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6"/>
  </p:notesMasterIdLst>
  <p:sldIdLst>
    <p:sldId id="258"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14E87"/>
    <a:srgbClr val="A065CD"/>
    <a:srgbClr val="136289"/>
    <a:srgbClr val="185A9C"/>
    <a:srgbClr val="0B2846"/>
    <a:srgbClr val="063F5A"/>
    <a:srgbClr val="16518C"/>
    <a:srgbClr val="CC00CC"/>
    <a:srgbClr val="CC66FF"/>
    <a:srgbClr val="9460F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934" autoAdjust="0"/>
    <p:restoredTop sz="98834" autoAdjust="0"/>
  </p:normalViewPr>
  <p:slideViewPr>
    <p:cSldViewPr snapToGrid="0">
      <p:cViewPr>
        <p:scale>
          <a:sx n="100" d="100"/>
          <a:sy n="100" d="100"/>
        </p:scale>
        <p:origin x="672" y="-24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CEDD6E7-FAD5-467F-8388-6B89EA773747}" type="datetimeFigureOut">
              <a:rPr lang="en-AU" smtClean="0"/>
              <a:t>19/03/2019</a:t>
            </a:fld>
            <a:endParaRPr lang="en-AU"/>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BF17FA0-7EF7-405A-9791-5689DAB8FA80}" type="slidenum">
              <a:rPr lang="en-AU" smtClean="0"/>
              <a:t>‹#›</a:t>
            </a:fld>
            <a:endParaRPr lang="en-AU"/>
          </a:p>
        </p:txBody>
      </p:sp>
    </p:spTree>
    <p:extLst>
      <p:ext uri="{BB962C8B-B14F-4D97-AF65-F5344CB8AC3E}">
        <p14:creationId xmlns:p14="http://schemas.microsoft.com/office/powerpoint/2010/main" val="12063613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6BF17FA0-7EF7-405A-9791-5689DAB8FA80}" type="slidenum">
              <a:rPr lang="en-AU" smtClean="0"/>
              <a:t>1</a:t>
            </a:fld>
            <a:endParaRPr lang="en-AU" dirty="0"/>
          </a:p>
        </p:txBody>
      </p:sp>
    </p:spTree>
    <p:extLst>
      <p:ext uri="{BB962C8B-B14F-4D97-AF65-F5344CB8AC3E}">
        <p14:creationId xmlns:p14="http://schemas.microsoft.com/office/powerpoint/2010/main" val="29025090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11D392F-8FD0-4E4E-B44A-3BCC5BBE4815}" type="datetimeFigureOut">
              <a:rPr lang="en-GB" smtClean="0"/>
              <a:t>19/03/2019</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BD22FCC7-2CD3-440F-B51A-60A9F1466E27}" type="slidenum">
              <a:rPr lang="en-GB" smtClean="0"/>
              <a:t>‹#›</a:t>
            </a:fld>
            <a:endParaRPr lang="en-GB" dirty="0"/>
          </a:p>
        </p:txBody>
      </p:sp>
    </p:spTree>
    <p:extLst>
      <p:ext uri="{BB962C8B-B14F-4D97-AF65-F5344CB8AC3E}">
        <p14:creationId xmlns:p14="http://schemas.microsoft.com/office/powerpoint/2010/main" val="38351503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1D392F-8FD0-4E4E-B44A-3BCC5BBE4815}" type="datetimeFigureOut">
              <a:rPr lang="en-GB" smtClean="0"/>
              <a:t>19/03/2019</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BD22FCC7-2CD3-440F-B51A-60A9F1466E27}" type="slidenum">
              <a:rPr lang="en-GB" smtClean="0"/>
              <a:t>‹#›</a:t>
            </a:fld>
            <a:endParaRPr lang="en-GB" dirty="0"/>
          </a:p>
        </p:txBody>
      </p:sp>
    </p:spTree>
    <p:extLst>
      <p:ext uri="{BB962C8B-B14F-4D97-AF65-F5344CB8AC3E}">
        <p14:creationId xmlns:p14="http://schemas.microsoft.com/office/powerpoint/2010/main" val="36480458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1D392F-8FD0-4E4E-B44A-3BCC5BBE4815}" type="datetimeFigureOut">
              <a:rPr lang="en-GB" smtClean="0"/>
              <a:t>19/03/2019</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BD22FCC7-2CD3-440F-B51A-60A9F1466E27}" type="slidenum">
              <a:rPr lang="en-GB" smtClean="0"/>
              <a:t>‹#›</a:t>
            </a:fld>
            <a:endParaRPr lang="en-GB" dirty="0"/>
          </a:p>
        </p:txBody>
      </p:sp>
    </p:spTree>
    <p:extLst>
      <p:ext uri="{BB962C8B-B14F-4D97-AF65-F5344CB8AC3E}">
        <p14:creationId xmlns:p14="http://schemas.microsoft.com/office/powerpoint/2010/main" val="16492853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1D392F-8FD0-4E4E-B44A-3BCC5BBE4815}" type="datetimeFigureOut">
              <a:rPr lang="en-GB" smtClean="0"/>
              <a:t>19/03/2019</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BD22FCC7-2CD3-440F-B51A-60A9F1466E27}" type="slidenum">
              <a:rPr lang="en-GB" smtClean="0"/>
              <a:t>‹#›</a:t>
            </a:fld>
            <a:endParaRPr lang="en-GB" dirty="0"/>
          </a:p>
        </p:txBody>
      </p:sp>
    </p:spTree>
    <p:extLst>
      <p:ext uri="{BB962C8B-B14F-4D97-AF65-F5344CB8AC3E}">
        <p14:creationId xmlns:p14="http://schemas.microsoft.com/office/powerpoint/2010/main" val="8209411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11D392F-8FD0-4E4E-B44A-3BCC5BBE4815}" type="datetimeFigureOut">
              <a:rPr lang="en-GB" smtClean="0"/>
              <a:t>19/03/2019</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BD22FCC7-2CD3-440F-B51A-60A9F1466E27}" type="slidenum">
              <a:rPr lang="en-GB" smtClean="0"/>
              <a:t>‹#›</a:t>
            </a:fld>
            <a:endParaRPr lang="en-GB" dirty="0"/>
          </a:p>
        </p:txBody>
      </p:sp>
    </p:spTree>
    <p:extLst>
      <p:ext uri="{BB962C8B-B14F-4D97-AF65-F5344CB8AC3E}">
        <p14:creationId xmlns:p14="http://schemas.microsoft.com/office/powerpoint/2010/main" val="16884972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11D392F-8FD0-4E4E-B44A-3BCC5BBE4815}" type="datetimeFigureOut">
              <a:rPr lang="en-GB" smtClean="0"/>
              <a:t>19/03/2019</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BD22FCC7-2CD3-440F-B51A-60A9F1466E27}" type="slidenum">
              <a:rPr lang="en-GB" smtClean="0"/>
              <a:t>‹#›</a:t>
            </a:fld>
            <a:endParaRPr lang="en-GB" dirty="0"/>
          </a:p>
        </p:txBody>
      </p:sp>
    </p:spTree>
    <p:extLst>
      <p:ext uri="{BB962C8B-B14F-4D97-AF65-F5344CB8AC3E}">
        <p14:creationId xmlns:p14="http://schemas.microsoft.com/office/powerpoint/2010/main" val="39381151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1D392F-8FD0-4E4E-B44A-3BCC5BBE4815}" type="datetimeFigureOut">
              <a:rPr lang="en-GB" smtClean="0"/>
              <a:t>19/03/2019</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BD22FCC7-2CD3-440F-B51A-60A9F1466E27}" type="slidenum">
              <a:rPr lang="en-GB" smtClean="0"/>
              <a:t>‹#›</a:t>
            </a:fld>
            <a:endParaRPr lang="en-GB" dirty="0"/>
          </a:p>
        </p:txBody>
      </p:sp>
    </p:spTree>
    <p:extLst>
      <p:ext uri="{BB962C8B-B14F-4D97-AF65-F5344CB8AC3E}">
        <p14:creationId xmlns:p14="http://schemas.microsoft.com/office/powerpoint/2010/main" val="40635386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11D392F-8FD0-4E4E-B44A-3BCC5BBE4815}" type="datetimeFigureOut">
              <a:rPr lang="en-GB" smtClean="0"/>
              <a:t>19/03/2019</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BD22FCC7-2CD3-440F-B51A-60A9F1466E27}" type="slidenum">
              <a:rPr lang="en-GB" smtClean="0"/>
              <a:t>‹#›</a:t>
            </a:fld>
            <a:endParaRPr lang="en-GB" dirty="0"/>
          </a:p>
        </p:txBody>
      </p:sp>
    </p:spTree>
    <p:extLst>
      <p:ext uri="{BB962C8B-B14F-4D97-AF65-F5344CB8AC3E}">
        <p14:creationId xmlns:p14="http://schemas.microsoft.com/office/powerpoint/2010/main" val="31116932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1D392F-8FD0-4E4E-B44A-3BCC5BBE4815}" type="datetimeFigureOut">
              <a:rPr lang="en-GB" smtClean="0"/>
              <a:t>19/03/2019</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BD22FCC7-2CD3-440F-B51A-60A9F1466E27}" type="slidenum">
              <a:rPr lang="en-GB" smtClean="0"/>
              <a:t>‹#›</a:t>
            </a:fld>
            <a:endParaRPr lang="en-GB" dirty="0"/>
          </a:p>
        </p:txBody>
      </p:sp>
    </p:spTree>
    <p:extLst>
      <p:ext uri="{BB962C8B-B14F-4D97-AF65-F5344CB8AC3E}">
        <p14:creationId xmlns:p14="http://schemas.microsoft.com/office/powerpoint/2010/main" val="42120829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11D392F-8FD0-4E4E-B44A-3BCC5BBE4815}" type="datetimeFigureOut">
              <a:rPr lang="en-GB" smtClean="0"/>
              <a:t>19/03/2019</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BD22FCC7-2CD3-440F-B51A-60A9F1466E27}" type="slidenum">
              <a:rPr lang="en-GB" smtClean="0"/>
              <a:t>‹#›</a:t>
            </a:fld>
            <a:endParaRPr lang="en-GB" dirty="0"/>
          </a:p>
        </p:txBody>
      </p:sp>
    </p:spTree>
    <p:extLst>
      <p:ext uri="{BB962C8B-B14F-4D97-AF65-F5344CB8AC3E}">
        <p14:creationId xmlns:p14="http://schemas.microsoft.com/office/powerpoint/2010/main" val="40525080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11D392F-8FD0-4E4E-B44A-3BCC5BBE4815}" type="datetimeFigureOut">
              <a:rPr lang="en-GB" smtClean="0"/>
              <a:t>19/03/2019</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BD22FCC7-2CD3-440F-B51A-60A9F1466E27}" type="slidenum">
              <a:rPr lang="en-GB" smtClean="0"/>
              <a:t>‹#›</a:t>
            </a:fld>
            <a:endParaRPr lang="en-GB" dirty="0"/>
          </a:p>
        </p:txBody>
      </p:sp>
    </p:spTree>
    <p:extLst>
      <p:ext uri="{BB962C8B-B14F-4D97-AF65-F5344CB8AC3E}">
        <p14:creationId xmlns:p14="http://schemas.microsoft.com/office/powerpoint/2010/main" val="25992466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1D392F-8FD0-4E4E-B44A-3BCC5BBE4815}" type="datetimeFigureOut">
              <a:rPr lang="en-GB" smtClean="0"/>
              <a:t>19/03/2019</a:t>
            </a:fld>
            <a:endParaRPr lang="en-GB"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D22FCC7-2CD3-440F-B51A-60A9F1466E27}" type="slidenum">
              <a:rPr lang="en-GB" smtClean="0"/>
              <a:t>‹#›</a:t>
            </a:fld>
            <a:endParaRPr lang="en-GB" dirty="0"/>
          </a:p>
        </p:txBody>
      </p:sp>
    </p:spTree>
    <p:extLst>
      <p:ext uri="{BB962C8B-B14F-4D97-AF65-F5344CB8AC3E}">
        <p14:creationId xmlns:p14="http://schemas.microsoft.com/office/powerpoint/2010/main" val="357216715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In%20the%20event%20the%20Legislation%20does%20not%20pass,%20roll%20back%20of%20changes%20will%20be%20required.%20Contingency%20plans%20for%20unpassed%20legislation%20are%20currently%20underway%20and%20will%20be%20communicated%20once%20confirmed"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73" y="1353432"/>
            <a:ext cx="11820780" cy="1384995"/>
          </a:xfrm>
          <a:prstGeom prst="rect">
            <a:avLst/>
          </a:prstGeom>
        </p:spPr>
        <p:txBody>
          <a:bodyPr wrap="square">
            <a:spAutoFit/>
          </a:bodyPr>
          <a:lstStyle/>
          <a:p>
            <a:pPr defTabSz="914400">
              <a:defRPr/>
            </a:pPr>
            <a:r>
              <a:rPr lang="en-AU" sz="1200" b="1" dirty="0" smtClean="0"/>
              <a:t>Unpassed Legislative </a:t>
            </a:r>
            <a:r>
              <a:rPr lang="en-AU" sz="1200" b="1" dirty="0"/>
              <a:t>Measures.</a:t>
            </a:r>
          </a:p>
          <a:p>
            <a:pPr defTabSz="914400">
              <a:defRPr/>
            </a:pPr>
            <a:r>
              <a:rPr lang="en-AU" sz="1200" dirty="0"/>
              <a:t>There is currently a bill  before parliament  to amend </a:t>
            </a:r>
            <a:r>
              <a:rPr lang="en-AU" sz="1200" dirty="0">
                <a:hlinkClick r:id="rId3"/>
              </a:rPr>
              <a:t>Treasury </a:t>
            </a:r>
            <a:r>
              <a:rPr lang="en-AU" sz="1200" dirty="0" smtClean="0">
                <a:hlinkClick r:id="rId3"/>
              </a:rPr>
              <a:t>and Tax Administration Act/Laws</a:t>
            </a:r>
            <a:r>
              <a:rPr lang="en-AU" sz="1200" dirty="0" smtClean="0"/>
              <a:t>, regardless of the bill passing, it will have an impact on what DWS have delivered or had planned to deliver into EVTE, which may result in DSP’s making late changes to their products.  </a:t>
            </a:r>
          </a:p>
          <a:p>
            <a:pPr defTabSz="914400">
              <a:defRPr/>
            </a:pPr>
            <a:endParaRPr lang="en-AU" sz="1200" dirty="0" smtClean="0"/>
          </a:p>
          <a:p>
            <a:pPr defTabSz="914400">
              <a:defRPr/>
            </a:pPr>
            <a:r>
              <a:rPr lang="en-AU" sz="1200" dirty="0" smtClean="0"/>
              <a:t>With the expectation the bill would pass, and where possible DWS have included these changes to the impacted services throughout the FY18/19 delivery. However, it is on the understanding that the bill is unlikely to pass, will see an update required for some services.  The impacts are captured below.</a:t>
            </a:r>
          </a:p>
          <a:p>
            <a:pPr defTabSz="914400">
              <a:defRPr/>
            </a:pPr>
            <a:endParaRPr lang="en-AU" sz="1200" dirty="0"/>
          </a:p>
        </p:txBody>
      </p:sp>
      <p:sp>
        <p:nvSpPr>
          <p:cNvPr id="221" name="TextBox 220"/>
          <p:cNvSpPr txBox="1"/>
          <p:nvPr/>
        </p:nvSpPr>
        <p:spPr>
          <a:xfrm>
            <a:off x="0" y="185992"/>
            <a:ext cx="12192000" cy="830997"/>
          </a:xfrm>
          <a:prstGeom prst="rect">
            <a:avLst/>
          </a:prstGeom>
          <a:noFill/>
        </p:spPr>
        <p:txBody>
          <a:bodyPr wrap="square" rtlCol="0">
            <a:spAutoFit/>
          </a:bodyPr>
          <a:lstStyle/>
          <a:p>
            <a:r>
              <a:rPr lang="en-GB" sz="3600" spc="420" dirty="0" smtClean="0">
                <a:solidFill>
                  <a:schemeClr val="tx1">
                    <a:lumMod val="65000"/>
                    <a:lumOff val="35000"/>
                  </a:schemeClr>
                </a:solidFill>
                <a:latin typeface="Gill Sans MT" panose="020B0502020104020203" pitchFamily="34" charset="0"/>
              </a:rPr>
              <a:t>FY </a:t>
            </a:r>
            <a:r>
              <a:rPr lang="en-GB" sz="3600" b="1" spc="420" dirty="0">
                <a:solidFill>
                  <a:schemeClr val="tx1">
                    <a:lumMod val="65000"/>
                    <a:lumOff val="35000"/>
                  </a:schemeClr>
                </a:solidFill>
                <a:latin typeface="Gill Sans MT" panose="020B0502020104020203" pitchFamily="34" charset="0"/>
              </a:rPr>
              <a:t>18/19</a:t>
            </a:r>
            <a:r>
              <a:rPr lang="en-GB" sz="3600" spc="420" dirty="0">
                <a:solidFill>
                  <a:schemeClr val="tx1">
                    <a:lumMod val="65000"/>
                    <a:lumOff val="35000"/>
                  </a:schemeClr>
                </a:solidFill>
                <a:latin typeface="Gill Sans MT" panose="020B0502020104020203" pitchFamily="34" charset="0"/>
              </a:rPr>
              <a:t> </a:t>
            </a:r>
            <a:r>
              <a:rPr lang="en-GB" sz="3600" spc="420" dirty="0" smtClean="0">
                <a:solidFill>
                  <a:schemeClr val="tx1">
                    <a:lumMod val="65000"/>
                    <a:lumOff val="35000"/>
                  </a:schemeClr>
                </a:solidFill>
                <a:latin typeface="Gill Sans MT" panose="020B0502020104020203" pitchFamily="34" charset="0"/>
              </a:rPr>
              <a:t>Unpassed Legislation</a:t>
            </a:r>
          </a:p>
          <a:p>
            <a:r>
              <a:rPr lang="en-GB" sz="1200" dirty="0" smtClean="0">
                <a:solidFill>
                  <a:schemeClr val="tx1">
                    <a:lumMod val="65000"/>
                    <a:lumOff val="35000"/>
                  </a:schemeClr>
                </a:solidFill>
                <a:latin typeface="Gill Sans MT" panose="020B0502020104020203" pitchFamily="34" charset="0"/>
              </a:rPr>
              <a:t>For Digital Service Providers</a:t>
            </a:r>
            <a:endParaRPr lang="en-GB" sz="3200" dirty="0">
              <a:solidFill>
                <a:schemeClr val="tx1">
                  <a:lumMod val="65000"/>
                  <a:lumOff val="35000"/>
                </a:schemeClr>
              </a:solidFill>
              <a:latin typeface="Gill Sans MT" panose="020B0502020104020203" pitchFamily="34" charset="0"/>
            </a:endParaRPr>
          </a:p>
        </p:txBody>
      </p:sp>
      <p:sp>
        <p:nvSpPr>
          <p:cNvPr id="324" name="TextBox 323"/>
          <p:cNvSpPr txBox="1"/>
          <p:nvPr/>
        </p:nvSpPr>
        <p:spPr>
          <a:xfrm>
            <a:off x="32503" y="50160"/>
            <a:ext cx="1824282" cy="461665"/>
          </a:xfrm>
          <a:prstGeom prst="rect">
            <a:avLst/>
          </a:prstGeom>
          <a:noFill/>
        </p:spPr>
        <p:txBody>
          <a:bodyPr wrap="none" rtlCol="0">
            <a:spAutoFit/>
          </a:bodyPr>
          <a:lstStyle/>
          <a:p>
            <a:r>
              <a:rPr lang="en-GB" sz="1200" dirty="0" smtClean="0">
                <a:solidFill>
                  <a:schemeClr val="tx1">
                    <a:lumMod val="65000"/>
                    <a:lumOff val="35000"/>
                  </a:schemeClr>
                </a:solidFill>
                <a:latin typeface="Gill Sans MT" panose="020B0502020104020203" pitchFamily="34" charset="0"/>
              </a:rPr>
              <a:t>Digital Wholesale Services</a:t>
            </a:r>
            <a:endParaRPr lang="en-GB" sz="1200" dirty="0">
              <a:solidFill>
                <a:schemeClr val="tx1">
                  <a:lumMod val="65000"/>
                  <a:lumOff val="35000"/>
                </a:schemeClr>
              </a:solidFill>
              <a:latin typeface="Gill Sans MT" panose="020B0502020104020203" pitchFamily="34" charset="0"/>
            </a:endParaRPr>
          </a:p>
          <a:p>
            <a:endParaRPr lang="en-AU" sz="1200" dirty="0"/>
          </a:p>
        </p:txBody>
      </p:sp>
      <p:sp>
        <p:nvSpPr>
          <p:cNvPr id="342" name="TextBox 341"/>
          <p:cNvSpPr txBox="1"/>
          <p:nvPr/>
        </p:nvSpPr>
        <p:spPr>
          <a:xfrm>
            <a:off x="10197190" y="-133350"/>
            <a:ext cx="2166385" cy="646331"/>
          </a:xfrm>
          <a:prstGeom prst="rect">
            <a:avLst/>
          </a:prstGeom>
          <a:noFill/>
        </p:spPr>
        <p:txBody>
          <a:bodyPr wrap="square" rtlCol="0">
            <a:spAutoFit/>
          </a:bodyPr>
          <a:lstStyle/>
          <a:p>
            <a:r>
              <a:rPr lang="en-GB" sz="3600" b="1" spc="420" smtClean="0">
                <a:solidFill>
                  <a:schemeClr val="tx1">
                    <a:lumMod val="65000"/>
                    <a:lumOff val="35000"/>
                  </a:schemeClr>
                </a:solidFill>
                <a:latin typeface="Gill Sans MT" panose="020B0502020104020203" pitchFamily="34" charset="0"/>
              </a:rPr>
              <a:t>FINAL</a:t>
            </a:r>
            <a:endParaRPr lang="en-GB" sz="3200" b="1" dirty="0">
              <a:solidFill>
                <a:schemeClr val="tx1">
                  <a:lumMod val="65000"/>
                  <a:lumOff val="35000"/>
                </a:schemeClr>
              </a:solidFill>
              <a:latin typeface="Gill Sans MT" panose="020B0502020104020203" pitchFamily="34" charset="0"/>
            </a:endParaRPr>
          </a:p>
        </p:txBody>
      </p:sp>
      <p:sp>
        <p:nvSpPr>
          <p:cNvPr id="182" name="TextBox 181"/>
          <p:cNvSpPr txBox="1"/>
          <p:nvPr/>
        </p:nvSpPr>
        <p:spPr>
          <a:xfrm>
            <a:off x="8729602" y="2715474"/>
            <a:ext cx="2271776" cy="338554"/>
          </a:xfrm>
          <a:prstGeom prst="rect">
            <a:avLst/>
          </a:prstGeom>
          <a:noFill/>
        </p:spPr>
        <p:txBody>
          <a:bodyPr wrap="none" rtlCol="0">
            <a:spAutoFit/>
          </a:bodyPr>
          <a:lstStyle/>
          <a:p>
            <a:r>
              <a:rPr lang="en-AU" sz="1600" dirty="0" smtClean="0"/>
              <a:t>Design and Build Impacts</a:t>
            </a:r>
            <a:endParaRPr lang="en-AU" sz="1600" dirty="0"/>
          </a:p>
        </p:txBody>
      </p:sp>
      <p:graphicFrame>
        <p:nvGraphicFramePr>
          <p:cNvPr id="4" name="Table 3"/>
          <p:cNvGraphicFramePr>
            <a:graphicFrameLocks noGrp="1"/>
          </p:cNvGraphicFramePr>
          <p:nvPr>
            <p:extLst>
              <p:ext uri="{D42A27DB-BD31-4B8C-83A1-F6EECF244321}">
                <p14:modId xmlns:p14="http://schemas.microsoft.com/office/powerpoint/2010/main" val="1677420541"/>
              </p:ext>
            </p:extLst>
          </p:nvPr>
        </p:nvGraphicFramePr>
        <p:xfrm>
          <a:off x="136739" y="2977862"/>
          <a:ext cx="11716414" cy="3368040"/>
        </p:xfrm>
        <a:graphic>
          <a:graphicData uri="http://schemas.openxmlformats.org/drawingml/2006/table">
            <a:tbl>
              <a:tblPr firstRow="1" bandRow="1">
                <a:tableStyleId>{9D7B26C5-4107-4FEC-AEDC-1716B250A1EF}</a:tableStyleId>
              </a:tblPr>
              <a:tblGrid>
                <a:gridCol w="1692010">
                  <a:extLst>
                    <a:ext uri="{9D8B030D-6E8A-4147-A177-3AD203B41FA5}">
                      <a16:colId xmlns:a16="http://schemas.microsoft.com/office/drawing/2014/main" xmlns="" val="675815033"/>
                    </a:ext>
                  </a:extLst>
                </a:gridCol>
                <a:gridCol w="1981397">
                  <a:extLst>
                    <a:ext uri="{9D8B030D-6E8A-4147-A177-3AD203B41FA5}">
                      <a16:colId xmlns:a16="http://schemas.microsoft.com/office/drawing/2014/main" xmlns="" val="857354066"/>
                    </a:ext>
                  </a:extLst>
                </a:gridCol>
                <a:gridCol w="1301824">
                  <a:extLst>
                    <a:ext uri="{9D8B030D-6E8A-4147-A177-3AD203B41FA5}">
                      <a16:colId xmlns:a16="http://schemas.microsoft.com/office/drawing/2014/main" xmlns="" val="820691795"/>
                    </a:ext>
                  </a:extLst>
                </a:gridCol>
                <a:gridCol w="1144305">
                  <a:extLst>
                    <a:ext uri="{9D8B030D-6E8A-4147-A177-3AD203B41FA5}">
                      <a16:colId xmlns:a16="http://schemas.microsoft.com/office/drawing/2014/main" xmlns="" val="1676625042"/>
                    </a:ext>
                  </a:extLst>
                </a:gridCol>
                <a:gridCol w="1327715">
                  <a:extLst>
                    <a:ext uri="{9D8B030D-6E8A-4147-A177-3AD203B41FA5}">
                      <a16:colId xmlns:a16="http://schemas.microsoft.com/office/drawing/2014/main" xmlns="" val="597842931"/>
                    </a:ext>
                  </a:extLst>
                </a:gridCol>
                <a:gridCol w="1179257">
                  <a:extLst>
                    <a:ext uri="{9D8B030D-6E8A-4147-A177-3AD203B41FA5}">
                      <a16:colId xmlns:a16="http://schemas.microsoft.com/office/drawing/2014/main" xmlns="" val="3626944054"/>
                    </a:ext>
                  </a:extLst>
                </a:gridCol>
                <a:gridCol w="1002924">
                  <a:extLst>
                    <a:ext uri="{9D8B030D-6E8A-4147-A177-3AD203B41FA5}">
                      <a16:colId xmlns:a16="http://schemas.microsoft.com/office/drawing/2014/main" xmlns="" val="976875898"/>
                    </a:ext>
                  </a:extLst>
                </a:gridCol>
                <a:gridCol w="890422">
                  <a:extLst>
                    <a:ext uri="{9D8B030D-6E8A-4147-A177-3AD203B41FA5}">
                      <a16:colId xmlns:a16="http://schemas.microsoft.com/office/drawing/2014/main" xmlns="" val="1970160885"/>
                    </a:ext>
                  </a:extLst>
                </a:gridCol>
                <a:gridCol w="1196560">
                  <a:extLst>
                    <a:ext uri="{9D8B030D-6E8A-4147-A177-3AD203B41FA5}">
                      <a16:colId xmlns:a16="http://schemas.microsoft.com/office/drawing/2014/main" xmlns="" val="4254571412"/>
                    </a:ext>
                  </a:extLst>
                </a:gridCol>
              </a:tblGrid>
              <a:tr h="370840">
                <a:tc>
                  <a:txBody>
                    <a:bodyPr/>
                    <a:lstStyle/>
                    <a:p>
                      <a:r>
                        <a:rPr lang="en-AU" sz="1100" dirty="0" smtClean="0">
                          <a:latin typeface="+mn-lt"/>
                        </a:rPr>
                        <a:t>Service  Name                                                                               </a:t>
                      </a:r>
                      <a:endParaRPr lang="en-AU" sz="1100" dirty="0">
                        <a:latin typeface="+mn-lt"/>
                      </a:endParaRPr>
                    </a:p>
                  </a:txBody>
                  <a:tcPr/>
                </a:tc>
                <a:tc>
                  <a:txBody>
                    <a:bodyPr/>
                    <a:lstStyle/>
                    <a:p>
                      <a:r>
                        <a:rPr lang="en-AU" sz="1100" dirty="0" smtClean="0">
                          <a:latin typeface="+mn-lt"/>
                        </a:rPr>
                        <a:t>Feature Name</a:t>
                      </a:r>
                      <a:endParaRPr lang="en-AU" sz="1100" dirty="0">
                        <a:latin typeface="+mn-lt"/>
                      </a:endParaRPr>
                    </a:p>
                  </a:txBody>
                  <a:tcPr/>
                </a:tc>
                <a:tc>
                  <a:txBody>
                    <a:bodyPr/>
                    <a:lstStyle/>
                    <a:p>
                      <a:r>
                        <a:rPr lang="en-AU" sz="1100" dirty="0" smtClean="0">
                          <a:latin typeface="+mn-lt"/>
                        </a:rPr>
                        <a:t>Legislation/Bill/Act</a:t>
                      </a:r>
                      <a:r>
                        <a:rPr lang="en-AU" sz="1100" baseline="0" dirty="0" smtClean="0">
                          <a:latin typeface="+mn-lt"/>
                        </a:rPr>
                        <a:t> s</a:t>
                      </a:r>
                      <a:r>
                        <a:rPr lang="en-AU" sz="1100" dirty="0" smtClean="0">
                          <a:latin typeface="+mn-lt"/>
                        </a:rPr>
                        <a:t>tatus</a:t>
                      </a:r>
                      <a:endParaRPr lang="en-AU" sz="1100" dirty="0">
                        <a:latin typeface="+mn-lt"/>
                      </a:endParaRPr>
                    </a:p>
                  </a:txBody>
                  <a:tcPr/>
                </a:tc>
                <a:tc>
                  <a:txBody>
                    <a:bodyPr/>
                    <a:lstStyle/>
                    <a:p>
                      <a:r>
                        <a:rPr lang="en-AU" sz="1100" dirty="0" smtClean="0">
                          <a:latin typeface="+mn-lt"/>
                        </a:rPr>
                        <a:t>Deployed into EVTE?</a:t>
                      </a:r>
                      <a:endParaRPr lang="en-AU" sz="1100" dirty="0">
                        <a:latin typeface="+mn-lt"/>
                      </a:endParaRPr>
                    </a:p>
                  </a:txBody>
                  <a:tcPr/>
                </a:tc>
                <a:tc>
                  <a:txBody>
                    <a:bodyPr/>
                    <a:lstStyle/>
                    <a:p>
                      <a:r>
                        <a:rPr lang="en-AU" sz="1100" dirty="0" smtClean="0">
                          <a:latin typeface="+mn-lt"/>
                        </a:rPr>
                        <a:t>If unpassed, Rollback</a:t>
                      </a:r>
                      <a:r>
                        <a:rPr lang="en-AU" sz="1100" baseline="0" dirty="0" smtClean="0">
                          <a:latin typeface="+mn-lt"/>
                        </a:rPr>
                        <a:t> Required?</a:t>
                      </a:r>
                      <a:endParaRPr lang="en-AU" sz="1100" dirty="0">
                        <a:latin typeface="+mn-lt"/>
                      </a:endParaRPr>
                    </a:p>
                  </a:txBody>
                  <a:tcPr/>
                </a:tc>
                <a:tc>
                  <a:txBody>
                    <a:bodyPr/>
                    <a:lstStyle/>
                    <a:p>
                      <a:r>
                        <a:rPr lang="en-AU" sz="1100" dirty="0" smtClean="0">
                          <a:latin typeface="+mn-lt"/>
                        </a:rPr>
                        <a:t>Proposed</a:t>
                      </a:r>
                      <a:r>
                        <a:rPr lang="en-AU" sz="1100" baseline="0" dirty="0" smtClean="0">
                          <a:latin typeface="+mn-lt"/>
                        </a:rPr>
                        <a:t> EVTE deployment?</a:t>
                      </a:r>
                      <a:endParaRPr lang="en-AU" sz="1100" dirty="0">
                        <a:latin typeface="+mn-lt"/>
                      </a:endParaRPr>
                    </a:p>
                  </a:txBody>
                  <a:tcPr/>
                </a:tc>
                <a:tc>
                  <a:txBody>
                    <a:bodyPr/>
                    <a:lstStyle/>
                    <a:p>
                      <a:r>
                        <a:rPr lang="en-AU" sz="1100" dirty="0" smtClean="0">
                          <a:latin typeface="+mn-lt"/>
                        </a:rPr>
                        <a:t>MST/Schema</a:t>
                      </a:r>
                      <a:endParaRPr lang="en-AU" sz="1100" dirty="0">
                        <a:latin typeface="+mn-lt"/>
                      </a:endParaRPr>
                    </a:p>
                  </a:txBody>
                  <a:tcPr/>
                </a:tc>
                <a:tc>
                  <a:txBody>
                    <a:bodyPr/>
                    <a:lstStyle/>
                    <a:p>
                      <a:r>
                        <a:rPr lang="en-AU" sz="1100" dirty="0" smtClean="0">
                          <a:latin typeface="+mn-lt"/>
                        </a:rPr>
                        <a:t>Validation</a:t>
                      </a:r>
                      <a:r>
                        <a:rPr lang="en-AU" sz="1100" baseline="0" dirty="0" smtClean="0">
                          <a:latin typeface="+mn-lt"/>
                        </a:rPr>
                        <a:t> Rules</a:t>
                      </a:r>
                      <a:endParaRPr lang="en-AU" sz="1100" dirty="0">
                        <a:latin typeface="+mn-lt"/>
                      </a:endParaRPr>
                    </a:p>
                  </a:txBody>
                  <a:tcPr/>
                </a:tc>
                <a:tc>
                  <a:txBody>
                    <a:bodyPr/>
                    <a:lstStyle/>
                    <a:p>
                      <a:r>
                        <a:rPr lang="en-AU" sz="1100" dirty="0" smtClean="0">
                          <a:latin typeface="+mn-lt"/>
                        </a:rPr>
                        <a:t>Conformance Suite</a:t>
                      </a:r>
                      <a:endParaRPr lang="en-AU" sz="1100" dirty="0">
                        <a:latin typeface="+mn-lt"/>
                      </a:endParaRPr>
                    </a:p>
                  </a:txBody>
                  <a:tcPr/>
                </a:tc>
                <a:extLst>
                  <a:ext uri="{0D108BD9-81ED-4DB2-BD59-A6C34878D82A}">
                    <a16:rowId xmlns:a16="http://schemas.microsoft.com/office/drawing/2014/main" xmlns="" val="2632321434"/>
                  </a:ext>
                </a:extLst>
              </a:tr>
              <a:tr h="370840">
                <a:tc>
                  <a:txBody>
                    <a:bodyPr/>
                    <a:lstStyle/>
                    <a:p>
                      <a:r>
                        <a:rPr lang="en-AU" sz="1100" dirty="0" smtClean="0">
                          <a:latin typeface="+mn-lt"/>
                        </a:rPr>
                        <a:t>Company Tax Return</a:t>
                      </a:r>
                      <a:br>
                        <a:rPr lang="en-AU" sz="1100" dirty="0" smtClean="0">
                          <a:latin typeface="+mn-lt"/>
                        </a:rPr>
                      </a:br>
                      <a:r>
                        <a:rPr lang="en-AU" sz="1100" dirty="0" smtClean="0">
                          <a:latin typeface="+mn-lt"/>
                        </a:rPr>
                        <a:t>ctr.0010</a:t>
                      </a:r>
                      <a:r>
                        <a:rPr lang="en-AU" sz="1100" baseline="0" dirty="0" smtClean="0">
                          <a:latin typeface="+mn-lt"/>
                        </a:rPr>
                        <a:t> 2019</a:t>
                      </a:r>
                      <a:endParaRPr lang="en-AU" sz="1100" dirty="0">
                        <a:latin typeface="+mn-lt"/>
                      </a:endParaRPr>
                    </a:p>
                  </a:txBody>
                  <a:tcPr/>
                </a:tc>
                <a:tc>
                  <a:txBody>
                    <a:bodyPr/>
                    <a:lstStyle/>
                    <a:p>
                      <a:r>
                        <a:rPr lang="en-AU" sz="1000" dirty="0" smtClean="0"/>
                        <a:t>Update the </a:t>
                      </a:r>
                      <a:r>
                        <a:rPr lang="en-AU" sz="1000" smtClean="0"/>
                        <a:t>Company Income Tax </a:t>
                      </a:r>
                      <a:r>
                        <a:rPr lang="en-AU" sz="1000" dirty="0" smtClean="0"/>
                        <a:t>Return to support Better Targeting of the R&amp;D tax incentive</a:t>
                      </a:r>
                      <a:endParaRPr lang="en-AU" sz="1000" dirty="0"/>
                    </a:p>
                  </a:txBody>
                  <a:tcPr/>
                </a:tc>
                <a:tc>
                  <a:txBody>
                    <a:bodyPr/>
                    <a:lstStyle/>
                    <a:p>
                      <a:r>
                        <a:rPr lang="en-AU" sz="1100" baseline="0" dirty="0" smtClean="0">
                          <a:latin typeface="+mn-lt"/>
                        </a:rPr>
                        <a:t>Unlikely to pass - </a:t>
                      </a:r>
                      <a:r>
                        <a:rPr lang="en-AU" sz="800" baseline="0" dirty="0" smtClean="0">
                          <a:latin typeface="+mn-lt"/>
                        </a:rPr>
                        <a:t>Withdrawn by Business</a:t>
                      </a:r>
                      <a:endParaRPr lang="en-AU" sz="800" dirty="0">
                        <a:latin typeface="+mn-lt"/>
                      </a:endParaRPr>
                    </a:p>
                  </a:txBody>
                  <a:tcPr/>
                </a:tc>
                <a:tc>
                  <a:txBody>
                    <a:bodyPr/>
                    <a:lstStyle/>
                    <a:p>
                      <a:r>
                        <a:rPr lang="en-AU" sz="1100" dirty="0" smtClean="0">
                          <a:latin typeface="+mn-lt"/>
                        </a:rPr>
                        <a:t>Yes </a:t>
                      </a:r>
                    </a:p>
                    <a:p>
                      <a:r>
                        <a:rPr lang="en-AU" sz="800" dirty="0" smtClean="0">
                          <a:latin typeface="+mn-lt"/>
                        </a:rPr>
                        <a:t>Jan  2019</a:t>
                      </a:r>
                      <a:endParaRPr lang="en-AU" sz="800" dirty="0">
                        <a:latin typeface="+mn-lt"/>
                      </a:endParaRPr>
                    </a:p>
                  </a:txBody>
                  <a:tcPr/>
                </a:tc>
                <a:tc>
                  <a:txBody>
                    <a:bodyPr/>
                    <a:lstStyle/>
                    <a:p>
                      <a:r>
                        <a:rPr lang="en-AU" sz="1100" dirty="0" smtClean="0">
                          <a:latin typeface="+mn-lt"/>
                        </a:rPr>
                        <a:t>Yes </a:t>
                      </a:r>
                    </a:p>
                    <a:p>
                      <a:r>
                        <a:rPr lang="en-AU" sz="800" dirty="0" smtClean="0">
                          <a:latin typeface="+mn-lt"/>
                        </a:rPr>
                        <a:t>minor element and validation changes</a:t>
                      </a:r>
                      <a:endParaRPr lang="en-AU" sz="800" dirty="0">
                        <a:latin typeface="+mn-lt"/>
                      </a:endParaRPr>
                    </a:p>
                  </a:txBody>
                  <a:tcPr/>
                </a:tc>
                <a:tc>
                  <a:txBody>
                    <a:bodyPr/>
                    <a:lstStyle/>
                    <a:p>
                      <a:r>
                        <a:rPr lang="en-AU" sz="1100" dirty="0" smtClean="0">
                          <a:latin typeface="+mn-lt"/>
                        </a:rPr>
                        <a:t>April 2019</a:t>
                      </a:r>
                      <a:endParaRPr lang="en-AU" sz="1100" dirty="0">
                        <a:latin typeface="+mn-lt"/>
                      </a:endParaRPr>
                    </a:p>
                  </a:txBody>
                  <a:tcPr/>
                </a:tc>
                <a:tc>
                  <a:txBody>
                    <a:bodyPr/>
                    <a:lstStyle/>
                    <a:p>
                      <a:pPr algn="ctr"/>
                      <a:r>
                        <a:rPr lang="en-AU" sz="1100" dirty="0" smtClean="0">
                          <a:latin typeface="+mn-lt"/>
                        </a:rPr>
                        <a:t>Y</a:t>
                      </a:r>
                    </a:p>
                  </a:txBody>
                  <a:tcPr/>
                </a:tc>
                <a:tc>
                  <a:txBody>
                    <a:bodyPr/>
                    <a:lstStyle/>
                    <a:p>
                      <a:pPr algn="ctr"/>
                      <a:r>
                        <a:rPr lang="en-AU" sz="1100" dirty="0" smtClean="0">
                          <a:latin typeface="+mn-lt"/>
                        </a:rPr>
                        <a:t>Y</a:t>
                      </a:r>
                      <a:endParaRPr lang="en-AU" sz="1000" dirty="0" smtClean="0">
                        <a:latin typeface="+mn-lt"/>
                      </a:endParaRPr>
                    </a:p>
                    <a:p>
                      <a:pPr algn="ctr"/>
                      <a:r>
                        <a:rPr lang="en-AU" sz="900" dirty="0" smtClean="0">
                          <a:latin typeface="+mn-lt"/>
                        </a:rPr>
                        <a:t> </a:t>
                      </a:r>
                      <a:endParaRPr lang="en-AU" sz="900" dirty="0">
                        <a:latin typeface="+mn-lt"/>
                      </a:endParaRPr>
                    </a:p>
                  </a:txBody>
                  <a:tcPr/>
                </a:tc>
                <a:tc>
                  <a:txBody>
                    <a:bodyPr/>
                    <a:lstStyle/>
                    <a:p>
                      <a:pPr algn="ctr"/>
                      <a:r>
                        <a:rPr lang="en-AU" sz="1100" dirty="0" smtClean="0">
                          <a:latin typeface="+mn-lt"/>
                        </a:rPr>
                        <a:t>Y</a:t>
                      </a:r>
                      <a:endParaRPr lang="en-AU" sz="1100" dirty="0">
                        <a:latin typeface="+mn-lt"/>
                      </a:endParaRPr>
                    </a:p>
                  </a:txBody>
                  <a:tcPr/>
                </a:tc>
                <a:extLst>
                  <a:ext uri="{0D108BD9-81ED-4DB2-BD59-A6C34878D82A}">
                    <a16:rowId xmlns:a16="http://schemas.microsoft.com/office/drawing/2014/main" xmlns="" val="2605164538"/>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100" dirty="0" smtClean="0">
                          <a:latin typeface="+mn-lt"/>
                        </a:rPr>
                        <a:t>Company Tax Return</a:t>
                      </a:r>
                      <a:br>
                        <a:rPr lang="en-AU" sz="1100" dirty="0" smtClean="0">
                          <a:latin typeface="+mn-lt"/>
                        </a:rPr>
                      </a:br>
                      <a:r>
                        <a:rPr lang="en-AU" sz="1100" dirty="0" smtClean="0">
                          <a:latin typeface="+mn-lt"/>
                        </a:rPr>
                        <a:t>ctr.0010</a:t>
                      </a:r>
                      <a:r>
                        <a:rPr lang="en-AU" sz="1100" baseline="0" dirty="0" smtClean="0">
                          <a:latin typeface="+mn-lt"/>
                        </a:rPr>
                        <a:t> 2019</a:t>
                      </a:r>
                      <a:endParaRPr lang="en-AU" sz="1100" dirty="0" smtClean="0">
                        <a:latin typeface="+mn-lt"/>
                      </a:endParaRPr>
                    </a:p>
                    <a:p>
                      <a:endParaRPr lang="en-AU" sz="1100" dirty="0">
                        <a:latin typeface="+mn-lt"/>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AU" sz="1000" dirty="0" smtClean="0"/>
                        <a:t>PLS LP Amending</a:t>
                      </a:r>
                      <a:r>
                        <a:rPr lang="en-AU" sz="1000" baseline="0" dirty="0" smtClean="0"/>
                        <a:t> the Definition of Significant Global Entity for Companies</a:t>
                      </a:r>
                      <a:endParaRPr lang="en-AU" sz="1000" dirty="0" smtClean="0"/>
                    </a:p>
                  </a:txBody>
                  <a:tcPr/>
                </a:tc>
                <a:tc>
                  <a:txBody>
                    <a:bodyPr/>
                    <a:lstStyle/>
                    <a:p>
                      <a:r>
                        <a:rPr lang="en-AU" sz="1100" dirty="0" smtClean="0">
                          <a:latin typeface="+mn-lt"/>
                        </a:rPr>
                        <a:t>Unpassed</a:t>
                      </a:r>
                      <a:endParaRPr lang="en-AU" sz="1100" dirty="0">
                        <a:latin typeface="+mn-lt"/>
                      </a:endParaRPr>
                    </a:p>
                  </a:txBody>
                  <a:tcPr/>
                </a:tc>
                <a:tc>
                  <a:txBody>
                    <a:bodyPr/>
                    <a:lstStyle/>
                    <a:p>
                      <a:r>
                        <a:rPr lang="en-AU" sz="1100" dirty="0" smtClean="0">
                          <a:latin typeface="+mn-lt"/>
                        </a:rPr>
                        <a:t>No</a:t>
                      </a:r>
                      <a:endParaRPr lang="en-AU" sz="1100" dirty="0">
                        <a:latin typeface="+mn-lt"/>
                      </a:endParaRPr>
                    </a:p>
                  </a:txBody>
                  <a:tcPr/>
                </a:tc>
                <a:tc>
                  <a:txBody>
                    <a:bodyPr/>
                    <a:lstStyle/>
                    <a:p>
                      <a:r>
                        <a:rPr lang="en-AU" sz="1100" dirty="0" smtClean="0">
                          <a:latin typeface="+mn-lt"/>
                        </a:rPr>
                        <a:t>N/A</a:t>
                      </a:r>
                      <a:endParaRPr lang="en-AU" sz="1100" dirty="0">
                        <a:latin typeface="+mn-lt"/>
                      </a:endParaRPr>
                    </a:p>
                  </a:txBody>
                  <a:tcPr/>
                </a:tc>
                <a:tc>
                  <a:txBody>
                    <a:bodyPr/>
                    <a:lstStyle/>
                    <a:p>
                      <a:r>
                        <a:rPr lang="en-AU" sz="1100" dirty="0" smtClean="0">
                          <a:latin typeface="+mn-lt"/>
                        </a:rPr>
                        <a:t>N/A</a:t>
                      </a:r>
                      <a:endParaRPr lang="en-AU" sz="1100" dirty="0">
                        <a:latin typeface="+mn-lt"/>
                      </a:endParaRPr>
                    </a:p>
                  </a:txBody>
                  <a:tcPr/>
                </a:tc>
                <a:tc>
                  <a:txBody>
                    <a:bodyPr/>
                    <a:lstStyle/>
                    <a:p>
                      <a:pPr algn="ctr"/>
                      <a:endParaRPr lang="en-AU" sz="1100" dirty="0">
                        <a:latin typeface="+mn-lt"/>
                      </a:endParaRPr>
                    </a:p>
                  </a:txBody>
                  <a:tcPr/>
                </a:tc>
                <a:tc>
                  <a:txBody>
                    <a:bodyPr/>
                    <a:lstStyle/>
                    <a:p>
                      <a:pPr algn="ctr"/>
                      <a:endParaRPr lang="en-AU" sz="1100" dirty="0">
                        <a:latin typeface="+mn-lt"/>
                      </a:endParaRPr>
                    </a:p>
                  </a:txBody>
                  <a:tcPr/>
                </a:tc>
                <a:tc>
                  <a:txBody>
                    <a:bodyPr/>
                    <a:lstStyle/>
                    <a:p>
                      <a:pPr algn="ctr"/>
                      <a:endParaRPr lang="en-AU" sz="1100" dirty="0">
                        <a:latin typeface="+mn-lt"/>
                      </a:endParaRPr>
                    </a:p>
                  </a:txBody>
                  <a:tcPr/>
                </a:tc>
                <a:extLst>
                  <a:ext uri="{0D108BD9-81ED-4DB2-BD59-A6C34878D82A}">
                    <a16:rowId xmlns:a16="http://schemas.microsoft.com/office/drawing/2014/main" xmlns="" val="3168540339"/>
                  </a:ext>
                </a:extLst>
              </a:tr>
              <a:tr h="370840">
                <a:tc>
                  <a:txBody>
                    <a:bodyPr/>
                    <a:lstStyle/>
                    <a:p>
                      <a:r>
                        <a:rPr lang="en-AU" sz="1100" dirty="0" smtClean="0">
                          <a:latin typeface="+mn-lt"/>
                        </a:rPr>
                        <a:t>Research and Development Schedule</a:t>
                      </a:r>
                    </a:p>
                    <a:p>
                      <a:r>
                        <a:rPr lang="en-AU" sz="1100" dirty="0" smtClean="0"/>
                        <a:t>rdtis.0004 2019</a:t>
                      </a:r>
                      <a:endParaRPr lang="en-AU" sz="1100" dirty="0">
                        <a:latin typeface="+mn-lt"/>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000" dirty="0" smtClean="0"/>
                        <a:t>Update the R&amp;D schedule to support Better Targeting of the R&amp;D tax incentive</a:t>
                      </a:r>
                    </a:p>
                    <a:p>
                      <a:pPr marL="0" marR="0" indent="0" algn="l" defTabSz="914400" rtl="0" eaLnBrk="1" fontAlgn="auto" latinLnBrk="0" hangingPunct="1">
                        <a:lnSpc>
                          <a:spcPct val="100000"/>
                        </a:lnSpc>
                        <a:spcBef>
                          <a:spcPts val="0"/>
                        </a:spcBef>
                        <a:spcAft>
                          <a:spcPts val="0"/>
                        </a:spcAft>
                        <a:buClrTx/>
                        <a:buSzTx/>
                        <a:buFontTx/>
                        <a:buNone/>
                        <a:tabLst/>
                        <a:defRPr/>
                      </a:pPr>
                      <a:endParaRPr lang="en-AU" sz="1000" dirty="0" smtClean="0"/>
                    </a:p>
                  </a:txBody>
                  <a:tcPr/>
                </a:tc>
                <a:tc>
                  <a:txBody>
                    <a:bodyPr/>
                    <a:lstStyle/>
                    <a:p>
                      <a:r>
                        <a:rPr lang="en-AU" sz="1100" baseline="0" dirty="0" smtClean="0">
                          <a:latin typeface="+mn-lt"/>
                        </a:rPr>
                        <a:t>Unlikely to pass - </a:t>
                      </a:r>
                      <a:r>
                        <a:rPr lang="en-AU" sz="800" baseline="0" dirty="0" smtClean="0">
                          <a:latin typeface="+mn-lt"/>
                        </a:rPr>
                        <a:t>Withdrawn by Business</a:t>
                      </a:r>
                      <a:endParaRPr lang="en-AU" sz="800" dirty="0">
                        <a:latin typeface="+mn-lt"/>
                      </a:endParaRPr>
                    </a:p>
                  </a:txBody>
                  <a:tcPr/>
                </a:tc>
                <a:tc>
                  <a:txBody>
                    <a:bodyPr/>
                    <a:lstStyle/>
                    <a:p>
                      <a:r>
                        <a:rPr lang="en-AU" sz="1100" dirty="0" smtClean="0">
                          <a:latin typeface="+mn-lt"/>
                        </a:rPr>
                        <a:t>Yes </a:t>
                      </a:r>
                    </a:p>
                    <a:p>
                      <a:r>
                        <a:rPr lang="en-AU" sz="800" dirty="0" smtClean="0">
                          <a:latin typeface="+mn-lt"/>
                        </a:rPr>
                        <a:t>Jan 2019</a:t>
                      </a:r>
                      <a:endParaRPr lang="en-AU" sz="800" dirty="0">
                        <a:latin typeface="+mn-lt"/>
                      </a:endParaRPr>
                    </a:p>
                  </a:txBody>
                  <a:tcPr/>
                </a:tc>
                <a:tc>
                  <a:txBody>
                    <a:bodyPr/>
                    <a:lstStyle/>
                    <a:p>
                      <a:r>
                        <a:rPr lang="en-AU" sz="1100" dirty="0" smtClean="0">
                          <a:latin typeface="+mn-lt"/>
                        </a:rPr>
                        <a:t>Yes </a:t>
                      </a:r>
                      <a:endParaRPr lang="en-AU" sz="1100" dirty="0">
                        <a:latin typeface="+mn-lt"/>
                      </a:endParaRPr>
                    </a:p>
                  </a:txBody>
                  <a:tcPr/>
                </a:tc>
                <a:tc>
                  <a:txBody>
                    <a:bodyPr/>
                    <a:lstStyle/>
                    <a:p>
                      <a:r>
                        <a:rPr lang="en-AU" sz="1100" dirty="0" smtClean="0">
                          <a:latin typeface="+mn-lt"/>
                        </a:rPr>
                        <a:t>April 2019</a:t>
                      </a:r>
                      <a:endParaRPr lang="en-AU" sz="1100" dirty="0">
                        <a:latin typeface="+mn-lt"/>
                      </a:endParaRPr>
                    </a:p>
                  </a:txBody>
                  <a:tcPr/>
                </a:tc>
                <a:tc>
                  <a:txBody>
                    <a:bodyPr/>
                    <a:lstStyle/>
                    <a:p>
                      <a:pPr algn="ctr"/>
                      <a:r>
                        <a:rPr lang="en-AU" sz="1100" dirty="0" smtClean="0">
                          <a:latin typeface="+mn-lt"/>
                        </a:rPr>
                        <a:t>Y</a:t>
                      </a:r>
                      <a:endParaRPr lang="en-AU" sz="1100" dirty="0">
                        <a:latin typeface="+mn-lt"/>
                      </a:endParaRPr>
                    </a:p>
                  </a:txBody>
                  <a:tcPr/>
                </a:tc>
                <a:tc>
                  <a:txBody>
                    <a:bodyPr/>
                    <a:lstStyle/>
                    <a:p>
                      <a:pPr algn="ctr"/>
                      <a:r>
                        <a:rPr lang="en-AU" sz="1100" dirty="0" smtClean="0">
                          <a:latin typeface="+mn-lt"/>
                        </a:rPr>
                        <a:t>Y</a:t>
                      </a:r>
                      <a:endParaRPr lang="en-AU" sz="1100" dirty="0">
                        <a:latin typeface="+mn-lt"/>
                      </a:endParaRPr>
                    </a:p>
                  </a:txBody>
                  <a:tcPr/>
                </a:tc>
                <a:tc>
                  <a:txBody>
                    <a:bodyPr/>
                    <a:lstStyle/>
                    <a:p>
                      <a:pPr algn="ctr"/>
                      <a:r>
                        <a:rPr lang="en-AU" sz="1100" dirty="0" smtClean="0">
                          <a:latin typeface="+mn-lt"/>
                        </a:rPr>
                        <a:t>Y</a:t>
                      </a:r>
                      <a:endParaRPr lang="en-AU" sz="1100" dirty="0">
                        <a:latin typeface="+mn-lt"/>
                      </a:endParaRPr>
                    </a:p>
                  </a:txBody>
                  <a:tcPr/>
                </a:tc>
                <a:extLst>
                  <a:ext uri="{0D108BD9-81ED-4DB2-BD59-A6C34878D82A}">
                    <a16:rowId xmlns:a16="http://schemas.microsoft.com/office/drawing/2014/main" xmlns="" val="472640580"/>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100" dirty="0" smtClean="0">
                          <a:latin typeface="+mn-lt"/>
                        </a:rPr>
                        <a:t>Partnership Tax Return</a:t>
                      </a:r>
                      <a:br>
                        <a:rPr lang="en-AU" sz="1100" dirty="0" smtClean="0">
                          <a:latin typeface="+mn-lt"/>
                        </a:rPr>
                      </a:br>
                      <a:endParaRPr lang="en-AU" sz="1100" dirty="0" smtClean="0">
                        <a:latin typeface="+mn-lt"/>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AU" sz="1000" dirty="0" smtClean="0"/>
                        <a:t>PLS LP Amending</a:t>
                      </a:r>
                      <a:r>
                        <a:rPr lang="en-AU" sz="1000" baseline="0" dirty="0" smtClean="0"/>
                        <a:t> the Definition of Significant Global Entity for Companies</a:t>
                      </a:r>
                      <a:endParaRPr lang="en-AU" sz="1000" dirty="0" smtClean="0"/>
                    </a:p>
                  </a:txBody>
                  <a:tcPr/>
                </a:tc>
                <a:tc>
                  <a:txBody>
                    <a:bodyPr/>
                    <a:lstStyle/>
                    <a:p>
                      <a:r>
                        <a:rPr lang="en-AU" sz="1100" dirty="0" smtClean="0">
                          <a:latin typeface="+mn-lt"/>
                        </a:rPr>
                        <a:t>Unpassed</a:t>
                      </a:r>
                      <a:endParaRPr lang="en-AU" sz="1100" dirty="0">
                        <a:latin typeface="+mn-lt"/>
                      </a:endParaRPr>
                    </a:p>
                  </a:txBody>
                  <a:tcPr/>
                </a:tc>
                <a:tc>
                  <a:txBody>
                    <a:bodyPr/>
                    <a:lstStyle/>
                    <a:p>
                      <a:r>
                        <a:rPr lang="en-AU" sz="1100" dirty="0" smtClean="0">
                          <a:latin typeface="+mn-lt"/>
                        </a:rPr>
                        <a:t>No</a:t>
                      </a:r>
                      <a:endParaRPr lang="en-AU" sz="1100" dirty="0">
                        <a:latin typeface="+mn-lt"/>
                      </a:endParaRPr>
                    </a:p>
                  </a:txBody>
                  <a:tcPr/>
                </a:tc>
                <a:tc>
                  <a:txBody>
                    <a:bodyPr/>
                    <a:lstStyle/>
                    <a:p>
                      <a:r>
                        <a:rPr lang="en-AU" sz="1100" dirty="0" smtClean="0">
                          <a:latin typeface="+mn-lt"/>
                        </a:rPr>
                        <a:t>N/A</a:t>
                      </a:r>
                      <a:endParaRPr lang="en-AU" sz="1100" dirty="0">
                        <a:latin typeface="+mn-lt"/>
                      </a:endParaRPr>
                    </a:p>
                  </a:txBody>
                  <a:tcPr/>
                </a:tc>
                <a:tc>
                  <a:txBody>
                    <a:bodyPr/>
                    <a:lstStyle/>
                    <a:p>
                      <a:r>
                        <a:rPr lang="en-AU" sz="1100" dirty="0" smtClean="0">
                          <a:latin typeface="+mn-lt"/>
                        </a:rPr>
                        <a:t>N/A</a:t>
                      </a:r>
                      <a:endParaRPr lang="en-AU" sz="1100" dirty="0">
                        <a:latin typeface="+mn-lt"/>
                      </a:endParaRPr>
                    </a:p>
                  </a:txBody>
                  <a:tcPr/>
                </a:tc>
                <a:tc>
                  <a:txBody>
                    <a:bodyPr/>
                    <a:lstStyle/>
                    <a:p>
                      <a:pPr algn="ctr"/>
                      <a:endParaRPr lang="en-AU" sz="1100" dirty="0">
                        <a:latin typeface="+mn-lt"/>
                      </a:endParaRPr>
                    </a:p>
                  </a:txBody>
                  <a:tcPr/>
                </a:tc>
                <a:tc>
                  <a:txBody>
                    <a:bodyPr/>
                    <a:lstStyle/>
                    <a:p>
                      <a:pPr algn="ctr"/>
                      <a:endParaRPr lang="en-AU" sz="1100" dirty="0">
                        <a:latin typeface="+mn-lt"/>
                      </a:endParaRPr>
                    </a:p>
                  </a:txBody>
                  <a:tcPr/>
                </a:tc>
                <a:tc>
                  <a:txBody>
                    <a:bodyPr/>
                    <a:lstStyle/>
                    <a:p>
                      <a:pPr algn="ctr"/>
                      <a:endParaRPr lang="en-AU" sz="1100" dirty="0">
                        <a:latin typeface="+mn-lt"/>
                      </a:endParaRPr>
                    </a:p>
                  </a:txBody>
                  <a:tcPr/>
                </a:tc>
                <a:extLst>
                  <a:ext uri="{0D108BD9-81ED-4DB2-BD59-A6C34878D82A}">
                    <a16:rowId xmlns:a16="http://schemas.microsoft.com/office/drawing/2014/main" xmlns="" val="2278813774"/>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100" dirty="0" smtClean="0">
                          <a:latin typeface="+mn-lt"/>
                        </a:rPr>
                        <a:t>Trust Tax Return</a:t>
                      </a:r>
                      <a:br>
                        <a:rPr lang="en-AU" sz="1100" dirty="0" smtClean="0">
                          <a:latin typeface="+mn-lt"/>
                        </a:rPr>
                      </a:br>
                      <a:endParaRPr lang="en-AU" sz="1100" dirty="0" smtClean="0">
                        <a:latin typeface="+mn-lt"/>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AU" sz="1000" dirty="0" smtClean="0"/>
                        <a:t>PLS LP Amending</a:t>
                      </a:r>
                      <a:r>
                        <a:rPr lang="en-AU" sz="1000" baseline="0" dirty="0" smtClean="0"/>
                        <a:t> the Definition of Significant Global Entity for Companies</a:t>
                      </a:r>
                      <a:endParaRPr lang="en-AU" sz="1000" dirty="0" smtClean="0"/>
                    </a:p>
                  </a:txBody>
                  <a:tcPr/>
                </a:tc>
                <a:tc>
                  <a:txBody>
                    <a:bodyPr/>
                    <a:lstStyle/>
                    <a:p>
                      <a:r>
                        <a:rPr lang="en-AU" sz="1100" dirty="0" smtClean="0">
                          <a:latin typeface="+mn-lt"/>
                        </a:rPr>
                        <a:t>Unpassed</a:t>
                      </a:r>
                      <a:endParaRPr lang="en-AU" sz="1100" dirty="0">
                        <a:latin typeface="+mn-lt"/>
                      </a:endParaRPr>
                    </a:p>
                  </a:txBody>
                  <a:tcPr/>
                </a:tc>
                <a:tc>
                  <a:txBody>
                    <a:bodyPr/>
                    <a:lstStyle/>
                    <a:p>
                      <a:r>
                        <a:rPr lang="en-AU" sz="1100" dirty="0" smtClean="0">
                          <a:latin typeface="+mn-lt"/>
                        </a:rPr>
                        <a:t>No</a:t>
                      </a:r>
                      <a:endParaRPr lang="en-AU" sz="1100" dirty="0">
                        <a:latin typeface="+mn-lt"/>
                      </a:endParaRPr>
                    </a:p>
                  </a:txBody>
                  <a:tcPr/>
                </a:tc>
                <a:tc>
                  <a:txBody>
                    <a:bodyPr/>
                    <a:lstStyle/>
                    <a:p>
                      <a:r>
                        <a:rPr lang="en-AU" sz="1100" dirty="0" smtClean="0">
                          <a:latin typeface="+mn-lt"/>
                        </a:rPr>
                        <a:t>N/A</a:t>
                      </a:r>
                      <a:endParaRPr lang="en-AU" sz="1100" dirty="0">
                        <a:latin typeface="+mn-lt"/>
                      </a:endParaRPr>
                    </a:p>
                  </a:txBody>
                  <a:tcPr/>
                </a:tc>
                <a:tc>
                  <a:txBody>
                    <a:bodyPr/>
                    <a:lstStyle/>
                    <a:p>
                      <a:r>
                        <a:rPr lang="en-AU" sz="1100" dirty="0" smtClean="0">
                          <a:latin typeface="+mn-lt"/>
                        </a:rPr>
                        <a:t>N/A</a:t>
                      </a:r>
                      <a:endParaRPr lang="en-AU" sz="1100" dirty="0">
                        <a:latin typeface="+mn-lt"/>
                      </a:endParaRPr>
                    </a:p>
                  </a:txBody>
                  <a:tcPr/>
                </a:tc>
                <a:tc>
                  <a:txBody>
                    <a:bodyPr/>
                    <a:lstStyle/>
                    <a:p>
                      <a:pPr algn="ctr"/>
                      <a:endParaRPr lang="en-AU" sz="1100" dirty="0">
                        <a:latin typeface="+mn-lt"/>
                      </a:endParaRPr>
                    </a:p>
                  </a:txBody>
                  <a:tcPr/>
                </a:tc>
                <a:tc>
                  <a:txBody>
                    <a:bodyPr/>
                    <a:lstStyle/>
                    <a:p>
                      <a:pPr algn="ctr"/>
                      <a:endParaRPr lang="en-AU" sz="1100" dirty="0">
                        <a:latin typeface="+mn-lt"/>
                      </a:endParaRPr>
                    </a:p>
                  </a:txBody>
                  <a:tcPr/>
                </a:tc>
                <a:tc>
                  <a:txBody>
                    <a:bodyPr/>
                    <a:lstStyle/>
                    <a:p>
                      <a:pPr algn="ctr"/>
                      <a:endParaRPr lang="en-AU" sz="1100" dirty="0">
                        <a:latin typeface="+mn-lt"/>
                      </a:endParaRPr>
                    </a:p>
                  </a:txBody>
                  <a:tcPr/>
                </a:tc>
                <a:extLst>
                  <a:ext uri="{0D108BD9-81ED-4DB2-BD59-A6C34878D82A}">
                    <a16:rowId xmlns:a16="http://schemas.microsoft.com/office/drawing/2014/main" xmlns="" val="287576005"/>
                  </a:ext>
                </a:extLst>
              </a:tr>
            </a:tbl>
          </a:graphicData>
        </a:graphic>
      </p:graphicFrame>
      <p:sp>
        <p:nvSpPr>
          <p:cNvPr id="11" name="TextBox 10"/>
          <p:cNvSpPr txBox="1"/>
          <p:nvPr/>
        </p:nvSpPr>
        <p:spPr>
          <a:xfrm>
            <a:off x="32373" y="1046565"/>
            <a:ext cx="1073051" cy="369332"/>
          </a:xfrm>
          <a:prstGeom prst="rect">
            <a:avLst/>
          </a:prstGeom>
          <a:noFill/>
        </p:spPr>
        <p:txBody>
          <a:bodyPr wrap="none" rtlCol="0">
            <a:spAutoFit/>
          </a:bodyPr>
          <a:lstStyle/>
          <a:p>
            <a:r>
              <a:rPr lang="en-AU" dirty="0" smtClean="0"/>
              <a:t>Overview</a:t>
            </a:r>
            <a:endParaRPr lang="en-AU" dirty="0"/>
          </a:p>
        </p:txBody>
      </p:sp>
      <p:sp>
        <p:nvSpPr>
          <p:cNvPr id="12" name="TextBox 11"/>
          <p:cNvSpPr txBox="1"/>
          <p:nvPr/>
        </p:nvSpPr>
        <p:spPr>
          <a:xfrm>
            <a:off x="5101060" y="2704822"/>
            <a:ext cx="1305165" cy="338554"/>
          </a:xfrm>
          <a:prstGeom prst="rect">
            <a:avLst/>
          </a:prstGeom>
          <a:noFill/>
        </p:spPr>
        <p:txBody>
          <a:bodyPr wrap="none" rtlCol="0">
            <a:spAutoFit/>
          </a:bodyPr>
          <a:lstStyle/>
          <a:p>
            <a:r>
              <a:rPr lang="en-AU" sz="1600" dirty="0" smtClean="0"/>
              <a:t>EVTE Impacts</a:t>
            </a:r>
            <a:endParaRPr lang="en-AU" sz="1600" dirty="0"/>
          </a:p>
        </p:txBody>
      </p:sp>
      <p:sp>
        <p:nvSpPr>
          <p:cNvPr id="5" name="Rectangle 4"/>
          <p:cNvSpPr/>
          <p:nvPr/>
        </p:nvSpPr>
        <p:spPr>
          <a:xfrm>
            <a:off x="8793238" y="4901785"/>
            <a:ext cx="2960147" cy="276999"/>
          </a:xfrm>
          <a:prstGeom prst="rect">
            <a:avLst/>
          </a:prstGeom>
          <a:solidFill>
            <a:schemeClr val="bg1"/>
          </a:solidFill>
        </p:spPr>
        <p:txBody>
          <a:bodyPr wrap="square">
            <a:spAutoFit/>
          </a:bodyPr>
          <a:lstStyle/>
          <a:p>
            <a:pPr algn="ctr"/>
            <a:r>
              <a:rPr lang="en-AU" sz="1200" dirty="0" smtClean="0"/>
              <a:t>Revert </a:t>
            </a:r>
            <a:r>
              <a:rPr lang="en-AU" sz="1200" dirty="0"/>
              <a:t>to p</a:t>
            </a:r>
            <a:r>
              <a:rPr lang="en-AU" sz="1200" dirty="0" smtClean="0"/>
              <a:t>revious </a:t>
            </a:r>
            <a:r>
              <a:rPr lang="en-AU" sz="1200" dirty="0"/>
              <a:t>p</a:t>
            </a:r>
            <a:r>
              <a:rPr lang="en-AU" sz="1200" dirty="0" smtClean="0"/>
              <a:t>roduction </a:t>
            </a:r>
            <a:r>
              <a:rPr lang="en-AU" sz="1200" dirty="0"/>
              <a:t>version</a:t>
            </a:r>
          </a:p>
        </p:txBody>
      </p:sp>
      <p:sp>
        <p:nvSpPr>
          <p:cNvPr id="6" name="Rectangle 5"/>
          <p:cNvSpPr/>
          <p:nvPr/>
        </p:nvSpPr>
        <p:spPr>
          <a:xfrm>
            <a:off x="8793238" y="3627394"/>
            <a:ext cx="926756" cy="338554"/>
          </a:xfrm>
          <a:prstGeom prst="rect">
            <a:avLst/>
          </a:prstGeom>
          <a:solidFill>
            <a:schemeClr val="bg1"/>
          </a:solidFill>
        </p:spPr>
        <p:txBody>
          <a:bodyPr wrap="square">
            <a:spAutoFit/>
          </a:bodyPr>
          <a:lstStyle/>
          <a:p>
            <a:pPr algn="ctr"/>
            <a:r>
              <a:rPr lang="en-AU" sz="800" dirty="0" smtClean="0"/>
              <a:t>4 </a:t>
            </a:r>
          </a:p>
          <a:p>
            <a:pPr algn="ctr"/>
            <a:r>
              <a:rPr lang="en-AU" sz="800" dirty="0" smtClean="0"/>
              <a:t>modifications</a:t>
            </a:r>
            <a:endParaRPr lang="en-AU" sz="800" dirty="0"/>
          </a:p>
        </p:txBody>
      </p:sp>
      <p:sp>
        <p:nvSpPr>
          <p:cNvPr id="15" name="Rectangle 14"/>
          <p:cNvSpPr/>
          <p:nvPr/>
        </p:nvSpPr>
        <p:spPr>
          <a:xfrm>
            <a:off x="9766369" y="3627394"/>
            <a:ext cx="926756" cy="338554"/>
          </a:xfrm>
          <a:prstGeom prst="rect">
            <a:avLst/>
          </a:prstGeom>
          <a:solidFill>
            <a:schemeClr val="bg1"/>
          </a:solidFill>
        </p:spPr>
        <p:txBody>
          <a:bodyPr wrap="square">
            <a:spAutoFit/>
          </a:bodyPr>
          <a:lstStyle/>
          <a:p>
            <a:pPr algn="ctr"/>
            <a:r>
              <a:rPr lang="en-AU" sz="800" dirty="0" smtClean="0"/>
              <a:t>18 </a:t>
            </a:r>
          </a:p>
          <a:p>
            <a:pPr algn="ctr"/>
            <a:r>
              <a:rPr lang="en-AU" sz="800" dirty="0" smtClean="0"/>
              <a:t>modifications</a:t>
            </a:r>
            <a:endParaRPr lang="en-AU" sz="800" dirty="0"/>
          </a:p>
        </p:txBody>
      </p:sp>
      <p:sp>
        <p:nvSpPr>
          <p:cNvPr id="18" name="Rectangle 17"/>
          <p:cNvSpPr/>
          <p:nvPr/>
        </p:nvSpPr>
        <p:spPr>
          <a:xfrm>
            <a:off x="8854906" y="5355569"/>
            <a:ext cx="2960147" cy="276999"/>
          </a:xfrm>
          <a:prstGeom prst="rect">
            <a:avLst/>
          </a:prstGeom>
          <a:solidFill>
            <a:schemeClr val="bg1"/>
          </a:solidFill>
        </p:spPr>
        <p:txBody>
          <a:bodyPr wrap="square">
            <a:spAutoFit/>
          </a:bodyPr>
          <a:lstStyle/>
          <a:p>
            <a:r>
              <a:rPr lang="en-AU" sz="1200" dirty="0"/>
              <a:t>Removed from </a:t>
            </a:r>
            <a:r>
              <a:rPr lang="en-AU" sz="1200" dirty="0" smtClean="0"/>
              <a:t>FEB EVTE - 07.03.2019.  </a:t>
            </a:r>
            <a:endParaRPr lang="en-AU" sz="1200" dirty="0"/>
          </a:p>
        </p:txBody>
      </p:sp>
      <p:sp>
        <p:nvSpPr>
          <p:cNvPr id="19" name="Rectangle 18"/>
          <p:cNvSpPr/>
          <p:nvPr/>
        </p:nvSpPr>
        <p:spPr>
          <a:xfrm>
            <a:off x="8834125" y="5947302"/>
            <a:ext cx="2960147" cy="276999"/>
          </a:xfrm>
          <a:prstGeom prst="rect">
            <a:avLst/>
          </a:prstGeom>
          <a:solidFill>
            <a:schemeClr val="bg1"/>
          </a:solidFill>
        </p:spPr>
        <p:txBody>
          <a:bodyPr wrap="square">
            <a:spAutoFit/>
          </a:bodyPr>
          <a:lstStyle/>
          <a:p>
            <a:r>
              <a:rPr lang="en-AU" sz="1200" dirty="0"/>
              <a:t>Removed from </a:t>
            </a:r>
            <a:r>
              <a:rPr lang="en-AU" sz="1200" dirty="0" smtClean="0"/>
              <a:t>FEB EVTE - 07.03.2019.  </a:t>
            </a:r>
            <a:endParaRPr lang="en-AU" sz="1200" dirty="0"/>
          </a:p>
        </p:txBody>
      </p:sp>
      <p:sp>
        <p:nvSpPr>
          <p:cNvPr id="16" name="Rectangle 15"/>
          <p:cNvSpPr/>
          <p:nvPr/>
        </p:nvSpPr>
        <p:spPr>
          <a:xfrm>
            <a:off x="8825873" y="4104347"/>
            <a:ext cx="2960147" cy="276999"/>
          </a:xfrm>
          <a:prstGeom prst="rect">
            <a:avLst/>
          </a:prstGeom>
          <a:solidFill>
            <a:schemeClr val="bg1"/>
          </a:solidFill>
        </p:spPr>
        <p:txBody>
          <a:bodyPr wrap="square">
            <a:spAutoFit/>
          </a:bodyPr>
          <a:lstStyle/>
          <a:p>
            <a:r>
              <a:rPr lang="en-AU" sz="1200" dirty="0"/>
              <a:t>Removed from </a:t>
            </a:r>
            <a:r>
              <a:rPr lang="en-AU" sz="1200" dirty="0" smtClean="0"/>
              <a:t>FEB EVTE - 07.03.2019.  </a:t>
            </a:r>
            <a:endParaRPr lang="en-AU" sz="1200" dirty="0"/>
          </a:p>
        </p:txBody>
      </p:sp>
      <p:sp>
        <p:nvSpPr>
          <p:cNvPr id="17" name="TextBox 16"/>
          <p:cNvSpPr txBox="1"/>
          <p:nvPr/>
        </p:nvSpPr>
        <p:spPr>
          <a:xfrm>
            <a:off x="11566132" y="370657"/>
            <a:ext cx="723612" cy="276999"/>
          </a:xfrm>
          <a:prstGeom prst="rect">
            <a:avLst/>
          </a:prstGeom>
          <a:noFill/>
        </p:spPr>
        <p:txBody>
          <a:bodyPr wrap="square" rtlCol="0">
            <a:spAutoFit/>
          </a:bodyPr>
          <a:lstStyle/>
          <a:p>
            <a:r>
              <a:rPr lang="en-GB" sz="1200" dirty="0" smtClean="0">
                <a:solidFill>
                  <a:schemeClr val="tx1">
                    <a:lumMod val="65000"/>
                    <a:lumOff val="35000"/>
                  </a:schemeClr>
                </a:solidFill>
                <a:latin typeface="Gill Sans MT" panose="020B0502020104020203" pitchFamily="34" charset="0"/>
              </a:rPr>
              <a:t>V 1.0</a:t>
            </a:r>
            <a:endParaRPr lang="en-AU" sz="1200" dirty="0"/>
          </a:p>
        </p:txBody>
      </p:sp>
    </p:spTree>
    <p:extLst>
      <p:ext uri="{BB962C8B-B14F-4D97-AF65-F5344CB8AC3E}">
        <p14:creationId xmlns:p14="http://schemas.microsoft.com/office/powerpoint/2010/main" val="25111714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Needs_x0020_Approval xmlns="d359b6b6-4f6d-4e1a-94d2-b0973e3950e9">false</Needs_x0020_Approval>
    <Approval_x0020_Date xmlns="d359b6b6-4f6d-4e1a-94d2-b0973e3950e9" xsi:nil="true"/>
    <Approved_x0020_By xmlns="d359b6b6-4f6d-4e1a-94d2-b0973e3950e9">
      <UserInfo>
        <DisplayName/>
        <AccountId xsi:nil="true"/>
        <AccountType/>
      </UserInfo>
    </Approved_x0020_By>
    <Author0 xmlns="d359b6b6-4f6d-4e1a-94d2-b0973e3950e9">
      <UserInfo>
        <DisplayName>Anupama Duggirala</DisplayName>
        <AccountId>155</AccountId>
        <AccountType/>
      </UserInfo>
    </Author0>
    <Catgory xmlns="d359b6b6-4f6d-4e1a-94d2-b0973e3950e9">Agile Delivery</Catgory>
    <Archive xmlns="d359b6b6-4f6d-4e1a-94d2-b0973e3950e9">false</Archive>
    <Status xmlns="d359b6b6-4f6d-4e1a-94d2-b0973e3950e9">For Review</Statu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6E6E1637B8D67E48B1BE80700FF738A6" ma:contentTypeVersion="7" ma:contentTypeDescription="Create a new document." ma:contentTypeScope="" ma:versionID="9e0e3e1a55cd558188b360084e937b4e">
  <xsd:schema xmlns:xsd="http://www.w3.org/2001/XMLSchema" xmlns:xs="http://www.w3.org/2001/XMLSchema" xmlns:p="http://schemas.microsoft.com/office/2006/metadata/properties" xmlns:ns2="d359b6b6-4f6d-4e1a-94d2-b0973e3950e9" targetNamespace="http://schemas.microsoft.com/office/2006/metadata/properties" ma:root="true" ma:fieldsID="90dee41dc27b0b0e99742fca4587e4c4" ns2:_="">
    <xsd:import namespace="d359b6b6-4f6d-4e1a-94d2-b0973e3950e9"/>
    <xsd:element name="properties">
      <xsd:complexType>
        <xsd:sequence>
          <xsd:element name="documentManagement">
            <xsd:complexType>
              <xsd:all>
                <xsd:element ref="ns2:Approval_x0020_Date" minOccurs="0"/>
                <xsd:element ref="ns2:Approved_x0020_By" minOccurs="0"/>
                <xsd:element ref="ns2:Archive" minOccurs="0"/>
                <xsd:element ref="ns2:Author0"/>
                <xsd:element ref="ns2:Needs_x0020_Approval" minOccurs="0"/>
                <xsd:element ref="ns2:Status"/>
                <xsd:element ref="ns2:Catgor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359b6b6-4f6d-4e1a-94d2-b0973e3950e9" elementFormDefault="qualified">
    <xsd:import namespace="http://schemas.microsoft.com/office/2006/documentManagement/types"/>
    <xsd:import namespace="http://schemas.microsoft.com/office/infopath/2007/PartnerControls"/>
    <xsd:element name="Approval_x0020_Date" ma:index="8" nillable="true" ma:displayName="Approval Date" ma:format="DateOnly" ma:internalName="Approval_x0020_Date">
      <xsd:simpleType>
        <xsd:restriction base="dms:DateTime"/>
      </xsd:simpleType>
    </xsd:element>
    <xsd:element name="Approved_x0020_By" ma:index="9" nillable="true" ma:displayName="Approved By" ma:list="UserInfo" ma:SharePointGroup="0" ma:internalName="Approved_x0020_By"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Archive" ma:index="10" nillable="true" ma:displayName="Archive" ma:default="0" ma:internalName="Archive">
      <xsd:simpleType>
        <xsd:restriction base="dms:Boolean"/>
      </xsd:simpleType>
    </xsd:element>
    <xsd:element name="Author0" ma:index="11" ma:displayName="Author" ma:list="UserInfo" ma:SharePointGroup="0" ma:internalName="Author0" ma:showField="ImnName">
      <xsd:complexType>
        <xsd:complexContent>
          <xsd:extension base="dms:User">
            <xsd:sequence>
              <xsd:element name="UserInfo" minOccurs="0" maxOccurs="unbounded">
                <xsd:complexType>
                  <xsd:sequence>
                    <xsd:element name="DisplayName" type="xsd:string" minOccurs="0"/>
                    <xsd:element name="AccountId" type="dms:UserId" minOccurs="0"/>
                    <xsd:element name="AccountType" type="xsd:string" minOccurs="0"/>
                  </xsd:sequence>
                </xsd:complexType>
              </xsd:element>
            </xsd:sequence>
          </xsd:extension>
        </xsd:complexContent>
      </xsd:complexType>
    </xsd:element>
    <xsd:element name="Needs_x0020_Approval" ma:index="12" nillable="true" ma:displayName="Needs Approval" ma:default="0" ma:internalName="Needs_x0020_Approval">
      <xsd:simpleType>
        <xsd:restriction base="dms:Boolean"/>
      </xsd:simpleType>
    </xsd:element>
    <xsd:element name="Status" ma:index="13" ma:displayName="Status" ma:default="Draft" ma:format="Dropdown" ma:internalName="Status">
      <xsd:simpleType>
        <xsd:restriction base="dms:Choice">
          <xsd:enumeration value="Approved"/>
          <xsd:enumeration value="Draft"/>
          <xsd:enumeration value="For Review"/>
          <xsd:enumeration value="Published"/>
        </xsd:restriction>
      </xsd:simpleType>
    </xsd:element>
    <xsd:element name="Catgory" ma:index="14" nillable="true" ma:displayName="Category" ma:format="Dropdown" ma:internalName="Catgory">
      <xsd:simpleType>
        <xsd:restriction base="dms:Choice">
          <xsd:enumeration value="Agile Delivery"/>
          <xsd:enumeration value="Governance"/>
          <xsd:enumeration value="Lessons Learned"/>
          <xsd:enumeration value="Meetings and Action Items"/>
          <xsd:enumeration value="Org Structure/Operating Model"/>
          <xsd:enumeration value="Communications"/>
          <xsd:enumeration value="Reports"/>
          <xsd:enumeration value="Roles and Responsibilities"/>
          <xsd:enumeration value="Supporting Information"/>
          <xsd:enumeration value="Training"/>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4C36CB8-3657-42EB-9360-69BEE91AC2D8}">
  <ds:schemaRefs>
    <ds:schemaRef ds:uri="http://schemas.microsoft.com/office/2006/documentManagement/types"/>
    <ds:schemaRef ds:uri="http://purl.org/dc/elements/1.1/"/>
    <ds:schemaRef ds:uri="http://schemas.microsoft.com/office/infopath/2007/PartnerControls"/>
    <ds:schemaRef ds:uri="d359b6b6-4f6d-4e1a-94d2-b0973e3950e9"/>
    <ds:schemaRef ds:uri="http://www.w3.org/XML/1998/namespace"/>
    <ds:schemaRef ds:uri="http://schemas.openxmlformats.org/package/2006/metadata/core-properties"/>
    <ds:schemaRef ds:uri="http://purl.org/dc/terms/"/>
    <ds:schemaRef ds:uri="http://schemas.microsoft.com/office/2006/metadata/properties"/>
    <ds:schemaRef ds:uri="http://purl.org/dc/dcmitype/"/>
  </ds:schemaRefs>
</ds:datastoreItem>
</file>

<file path=customXml/itemProps2.xml><?xml version="1.0" encoding="utf-8"?>
<ds:datastoreItem xmlns:ds="http://schemas.openxmlformats.org/officeDocument/2006/customXml" ds:itemID="{AD8A7D20-EB26-447B-A1EC-A016843E957D}">
  <ds:schemaRefs>
    <ds:schemaRef ds:uri="http://schemas.microsoft.com/sharepoint/v3/contenttype/forms"/>
  </ds:schemaRefs>
</ds:datastoreItem>
</file>

<file path=customXml/itemProps3.xml><?xml version="1.0" encoding="utf-8"?>
<ds:datastoreItem xmlns:ds="http://schemas.openxmlformats.org/officeDocument/2006/customXml" ds:itemID="{55831AF5-3F30-46AB-B85A-083B383625C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359b6b6-4f6d-4e1a-94d2-b0973e3950e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2918</TotalTime>
  <Words>316</Words>
  <Application>Microsoft Office PowerPoint</Application>
  <PresentationFormat>Custom</PresentationFormat>
  <Paragraphs>71</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Warren Sturgiss</dc:creator>
  <cp:lastModifiedBy>Warren Sturgiss</cp:lastModifiedBy>
  <cp:revision>172</cp:revision>
  <dcterms:created xsi:type="dcterms:W3CDTF">2017-02-09T14:16:29Z</dcterms:created>
  <dcterms:modified xsi:type="dcterms:W3CDTF">2019-03-19T03:23:35Z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0x0101006E6E1637B8D67E48B1BE80700FF738A6</vt:lpwstr>
  </property>
  <property fmtid="{D5CDD505-2E9C-101B-9397-08002B2CF9AE}" pid="3" name="_dlc_DocIdItemGuid">
    <vt:lpwstr>28c00d12-e41a-42bd-bb15-b69bdbccabdf</vt:lpwstr>
  </property>
  <property fmtid="{D5CDD505-2E9C-101B-9397-08002B2CF9AE}" pid="4" name="b363954462db41cbbe481d4b8c070e6d">
    <vt:lpwstr>UNCLASSIFIED|1bbb598d-ed8e-4faa-b9b5-c952cc7313f8</vt:lpwstr>
  </property>
  <property fmtid="{D5CDD505-2E9C-101B-9397-08002B2CF9AE}" pid="5" name="TaxCatchAll">
    <vt:lpwstr>1;#UNCLASSIFIED|1bbb598d-ed8e-4faa-b9b5-c952cc7313f8</vt:lpwstr>
  </property>
  <property fmtid="{D5CDD505-2E9C-101B-9397-08002B2CF9AE}" pid="6" name="_dlc_policyId">
    <vt:lpwstr/>
  </property>
  <property fmtid="{D5CDD505-2E9C-101B-9397-08002B2CF9AE}" pid="7" name="ItemRetentionFormula">
    <vt:lpwstr/>
  </property>
  <property fmtid="{D5CDD505-2E9C-101B-9397-08002B2CF9AE}" pid="8" name="Security Classification">
    <vt:lpwstr>1;#UNCLASSIFIED|1bbb598d-ed8e-4faa-b9b5-c952cc7313f8</vt:lpwstr>
  </property>
</Properties>
</file>