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1"/>
  </p:sldMasterIdLst>
  <p:notesMasterIdLst>
    <p:notesMasterId r:id="rId8"/>
  </p:notesMasterIdLst>
  <p:sldIdLst>
    <p:sldId id="269" r:id="rId2"/>
    <p:sldId id="279" r:id="rId3"/>
    <p:sldId id="280" r:id="rId4"/>
    <p:sldId id="281" r:id="rId5"/>
    <p:sldId id="284" r:id="rId6"/>
    <p:sldId id="283" r:id="rId7"/>
  </p:sldIdLst>
  <p:sldSz cx="12801600" cy="9601200" type="A3"/>
  <p:notesSz cx="6805613" cy="9944100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  <a:srgbClr val="660066"/>
    <a:srgbClr val="6EADFA"/>
    <a:srgbClr val="AACFFC"/>
    <a:srgbClr val="2C88F8"/>
    <a:srgbClr val="B23C96"/>
    <a:srgbClr val="21ECF1"/>
    <a:srgbClr val="E6E0EC"/>
    <a:srgbClr val="002354"/>
    <a:srgbClr val="2B30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377" autoAdjust="0"/>
    <p:restoredTop sz="94639" autoAdjust="0"/>
  </p:normalViewPr>
  <p:slideViewPr>
    <p:cSldViewPr>
      <p:cViewPr>
        <p:scale>
          <a:sx n="70" d="100"/>
          <a:sy n="70" d="100"/>
        </p:scale>
        <p:origin x="-750" y="-210"/>
      </p:cViewPr>
      <p:guideLst>
        <p:guide orient="horz" pos="3024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9098" cy="497205"/>
          </a:xfrm>
          <a:prstGeom prst="rect">
            <a:avLst/>
          </a:prstGeom>
        </p:spPr>
        <p:txBody>
          <a:bodyPr vert="horz" lIns="95676" tIns="47838" rIns="95676" bIns="47838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41" y="4"/>
            <a:ext cx="2949098" cy="497205"/>
          </a:xfrm>
          <a:prstGeom prst="rect">
            <a:avLst/>
          </a:prstGeom>
        </p:spPr>
        <p:txBody>
          <a:bodyPr vert="horz" lIns="95676" tIns="47838" rIns="95676" bIns="47838" rtlCol="0"/>
          <a:lstStyle>
            <a:lvl1pPr algn="r">
              <a:defRPr sz="1200"/>
            </a:lvl1pPr>
          </a:lstStyle>
          <a:p>
            <a:fld id="{179DC396-EBB2-4800-B2A9-9F7EF218C91E}" type="datetimeFigureOut">
              <a:rPr lang="en-AU" smtClean="0"/>
              <a:t>3/11/2017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676" tIns="47838" rIns="95676" bIns="47838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23448"/>
            <a:ext cx="5444490" cy="4474845"/>
          </a:xfrm>
          <a:prstGeom prst="rect">
            <a:avLst/>
          </a:prstGeom>
        </p:spPr>
        <p:txBody>
          <a:bodyPr vert="horz" lIns="95676" tIns="47838" rIns="95676" bIns="4783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3"/>
            <a:ext cx="2949098" cy="497205"/>
          </a:xfrm>
          <a:prstGeom prst="rect">
            <a:avLst/>
          </a:prstGeom>
        </p:spPr>
        <p:txBody>
          <a:bodyPr vert="horz" lIns="95676" tIns="47838" rIns="95676" bIns="47838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41" y="9445173"/>
            <a:ext cx="2949098" cy="497205"/>
          </a:xfrm>
          <a:prstGeom prst="rect">
            <a:avLst/>
          </a:prstGeom>
        </p:spPr>
        <p:txBody>
          <a:bodyPr vert="horz" lIns="95676" tIns="47838" rIns="95676" bIns="47838" rtlCol="0" anchor="b"/>
          <a:lstStyle>
            <a:lvl1pPr algn="r">
              <a:defRPr sz="1200"/>
            </a:lvl1pPr>
          </a:lstStyle>
          <a:p>
            <a:fld id="{EB87D8EA-72C8-469A-88AE-64C23D882B6E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906422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6125"/>
            <a:ext cx="4972050" cy="372903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1B52ED-03C5-48EB-90EA-DC7F0DEFBA20}" type="slidenum">
              <a:rPr lang="en-AU" smtClean="0">
                <a:solidFill>
                  <a:prstClr val="black"/>
                </a:solidFill>
              </a:rPr>
              <a:pPr/>
              <a:t>1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1467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7D8EA-72C8-469A-88AE-64C23D882B6E}" type="slidenum">
              <a:rPr lang="en-AU" smtClean="0"/>
              <a:t>2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358599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7D8EA-72C8-469A-88AE-64C23D882B6E}" type="slidenum">
              <a:rPr lang="en-AU" smtClean="0"/>
              <a:t>3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35859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7D8EA-72C8-469A-88AE-64C23D882B6E}" type="slidenum">
              <a:rPr lang="en-AU" smtClean="0"/>
              <a:t>4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35859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7D8EA-72C8-469A-88AE-64C23D882B6E}" type="slidenum">
              <a:rPr lang="en-AU" smtClean="0"/>
              <a:t>5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358599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87D8EA-72C8-469A-88AE-64C23D882B6E}" type="slidenum">
              <a:rPr lang="en-AU" smtClean="0"/>
              <a:t>6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35859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11/08/2017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BE9A-4366-4E2B-A904-EF431E350C2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70800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11/08/2017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BE9A-4366-4E2B-A904-EF431E350C2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52614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11/08/2017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BE9A-4366-4E2B-A904-EF431E350C2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55797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" y="5203"/>
            <a:ext cx="12801599" cy="9601199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352128" y="9049072"/>
            <a:ext cx="936104" cy="216024"/>
          </a:xfrm>
        </p:spPr>
        <p:txBody>
          <a:bodyPr/>
          <a:lstStyle/>
          <a:p>
            <a:fld id="{1E312DB4-4461-496E-BE8A-4915DF83011C}" type="slidenum">
              <a:rPr lang="en-AU" smtClean="0">
                <a:solidFill>
                  <a:prstClr val="white"/>
                </a:solidFill>
              </a:rPr>
              <a:pPr/>
              <a:t>‹#›</a:t>
            </a:fld>
            <a:endParaRPr lang="en-AU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214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11/08/2017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BE9A-4366-4E2B-A904-EF431E350C2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16330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11/08/2017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BE9A-4366-4E2B-A904-EF431E350C2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149537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11/08/2017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BE9A-4366-4E2B-A904-EF431E350C2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07995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11/08/2017</a:t>
            </a:r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BE9A-4366-4E2B-A904-EF431E350C2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2170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11/08/2017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BE9A-4366-4E2B-A904-EF431E350C2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31327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11/08/2017</a:t>
            </a:r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BE9A-4366-4E2B-A904-EF431E350C2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772469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11/08/2017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BE9A-4366-4E2B-A904-EF431E350C2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99641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A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AU" smtClean="0"/>
              <a:t>11/08/2017</a:t>
            </a:r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63BE9A-4366-4E2B-A904-EF431E350C2C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083516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AU" smtClean="0"/>
              <a:t>11/08/2017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63BE9A-4366-4E2B-A904-EF431E350C2C}" type="slidenum">
              <a:rPr lang="en-AU" smtClean="0"/>
              <a:t>‹#›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-223936" y="9372413"/>
            <a:ext cx="2440360" cy="247079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98939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/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SEF_%20ECP%20Project%20overview%2020160508.ppt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hlinkClick r:id="rId3" action="ppaction://hlinkpres?slideindex=1&amp;slidetitle="/>
          </p:cNvPr>
          <p:cNvSpPr txBox="1">
            <a:spLocks/>
          </p:cNvSpPr>
          <p:nvPr/>
        </p:nvSpPr>
        <p:spPr>
          <a:xfrm>
            <a:off x="4168552" y="2784376"/>
            <a:ext cx="8568952" cy="2693045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spAutoFit/>
          </a:bodyPr>
          <a:lstStyle>
            <a:lvl1pPr algn="l" defTabSz="914400" rtl="0" eaLnBrk="1" latinLnBrk="0" hangingPunct="1">
              <a:lnSpc>
                <a:spcPts val="4200"/>
              </a:lnSpc>
              <a:spcBef>
                <a:spcPct val="0"/>
              </a:spcBef>
              <a:buNone/>
              <a:defRPr sz="4200" kern="1200" spc="-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 smtClean="0">
                <a:solidFill>
                  <a:prstClr val="white"/>
                </a:solidFill>
              </a:rPr>
              <a:t>Individual Income Tax </a:t>
            </a:r>
            <a:br>
              <a:rPr lang="en-AU" dirty="0" smtClean="0">
                <a:solidFill>
                  <a:prstClr val="white"/>
                </a:solidFill>
              </a:rPr>
            </a:br>
            <a:endParaRPr lang="en-AU" dirty="0" smtClean="0">
              <a:solidFill>
                <a:prstClr val="white"/>
              </a:solidFill>
            </a:endParaRPr>
          </a:p>
          <a:p>
            <a:r>
              <a:rPr lang="en-AU" dirty="0" smtClean="0">
                <a:solidFill>
                  <a:prstClr val="white"/>
                </a:solidFill>
              </a:rPr>
              <a:t>Real-time </a:t>
            </a:r>
            <a:r>
              <a:rPr lang="en-AU" smtClean="0">
                <a:solidFill>
                  <a:prstClr val="white"/>
                </a:solidFill>
              </a:rPr>
              <a:t>messaging   </a:t>
            </a:r>
            <a:endParaRPr lang="en-AU" dirty="0" smtClean="0">
              <a:solidFill>
                <a:prstClr val="white"/>
              </a:solidFill>
            </a:endParaRPr>
          </a:p>
          <a:p>
            <a:endParaRPr lang="en-AU" dirty="0">
              <a:solidFill>
                <a:prstClr val="white"/>
              </a:solidFill>
            </a:endParaRPr>
          </a:p>
          <a:p>
            <a:r>
              <a:rPr lang="en-AU" dirty="0" smtClean="0">
                <a:solidFill>
                  <a:prstClr val="white"/>
                </a:solidFill>
              </a:rPr>
              <a:t>               </a:t>
            </a:r>
            <a:endParaRPr lang="en-AU" dirty="0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07632" y="7378159"/>
            <a:ext cx="4939749" cy="914096"/>
          </a:xfrm>
          <a:prstGeom prst="rect">
            <a:avLst/>
          </a:prstGeom>
          <a:noFill/>
        </p:spPr>
        <p:txBody>
          <a:bodyPr wrap="square" lIns="0" tIns="64008" rIns="128016" bIns="64008" rtlCol="0">
            <a:spAutoFit/>
          </a:bodyPr>
          <a:lstStyle/>
          <a:p>
            <a:r>
              <a:rPr lang="en-AU" sz="1700" dirty="0">
                <a:solidFill>
                  <a:prstClr val="white">
                    <a:lumMod val="50000"/>
                  </a:prstClr>
                </a:solidFill>
              </a:rPr>
              <a:t>Ross </a:t>
            </a:r>
            <a:r>
              <a:rPr lang="en-AU" sz="1700" dirty="0" smtClean="0">
                <a:solidFill>
                  <a:prstClr val="white">
                    <a:lumMod val="50000"/>
                  </a:prstClr>
                </a:solidFill>
              </a:rPr>
              <a:t>Barns – Director, Digital Projects</a:t>
            </a:r>
            <a:endParaRPr lang="en-AU" sz="1700" dirty="0">
              <a:solidFill>
                <a:prstClr val="white">
                  <a:lumMod val="50000"/>
                </a:prstClr>
              </a:solidFill>
            </a:endParaRPr>
          </a:p>
          <a:p>
            <a:r>
              <a:rPr lang="en-AU" sz="1700" dirty="0" smtClean="0">
                <a:solidFill>
                  <a:prstClr val="white">
                    <a:lumMod val="50000"/>
                  </a:prstClr>
                </a:solidFill>
              </a:rPr>
              <a:t>Individual </a:t>
            </a:r>
            <a:r>
              <a:rPr lang="en-AU" sz="1700" dirty="0">
                <a:solidFill>
                  <a:prstClr val="white">
                    <a:lumMod val="50000"/>
                  </a:prstClr>
                </a:solidFill>
              </a:rPr>
              <a:t>Engagement and Support (IND</a:t>
            </a:r>
            <a:r>
              <a:rPr lang="en-AU" sz="1700" dirty="0" smtClean="0">
                <a:solidFill>
                  <a:prstClr val="white">
                    <a:lumMod val="50000"/>
                  </a:prstClr>
                </a:solidFill>
              </a:rPr>
              <a:t>)</a:t>
            </a:r>
          </a:p>
          <a:p>
            <a:r>
              <a:rPr lang="en-AU" sz="1700" dirty="0" smtClean="0">
                <a:solidFill>
                  <a:prstClr val="white">
                    <a:lumMod val="50000"/>
                  </a:prstClr>
                </a:solidFill>
              </a:rPr>
              <a:t>27 October 2017</a:t>
            </a:r>
            <a:endParaRPr lang="en-AU" sz="1700" dirty="0">
              <a:solidFill>
                <a:prstClr val="white">
                  <a:lumMod val="50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07632" y="7174083"/>
            <a:ext cx="4177365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240"/>
              </a:lnSpc>
            </a:pPr>
            <a:r>
              <a:rPr lang="en-AU" sz="1700" dirty="0">
                <a:solidFill>
                  <a:srgbClr val="7B7B7A"/>
                </a:solidFill>
              </a:rPr>
              <a:t>Presented by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07632" y="8329766"/>
            <a:ext cx="4177365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240"/>
              </a:lnSpc>
            </a:pPr>
            <a:r>
              <a:rPr lang="en-AU" sz="1700" dirty="0">
                <a:solidFill>
                  <a:srgbClr val="7B7B7A"/>
                </a:solidFill>
              </a:rPr>
              <a:t>Australian Taxation Office</a:t>
            </a:r>
          </a:p>
        </p:txBody>
      </p:sp>
    </p:spTree>
    <p:extLst>
      <p:ext uri="{BB962C8B-B14F-4D97-AF65-F5344CB8AC3E}">
        <p14:creationId xmlns:p14="http://schemas.microsoft.com/office/powerpoint/2010/main" val="207815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23937"/>
            <a:ext cx="12801600" cy="10756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58531" y="795298"/>
            <a:ext cx="11743069" cy="1118192"/>
          </a:xfrm>
          <a:prstGeom prst="rect">
            <a:avLst/>
          </a:prstGeom>
          <a:solidFill>
            <a:schemeClr val="tx2">
              <a:lumMod val="50000"/>
              <a:alpha val="9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grpSp>
        <p:nvGrpSpPr>
          <p:cNvPr id="6" name="Group 5"/>
          <p:cNvGrpSpPr/>
          <p:nvPr/>
        </p:nvGrpSpPr>
        <p:grpSpPr>
          <a:xfrm>
            <a:off x="4626910" y="3430778"/>
            <a:ext cx="3939198" cy="3386046"/>
            <a:chOff x="4599141" y="3160723"/>
            <a:chExt cx="3384924" cy="2899151"/>
          </a:xfrm>
        </p:grpSpPr>
        <p:sp>
          <p:nvSpPr>
            <p:cNvPr id="21" name="Oval 20"/>
            <p:cNvSpPr/>
            <p:nvPr/>
          </p:nvSpPr>
          <p:spPr>
            <a:xfrm>
              <a:off x="4880699" y="3568644"/>
              <a:ext cx="2491230" cy="2491230"/>
            </a:xfrm>
            <a:prstGeom prst="ellipse">
              <a:avLst/>
            </a:prstGeom>
            <a:noFill/>
            <a:ln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22" name="Picture 6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84973" y="4868775"/>
              <a:ext cx="757668" cy="4867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4" name="Rectangle 23"/>
            <p:cNvSpPr/>
            <p:nvPr/>
          </p:nvSpPr>
          <p:spPr>
            <a:xfrm>
              <a:off x="4733663" y="5258377"/>
              <a:ext cx="585381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AU" sz="1400" b="1" dirty="0" smtClean="0">
                  <a:solidFill>
                    <a:srgbClr val="11979A"/>
                  </a:solidFill>
                  <a:ea typeface="Segoe UI" panose="020B0502040204020203" pitchFamily="34" charset="0"/>
                  <a:cs typeface="Segoe UI" panose="020B0502040204020203" pitchFamily="34" charset="0"/>
                </a:rPr>
                <a:t>ATO</a:t>
              </a: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759793" y="5336547"/>
              <a:ext cx="1224272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AU" sz="1400" b="1" dirty="0" smtClean="0">
                  <a:solidFill>
                    <a:srgbClr val="11979A"/>
                  </a:solidFill>
                  <a:ea typeface="Segoe UI" panose="020B0502040204020203" pitchFamily="34" charset="0"/>
                  <a:cs typeface="Segoe UI" panose="020B0502040204020203" pitchFamily="34" charset="0"/>
                </a:rPr>
                <a:t>Community</a:t>
              </a:r>
            </a:p>
          </p:txBody>
        </p:sp>
        <p:pic>
          <p:nvPicPr>
            <p:cNvPr id="27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05318" y="4210265"/>
              <a:ext cx="903741" cy="9037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8" name="Rectangle 27"/>
            <p:cNvSpPr/>
            <p:nvPr/>
          </p:nvSpPr>
          <p:spPr>
            <a:xfrm>
              <a:off x="5536136" y="4990699"/>
              <a:ext cx="1250143" cy="44798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AU" sz="1400" b="1" dirty="0" smtClean="0">
                  <a:solidFill>
                    <a:srgbClr val="11979A"/>
                  </a:solidFill>
                  <a:ea typeface="Segoe UI" panose="020B0502040204020203" pitchFamily="34" charset="0"/>
                  <a:cs typeface="Segoe UI" panose="020B0502040204020203" pitchFamily="34" charset="0"/>
                </a:rPr>
                <a:t>Software developers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406234" y="3700130"/>
              <a:ext cx="1440160" cy="26352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AU" sz="1400" b="1" dirty="0" smtClean="0">
                  <a:solidFill>
                    <a:srgbClr val="11979A"/>
                  </a:solidFill>
                  <a:ea typeface="Segoe UI" panose="020B0502040204020203" pitchFamily="34" charset="0"/>
                  <a:cs typeface="Segoe UI" panose="020B0502040204020203" pitchFamily="34" charset="0"/>
                </a:rPr>
                <a:t>Tax professionals</a:t>
              </a:r>
            </a:p>
          </p:txBody>
        </p:sp>
        <p:grpSp>
          <p:nvGrpSpPr>
            <p:cNvPr id="36" name="Group 35"/>
            <p:cNvGrpSpPr/>
            <p:nvPr/>
          </p:nvGrpSpPr>
          <p:grpSpPr>
            <a:xfrm>
              <a:off x="5875928" y="3160723"/>
              <a:ext cx="418654" cy="485147"/>
              <a:chOff x="1369390" y="9388475"/>
              <a:chExt cx="269875" cy="312738"/>
            </a:xfrm>
            <a:solidFill>
              <a:srgbClr val="00B0F0"/>
            </a:solidFill>
          </p:grpSpPr>
          <p:sp>
            <p:nvSpPr>
              <p:cNvPr id="37" name="Freeform 858"/>
              <p:cNvSpPr>
                <a:spLocks/>
              </p:cNvSpPr>
              <p:nvPr/>
            </p:nvSpPr>
            <p:spPr bwMode="auto">
              <a:xfrm>
                <a:off x="1369390" y="9548813"/>
                <a:ext cx="122238" cy="152400"/>
              </a:xfrm>
              <a:custGeom>
                <a:avLst/>
                <a:gdLst>
                  <a:gd name="T0" fmla="*/ 110354 w 72"/>
                  <a:gd name="T1" fmla="*/ 44027 h 90"/>
                  <a:gd name="T2" fmla="*/ 120540 w 72"/>
                  <a:gd name="T3" fmla="*/ 25400 h 90"/>
                  <a:gd name="T4" fmla="*/ 120540 w 72"/>
                  <a:gd name="T5" fmla="*/ 22013 h 90"/>
                  <a:gd name="T6" fmla="*/ 118843 w 72"/>
                  <a:gd name="T7" fmla="*/ 18627 h 90"/>
                  <a:gd name="T8" fmla="*/ 81492 w 72"/>
                  <a:gd name="T9" fmla="*/ 1693 h 90"/>
                  <a:gd name="T10" fmla="*/ 78097 w 72"/>
                  <a:gd name="T11" fmla="*/ 1693 h 90"/>
                  <a:gd name="T12" fmla="*/ 0 w 72"/>
                  <a:gd name="T13" fmla="*/ 149013 h 90"/>
                  <a:gd name="T14" fmla="*/ 1698 w 72"/>
                  <a:gd name="T15" fmla="*/ 152400 h 90"/>
                  <a:gd name="T16" fmla="*/ 3396 w 72"/>
                  <a:gd name="T17" fmla="*/ 152400 h 90"/>
                  <a:gd name="T18" fmla="*/ 105261 w 72"/>
                  <a:gd name="T19" fmla="*/ 152400 h 90"/>
                  <a:gd name="T20" fmla="*/ 108656 w 72"/>
                  <a:gd name="T21" fmla="*/ 150707 h 90"/>
                  <a:gd name="T22" fmla="*/ 122238 w 72"/>
                  <a:gd name="T23" fmla="*/ 67733 h 90"/>
                  <a:gd name="T24" fmla="*/ 120540 w 72"/>
                  <a:gd name="T25" fmla="*/ 64347 h 90"/>
                  <a:gd name="T26" fmla="*/ 110354 w 72"/>
                  <a:gd name="T27" fmla="*/ 44027 h 9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2" h="90">
                    <a:moveTo>
                      <a:pt x="65" y="26"/>
                    </a:moveTo>
                    <a:cubicBezTo>
                      <a:pt x="65" y="22"/>
                      <a:pt x="67" y="18"/>
                      <a:pt x="71" y="15"/>
                    </a:cubicBezTo>
                    <a:cubicBezTo>
                      <a:pt x="71" y="14"/>
                      <a:pt x="71" y="14"/>
                      <a:pt x="71" y="13"/>
                    </a:cubicBezTo>
                    <a:cubicBezTo>
                      <a:pt x="71" y="12"/>
                      <a:pt x="71" y="12"/>
                      <a:pt x="70" y="11"/>
                    </a:cubicBezTo>
                    <a:cubicBezTo>
                      <a:pt x="62" y="10"/>
                      <a:pt x="54" y="6"/>
                      <a:pt x="48" y="1"/>
                    </a:cubicBezTo>
                    <a:cubicBezTo>
                      <a:pt x="48" y="0"/>
                      <a:pt x="47" y="0"/>
                      <a:pt x="46" y="1"/>
                    </a:cubicBezTo>
                    <a:cubicBezTo>
                      <a:pt x="18" y="15"/>
                      <a:pt x="1" y="48"/>
                      <a:pt x="0" y="88"/>
                    </a:cubicBezTo>
                    <a:cubicBezTo>
                      <a:pt x="0" y="89"/>
                      <a:pt x="1" y="89"/>
                      <a:pt x="1" y="90"/>
                    </a:cubicBezTo>
                    <a:cubicBezTo>
                      <a:pt x="1" y="90"/>
                      <a:pt x="2" y="90"/>
                      <a:pt x="2" y="90"/>
                    </a:cubicBezTo>
                    <a:cubicBezTo>
                      <a:pt x="62" y="90"/>
                      <a:pt x="62" y="90"/>
                      <a:pt x="62" y="90"/>
                    </a:cubicBezTo>
                    <a:cubicBezTo>
                      <a:pt x="63" y="90"/>
                      <a:pt x="63" y="90"/>
                      <a:pt x="64" y="89"/>
                    </a:cubicBezTo>
                    <a:cubicBezTo>
                      <a:pt x="72" y="40"/>
                      <a:pt x="72" y="40"/>
                      <a:pt x="72" y="40"/>
                    </a:cubicBezTo>
                    <a:cubicBezTo>
                      <a:pt x="72" y="39"/>
                      <a:pt x="72" y="38"/>
                      <a:pt x="71" y="38"/>
                    </a:cubicBezTo>
                    <a:cubicBezTo>
                      <a:pt x="67" y="35"/>
                      <a:pt x="65" y="31"/>
                      <a:pt x="65" y="26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43" name="Freeform 859"/>
              <p:cNvSpPr>
                <a:spLocks/>
              </p:cNvSpPr>
              <p:nvPr/>
            </p:nvSpPr>
            <p:spPr bwMode="auto">
              <a:xfrm>
                <a:off x="1517028" y="9548813"/>
                <a:ext cx="122237" cy="152400"/>
              </a:xfrm>
              <a:custGeom>
                <a:avLst/>
                <a:gdLst>
                  <a:gd name="T0" fmla="*/ 44763 w 71"/>
                  <a:gd name="T1" fmla="*/ 1693 h 90"/>
                  <a:gd name="T2" fmla="*/ 41320 w 71"/>
                  <a:gd name="T3" fmla="*/ 1693 h 90"/>
                  <a:gd name="T4" fmla="*/ 3443 w 71"/>
                  <a:gd name="T5" fmla="*/ 18627 h 90"/>
                  <a:gd name="T6" fmla="*/ 1722 w 71"/>
                  <a:gd name="T7" fmla="*/ 22013 h 90"/>
                  <a:gd name="T8" fmla="*/ 1722 w 71"/>
                  <a:gd name="T9" fmla="*/ 25400 h 90"/>
                  <a:gd name="T10" fmla="*/ 12052 w 71"/>
                  <a:gd name="T11" fmla="*/ 44027 h 90"/>
                  <a:gd name="T12" fmla="*/ 1722 w 71"/>
                  <a:gd name="T13" fmla="*/ 64347 h 90"/>
                  <a:gd name="T14" fmla="*/ 0 w 71"/>
                  <a:gd name="T15" fmla="*/ 67733 h 90"/>
                  <a:gd name="T16" fmla="*/ 13773 w 71"/>
                  <a:gd name="T17" fmla="*/ 150707 h 90"/>
                  <a:gd name="T18" fmla="*/ 17216 w 71"/>
                  <a:gd name="T19" fmla="*/ 152400 h 90"/>
                  <a:gd name="T20" fmla="*/ 118794 w 71"/>
                  <a:gd name="T21" fmla="*/ 152400 h 90"/>
                  <a:gd name="T22" fmla="*/ 122237 w 71"/>
                  <a:gd name="T23" fmla="*/ 152400 h 90"/>
                  <a:gd name="T24" fmla="*/ 122237 w 71"/>
                  <a:gd name="T25" fmla="*/ 149013 h 90"/>
                  <a:gd name="T26" fmla="*/ 44763 w 71"/>
                  <a:gd name="T27" fmla="*/ 1693 h 90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71" h="90">
                    <a:moveTo>
                      <a:pt x="26" y="1"/>
                    </a:moveTo>
                    <a:cubicBezTo>
                      <a:pt x="25" y="0"/>
                      <a:pt x="24" y="0"/>
                      <a:pt x="24" y="1"/>
                    </a:cubicBezTo>
                    <a:cubicBezTo>
                      <a:pt x="17" y="6"/>
                      <a:pt x="10" y="10"/>
                      <a:pt x="2" y="11"/>
                    </a:cubicBezTo>
                    <a:cubicBezTo>
                      <a:pt x="1" y="12"/>
                      <a:pt x="1" y="12"/>
                      <a:pt x="1" y="13"/>
                    </a:cubicBezTo>
                    <a:cubicBezTo>
                      <a:pt x="0" y="14"/>
                      <a:pt x="1" y="14"/>
                      <a:pt x="1" y="15"/>
                    </a:cubicBezTo>
                    <a:cubicBezTo>
                      <a:pt x="5" y="18"/>
                      <a:pt x="7" y="22"/>
                      <a:pt x="7" y="26"/>
                    </a:cubicBezTo>
                    <a:cubicBezTo>
                      <a:pt x="7" y="31"/>
                      <a:pt x="4" y="35"/>
                      <a:pt x="1" y="38"/>
                    </a:cubicBezTo>
                    <a:cubicBezTo>
                      <a:pt x="0" y="38"/>
                      <a:pt x="0" y="39"/>
                      <a:pt x="0" y="40"/>
                    </a:cubicBezTo>
                    <a:cubicBezTo>
                      <a:pt x="8" y="89"/>
                      <a:pt x="8" y="89"/>
                      <a:pt x="8" y="89"/>
                    </a:cubicBezTo>
                    <a:cubicBezTo>
                      <a:pt x="8" y="90"/>
                      <a:pt x="9" y="90"/>
                      <a:pt x="10" y="90"/>
                    </a:cubicBezTo>
                    <a:cubicBezTo>
                      <a:pt x="69" y="90"/>
                      <a:pt x="69" y="90"/>
                      <a:pt x="69" y="90"/>
                    </a:cubicBezTo>
                    <a:cubicBezTo>
                      <a:pt x="70" y="90"/>
                      <a:pt x="70" y="90"/>
                      <a:pt x="71" y="90"/>
                    </a:cubicBezTo>
                    <a:cubicBezTo>
                      <a:pt x="71" y="89"/>
                      <a:pt x="71" y="89"/>
                      <a:pt x="71" y="88"/>
                    </a:cubicBezTo>
                    <a:cubicBezTo>
                      <a:pt x="71" y="48"/>
                      <a:pt x="53" y="15"/>
                      <a:pt x="26" y="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46" name="Freeform 860"/>
              <p:cNvSpPr>
                <a:spLocks noEditPoints="1"/>
              </p:cNvSpPr>
              <p:nvPr/>
            </p:nvSpPr>
            <p:spPr bwMode="auto">
              <a:xfrm>
                <a:off x="1426540" y="9388475"/>
                <a:ext cx="155575" cy="160338"/>
              </a:xfrm>
              <a:custGeom>
                <a:avLst/>
                <a:gdLst>
                  <a:gd name="T0" fmla="*/ 155575 w 92"/>
                  <a:gd name="T1" fmla="*/ 80169 h 94"/>
                  <a:gd name="T2" fmla="*/ 77788 w 92"/>
                  <a:gd name="T3" fmla="*/ 0 h 94"/>
                  <a:gd name="T4" fmla="*/ 16910 w 92"/>
                  <a:gd name="T5" fmla="*/ 32409 h 94"/>
                  <a:gd name="T6" fmla="*/ 15219 w 92"/>
                  <a:gd name="T7" fmla="*/ 32409 h 94"/>
                  <a:gd name="T8" fmla="*/ 15219 w 92"/>
                  <a:gd name="T9" fmla="*/ 35820 h 94"/>
                  <a:gd name="T10" fmla="*/ 0 w 92"/>
                  <a:gd name="T11" fmla="*/ 80169 h 94"/>
                  <a:gd name="T12" fmla="*/ 77788 w 92"/>
                  <a:gd name="T13" fmla="*/ 160338 h 94"/>
                  <a:gd name="T14" fmla="*/ 155575 w 92"/>
                  <a:gd name="T15" fmla="*/ 80169 h 94"/>
                  <a:gd name="T16" fmla="*/ 77788 w 92"/>
                  <a:gd name="T17" fmla="*/ 17057 h 94"/>
                  <a:gd name="T18" fmla="*/ 111608 w 92"/>
                  <a:gd name="T19" fmla="*/ 27292 h 94"/>
                  <a:gd name="T20" fmla="*/ 76096 w 92"/>
                  <a:gd name="T21" fmla="*/ 42643 h 94"/>
                  <a:gd name="T22" fmla="*/ 33821 w 92"/>
                  <a:gd name="T23" fmla="*/ 37526 h 94"/>
                  <a:gd name="T24" fmla="*/ 77788 w 92"/>
                  <a:gd name="T25" fmla="*/ 17057 h 94"/>
                  <a:gd name="T26" fmla="*/ 77788 w 92"/>
                  <a:gd name="T27" fmla="*/ 143281 h 94"/>
                  <a:gd name="T28" fmla="*/ 16910 w 92"/>
                  <a:gd name="T29" fmla="*/ 80169 h 94"/>
                  <a:gd name="T30" fmla="*/ 25365 w 92"/>
                  <a:gd name="T31" fmla="*/ 49466 h 94"/>
                  <a:gd name="T32" fmla="*/ 59186 w 92"/>
                  <a:gd name="T33" fmla="*/ 59700 h 94"/>
                  <a:gd name="T34" fmla="*/ 82861 w 92"/>
                  <a:gd name="T35" fmla="*/ 54583 h 94"/>
                  <a:gd name="T36" fmla="*/ 126827 w 92"/>
                  <a:gd name="T37" fmla="*/ 44349 h 94"/>
                  <a:gd name="T38" fmla="*/ 128518 w 92"/>
                  <a:gd name="T39" fmla="*/ 44349 h 94"/>
                  <a:gd name="T40" fmla="*/ 138665 w 92"/>
                  <a:gd name="T41" fmla="*/ 80169 h 94"/>
                  <a:gd name="T42" fmla="*/ 77788 w 92"/>
                  <a:gd name="T43" fmla="*/ 143281 h 94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92" h="94">
                    <a:moveTo>
                      <a:pt x="92" y="47"/>
                    </a:moveTo>
                    <a:cubicBezTo>
                      <a:pt x="92" y="21"/>
                      <a:pt x="72" y="0"/>
                      <a:pt x="46" y="0"/>
                    </a:cubicBezTo>
                    <a:cubicBezTo>
                      <a:pt x="32" y="0"/>
                      <a:pt x="18" y="8"/>
                      <a:pt x="10" y="19"/>
                    </a:cubicBezTo>
                    <a:cubicBezTo>
                      <a:pt x="10" y="19"/>
                      <a:pt x="10" y="19"/>
                      <a:pt x="9" y="19"/>
                    </a:cubicBezTo>
                    <a:cubicBezTo>
                      <a:pt x="9" y="20"/>
                      <a:pt x="9" y="20"/>
                      <a:pt x="9" y="21"/>
                    </a:cubicBezTo>
                    <a:cubicBezTo>
                      <a:pt x="3" y="28"/>
                      <a:pt x="0" y="37"/>
                      <a:pt x="0" y="47"/>
                    </a:cubicBezTo>
                    <a:cubicBezTo>
                      <a:pt x="0" y="73"/>
                      <a:pt x="21" y="94"/>
                      <a:pt x="46" y="94"/>
                    </a:cubicBezTo>
                    <a:cubicBezTo>
                      <a:pt x="72" y="94"/>
                      <a:pt x="92" y="73"/>
                      <a:pt x="92" y="47"/>
                    </a:cubicBezTo>
                    <a:close/>
                    <a:moveTo>
                      <a:pt x="46" y="10"/>
                    </a:moveTo>
                    <a:cubicBezTo>
                      <a:pt x="54" y="10"/>
                      <a:pt x="60" y="13"/>
                      <a:pt x="66" y="16"/>
                    </a:cubicBezTo>
                    <a:cubicBezTo>
                      <a:pt x="61" y="17"/>
                      <a:pt x="54" y="19"/>
                      <a:pt x="45" y="25"/>
                    </a:cubicBezTo>
                    <a:cubicBezTo>
                      <a:pt x="36" y="30"/>
                      <a:pt x="26" y="26"/>
                      <a:pt x="20" y="22"/>
                    </a:cubicBezTo>
                    <a:cubicBezTo>
                      <a:pt x="27" y="15"/>
                      <a:pt x="36" y="10"/>
                      <a:pt x="46" y="10"/>
                    </a:cubicBezTo>
                    <a:close/>
                    <a:moveTo>
                      <a:pt x="46" y="84"/>
                    </a:moveTo>
                    <a:cubicBezTo>
                      <a:pt x="27" y="84"/>
                      <a:pt x="10" y="68"/>
                      <a:pt x="10" y="47"/>
                    </a:cubicBezTo>
                    <a:cubicBezTo>
                      <a:pt x="10" y="41"/>
                      <a:pt x="12" y="34"/>
                      <a:pt x="15" y="29"/>
                    </a:cubicBezTo>
                    <a:cubicBezTo>
                      <a:pt x="20" y="32"/>
                      <a:pt x="27" y="35"/>
                      <a:pt x="35" y="35"/>
                    </a:cubicBezTo>
                    <a:cubicBezTo>
                      <a:pt x="40" y="35"/>
                      <a:pt x="44" y="34"/>
                      <a:pt x="49" y="32"/>
                    </a:cubicBezTo>
                    <a:cubicBezTo>
                      <a:pt x="65" y="23"/>
                      <a:pt x="69" y="23"/>
                      <a:pt x="75" y="26"/>
                    </a:cubicBezTo>
                    <a:cubicBezTo>
                      <a:pt x="75" y="26"/>
                      <a:pt x="76" y="26"/>
                      <a:pt x="76" y="26"/>
                    </a:cubicBezTo>
                    <a:cubicBezTo>
                      <a:pt x="80" y="32"/>
                      <a:pt x="82" y="40"/>
                      <a:pt x="82" y="47"/>
                    </a:cubicBezTo>
                    <a:cubicBezTo>
                      <a:pt x="82" y="68"/>
                      <a:pt x="66" y="84"/>
                      <a:pt x="46" y="8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AU"/>
              </a:p>
            </p:txBody>
          </p:sp>
        </p:grpSp>
        <p:pic>
          <p:nvPicPr>
            <p:cNvPr id="48" name="Picture 3" descr="\\sharepoint\DavWWWRoot\GASites\Publishing\banners\135national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99141" y="4787489"/>
              <a:ext cx="719902" cy="65678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2" name="Picture 2" descr="C:\Users\UBJYE\AppData\Local\Microsoft\Windows\Temporary Internet Files\Content.IE5\4N1APGR4\MC900441337[1]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61556" y="4325273"/>
              <a:ext cx="622914" cy="62586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3" name="TextBox 32"/>
          <p:cNvSpPr txBox="1"/>
          <p:nvPr/>
        </p:nvSpPr>
        <p:spPr>
          <a:xfrm>
            <a:off x="8128992" y="3576464"/>
            <a:ext cx="42268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AU" sz="3600" b="1" dirty="0">
                <a:solidFill>
                  <a:srgbClr val="660066"/>
                </a:solidFill>
              </a:rPr>
              <a:t>Real-time messaging for </a:t>
            </a:r>
            <a:r>
              <a:rPr lang="en-AU" sz="3600" b="1" dirty="0" smtClean="0">
                <a:solidFill>
                  <a:srgbClr val="660066"/>
                </a:solidFill>
              </a:rPr>
              <a:t>PLS</a:t>
            </a:r>
          </a:p>
          <a:p>
            <a:pPr algn="ctr">
              <a:spcAft>
                <a:spcPts val="600"/>
              </a:spcAft>
            </a:pPr>
            <a:endParaRPr lang="en-AU" sz="1600" b="1" dirty="0">
              <a:solidFill>
                <a:srgbClr val="660066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AU" sz="2800" b="1" dirty="0">
                <a:solidFill>
                  <a:srgbClr val="660066"/>
                </a:solidFill>
              </a:rPr>
              <a:t>Tax Time 2018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96144" y="3576464"/>
            <a:ext cx="42652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AU" sz="3600" b="1" dirty="0" smtClean="0">
                <a:solidFill>
                  <a:srgbClr val="660066"/>
                </a:solidFill>
              </a:rPr>
              <a:t>Prior-year messaging  across all channels</a:t>
            </a:r>
          </a:p>
          <a:p>
            <a:pPr algn="ctr">
              <a:spcAft>
                <a:spcPts val="600"/>
              </a:spcAft>
            </a:pPr>
            <a:endParaRPr lang="en-AU" sz="1600" b="1" dirty="0">
              <a:solidFill>
                <a:srgbClr val="660066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AU" sz="2800" b="1" dirty="0" smtClean="0">
                <a:solidFill>
                  <a:srgbClr val="660066"/>
                </a:solidFill>
              </a:rPr>
              <a:t>Tax Time 2018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111501" y="7644697"/>
            <a:ext cx="858530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600" b="1" dirty="0">
                <a:solidFill>
                  <a:srgbClr val="660066"/>
                </a:solidFill>
              </a:rPr>
              <a:t>Provision of lower level information via </a:t>
            </a:r>
            <a:r>
              <a:rPr lang="en-AU" sz="3600" b="1" dirty="0" smtClean="0">
                <a:solidFill>
                  <a:srgbClr val="660066"/>
                </a:solidFill>
              </a:rPr>
              <a:t>PLS</a:t>
            </a:r>
          </a:p>
          <a:p>
            <a:pPr algn="ctr"/>
            <a:endParaRPr lang="en-AU" sz="1600" b="1" dirty="0" smtClean="0">
              <a:solidFill>
                <a:srgbClr val="660066"/>
              </a:solidFill>
            </a:endParaRPr>
          </a:p>
          <a:p>
            <a:pPr algn="ctr">
              <a:spcAft>
                <a:spcPts val="600"/>
              </a:spcAft>
            </a:pPr>
            <a:r>
              <a:rPr lang="en-AU" sz="2800" b="1" dirty="0">
                <a:solidFill>
                  <a:srgbClr val="660066"/>
                </a:solidFill>
              </a:rPr>
              <a:t>Tax Time 2019</a:t>
            </a:r>
          </a:p>
        </p:txBody>
      </p:sp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3489269"/>
              </p:ext>
            </p:extLst>
          </p:nvPr>
        </p:nvGraphicFramePr>
        <p:xfrm>
          <a:off x="2418552" y="220124"/>
          <a:ext cx="7344816" cy="499590"/>
        </p:xfrm>
        <a:graphic>
          <a:graphicData uri="http://schemas.openxmlformats.org/drawingml/2006/table">
            <a:tbl>
              <a:tblPr/>
              <a:tblGrid>
                <a:gridCol w="7344816"/>
              </a:tblGrid>
              <a:tr h="499590">
                <a:tc>
                  <a:txBody>
                    <a:bodyPr/>
                    <a:lstStyle/>
                    <a:p>
                      <a:pPr algn="l"/>
                      <a:r>
                        <a:rPr lang="en-AU" sz="2800" b="1" baseline="0" dirty="0" smtClean="0">
                          <a:solidFill>
                            <a:schemeClr val="bg1"/>
                          </a:solidFill>
                        </a:rPr>
                        <a:t>Real-time messaging: a foundation for the future</a:t>
                      </a:r>
                      <a:endParaRPr lang="en-AU" sz="2800" b="1" dirty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cxnSp>
        <p:nvCxnSpPr>
          <p:cNvPr id="18" name="Straight Connector 17"/>
          <p:cNvCxnSpPr/>
          <p:nvPr/>
        </p:nvCxnSpPr>
        <p:spPr>
          <a:xfrm>
            <a:off x="6356371" y="2280320"/>
            <a:ext cx="0" cy="1020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689336" y="7464896"/>
            <a:ext cx="115812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400800" y="6888832"/>
            <a:ext cx="3355" cy="469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440360" y="2520929"/>
            <a:ext cx="9993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0" b="1" dirty="0" smtClean="0">
                <a:ln w="12700">
                  <a:solidFill>
                    <a:srgbClr val="660066"/>
                  </a:solidFill>
                  <a:prstDash val="solid"/>
                </a:ln>
                <a:solidFill>
                  <a:srgbClr val="660066">
                    <a:alpha val="10000"/>
                  </a:srgbClr>
                </a:solidFill>
              </a:rPr>
              <a:t>1</a:t>
            </a:r>
            <a:endParaRPr lang="en-AU" sz="8000" dirty="0">
              <a:ln w="12700">
                <a:solidFill>
                  <a:srgbClr val="660066"/>
                </a:solidFill>
                <a:prstDash val="solid"/>
              </a:ln>
              <a:solidFill>
                <a:srgbClr val="660066">
                  <a:alpha val="10000"/>
                </a:srgb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703721" y="2520930"/>
            <a:ext cx="5038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0" b="1" dirty="0">
                <a:ln w="12700">
                  <a:solidFill>
                    <a:srgbClr val="660066"/>
                  </a:solidFill>
                  <a:prstDash val="solid"/>
                </a:ln>
                <a:solidFill>
                  <a:srgbClr val="660066">
                    <a:alpha val="10000"/>
                  </a:srgbClr>
                </a:solidFill>
              </a:rPr>
              <a:t>2</a:t>
            </a:r>
            <a:endParaRPr lang="en-AU" sz="8000" dirty="0">
              <a:ln w="12700">
                <a:solidFill>
                  <a:srgbClr val="660066"/>
                </a:solidFill>
                <a:prstDash val="solid"/>
              </a:ln>
              <a:solidFill>
                <a:srgbClr val="660066">
                  <a:alpha val="10000"/>
                </a:srgbClr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216224" y="7275366"/>
            <a:ext cx="99934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0" b="1" dirty="0" smtClean="0">
                <a:ln w="12700">
                  <a:solidFill>
                    <a:srgbClr val="660066"/>
                  </a:solidFill>
                  <a:prstDash val="solid"/>
                </a:ln>
                <a:solidFill>
                  <a:srgbClr val="660066">
                    <a:alpha val="10000"/>
                  </a:srgbClr>
                </a:solidFill>
              </a:rPr>
              <a:t>3</a:t>
            </a:r>
            <a:endParaRPr lang="en-AU" sz="3600" b="1" dirty="0">
              <a:solidFill>
                <a:srgbClr val="660066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061677" y="795298"/>
            <a:ext cx="11688128" cy="1015663"/>
          </a:xfrm>
          <a:prstGeom prst="rect">
            <a:avLst/>
          </a:prstGeom>
          <a:noFill/>
          <a:ln>
            <a:noFill/>
          </a:ln>
          <a:effectLst>
            <a:outerShdw dist="23000" sx="1000" sy="1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AU" sz="2000" b="1" i="1" dirty="0" smtClean="0">
                <a:solidFill>
                  <a:schemeClr val="bg1"/>
                </a:solidFill>
              </a:rPr>
              <a:t>Over the past couple of months a Micro Group of </a:t>
            </a:r>
            <a:r>
              <a:rPr lang="en-AU" sz="2000" b="1" i="1" dirty="0">
                <a:solidFill>
                  <a:schemeClr val="bg1"/>
                </a:solidFill>
              </a:rPr>
              <a:t>the ABSIA &amp; ATO PLS Transition </a:t>
            </a:r>
            <a:r>
              <a:rPr lang="en-AU" sz="2000" b="1" i="1" dirty="0" smtClean="0">
                <a:solidFill>
                  <a:schemeClr val="bg1"/>
                </a:solidFill>
              </a:rPr>
              <a:t>Roundtable forum has been considering a number of proposals to deliver client-focused risk information and greater levels of transparency with tax agents  </a:t>
            </a:r>
            <a:endParaRPr lang="en-AU" sz="20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874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23937"/>
            <a:ext cx="12801600" cy="10756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044177"/>
              </p:ext>
            </p:extLst>
          </p:nvPr>
        </p:nvGraphicFramePr>
        <p:xfrm>
          <a:off x="2418552" y="220124"/>
          <a:ext cx="7726664" cy="499590"/>
        </p:xfrm>
        <a:graphic>
          <a:graphicData uri="http://schemas.openxmlformats.org/drawingml/2006/table">
            <a:tbl>
              <a:tblPr/>
              <a:tblGrid>
                <a:gridCol w="7726664"/>
              </a:tblGrid>
              <a:tr h="499590">
                <a:tc>
                  <a:txBody>
                    <a:bodyPr/>
                    <a:lstStyle/>
                    <a:p>
                      <a:pPr algn="l"/>
                      <a:r>
                        <a:rPr lang="en-AU" sz="2800" b="1" baseline="0" dirty="0" smtClean="0">
                          <a:solidFill>
                            <a:schemeClr val="bg1"/>
                          </a:solidFill>
                        </a:rPr>
                        <a:t>Prior-year messaging  across all channels – TT2018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1620" y="885166"/>
            <a:ext cx="1618222" cy="1395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1072208" y="1457017"/>
            <a:ext cx="9361040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52538" indent="-1252538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AU" sz="3200" b="1" dirty="0" smtClean="0">
                <a:solidFill>
                  <a:schemeClr val="tx2">
                    <a:lumMod val="75000"/>
                  </a:schemeClr>
                </a:solidFill>
              </a:rPr>
              <a:t>TT2017 – WRE risk message included in pre-fill via the Tax Agent Portal report</a:t>
            </a:r>
          </a:p>
          <a:p>
            <a:pPr marL="1168400" indent="-1168400">
              <a:spcAft>
                <a:spcPts val="600"/>
              </a:spcAft>
              <a:buFont typeface="+mj-lt"/>
              <a:buAutoNum type="arabicPeriod"/>
            </a:pPr>
            <a:endParaRPr lang="en-AU" sz="3200" b="1" dirty="0" smtClean="0"/>
          </a:p>
        </p:txBody>
      </p:sp>
      <p:sp>
        <p:nvSpPr>
          <p:cNvPr id="2" name="Rectangle 1"/>
          <p:cNvSpPr/>
          <p:nvPr/>
        </p:nvSpPr>
        <p:spPr>
          <a:xfrm>
            <a:off x="1101233" y="4800600"/>
            <a:ext cx="10225136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2538" indent="-1252538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AU" sz="3200" b="1" dirty="0" smtClean="0">
                <a:solidFill>
                  <a:schemeClr val="tx2">
                    <a:lumMod val="75000"/>
                  </a:schemeClr>
                </a:solidFill>
              </a:rPr>
              <a:t>TT2018 </a:t>
            </a:r>
            <a:r>
              <a:rPr lang="en-AU" sz="3200" b="1" dirty="0">
                <a:solidFill>
                  <a:schemeClr val="tx2">
                    <a:lumMod val="75000"/>
                  </a:schemeClr>
                </a:solidFill>
              </a:rPr>
              <a:t>– </a:t>
            </a:r>
            <a:r>
              <a:rPr lang="en-AU" sz="3200" b="1" dirty="0" smtClean="0">
                <a:solidFill>
                  <a:schemeClr val="tx2">
                    <a:lumMod val="75000"/>
                  </a:schemeClr>
                </a:solidFill>
              </a:rPr>
              <a:t>Expanded to PLS and myTax</a:t>
            </a:r>
          </a:p>
          <a:p>
            <a:pPr marL="2068513" lvl="2" indent="-717550" defTabSz="690563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AU" sz="2800" b="1" dirty="0" smtClean="0">
                <a:solidFill>
                  <a:schemeClr val="tx2">
                    <a:lumMod val="75000"/>
                  </a:schemeClr>
                </a:solidFill>
              </a:rPr>
              <a:t>Pre-fill </a:t>
            </a:r>
            <a:r>
              <a:rPr lang="en-AU" sz="2800" b="1" dirty="0">
                <a:solidFill>
                  <a:schemeClr val="tx2">
                    <a:lumMod val="75000"/>
                  </a:schemeClr>
                </a:solidFill>
              </a:rPr>
              <a:t>i</a:t>
            </a:r>
            <a:r>
              <a:rPr lang="en-AU" sz="2800" b="1" dirty="0" smtClean="0">
                <a:solidFill>
                  <a:schemeClr val="tx2">
                    <a:lumMod val="75000"/>
                  </a:schemeClr>
                </a:solidFill>
              </a:rPr>
              <a:t>ndicator and message </a:t>
            </a:r>
            <a:r>
              <a:rPr lang="en-AU" sz="2800" b="1" dirty="0">
                <a:solidFill>
                  <a:schemeClr val="tx2">
                    <a:lumMod val="75000"/>
                  </a:schemeClr>
                </a:solidFill>
              </a:rPr>
              <a:t>t</a:t>
            </a:r>
            <a:r>
              <a:rPr lang="en-AU" sz="2800" b="1" dirty="0" smtClean="0">
                <a:solidFill>
                  <a:schemeClr val="tx2">
                    <a:lumMod val="75000"/>
                  </a:schemeClr>
                </a:solidFill>
              </a:rPr>
              <a:t>ext passed to PLS</a:t>
            </a:r>
            <a:endParaRPr lang="en-A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864296" y="6240760"/>
            <a:ext cx="9030025" cy="2091044"/>
            <a:chOff x="2722317" y="6527995"/>
            <a:chExt cx="9030025" cy="1824084"/>
          </a:xfrm>
        </p:grpSpPr>
        <p:sp>
          <p:nvSpPr>
            <p:cNvPr id="44" name="Rectangle 43"/>
            <p:cNvSpPr/>
            <p:nvPr/>
          </p:nvSpPr>
          <p:spPr>
            <a:xfrm>
              <a:off x="2730812" y="6527995"/>
              <a:ext cx="8989848" cy="1824084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19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5" name="TextBox 64"/>
            <p:cNvSpPr txBox="1"/>
            <p:nvPr/>
          </p:nvSpPr>
          <p:spPr>
            <a:xfrm>
              <a:off x="2722317" y="6579314"/>
              <a:ext cx="9030025" cy="1772765"/>
            </a:xfrm>
            <a:prstGeom prst="rect">
              <a:avLst/>
            </a:prstGeom>
            <a:solidFill>
              <a:schemeClr val="tx2">
                <a:lumMod val="20000"/>
                <a:lumOff val="80000"/>
                <a:alpha val="45000"/>
              </a:schemeClr>
            </a:solidFill>
          </p:spPr>
          <p:txBody>
            <a:bodyPr wrap="square" tIns="72000" rtlCol="0">
              <a:spAutoFit/>
            </a:bodyPr>
            <a:lstStyle/>
            <a:p>
              <a:pPr>
                <a:spcBef>
                  <a:spcPts val="700"/>
                </a:spcBef>
                <a:spcAft>
                  <a:spcPts val="0"/>
                </a:spcAft>
              </a:pPr>
              <a:r>
                <a:rPr lang="en-AU" sz="2000" kern="1200" dirty="0">
                  <a:solidFill>
                    <a:srgbClr val="000000"/>
                  </a:solidFill>
                  <a:effectLst/>
                  <a:latin typeface="Franklin Gothic Medium Cond"/>
                  <a:ea typeface="Arial"/>
                  <a:cs typeface="Times New Roman"/>
                </a:rPr>
                <a:t>Work-related expenses</a:t>
              </a:r>
              <a:endParaRPr lang="en-AU" sz="2000" dirty="0">
                <a:solidFill>
                  <a:srgbClr val="000000"/>
                </a:solidFill>
                <a:effectLst/>
                <a:latin typeface="Arial"/>
                <a:ea typeface="Arial"/>
                <a:cs typeface="Times New Roman"/>
              </a:endParaRPr>
            </a:p>
            <a:p>
              <a:pPr>
                <a:spcBef>
                  <a:spcPts val="400"/>
                </a:spcBef>
                <a:spcAft>
                  <a:spcPts val="200"/>
                </a:spcAft>
              </a:pPr>
              <a:r>
                <a:rPr lang="en-AU" sz="1600" kern="1200" dirty="0">
                  <a:solidFill>
                    <a:srgbClr val="404040"/>
                  </a:solidFill>
                  <a:effectLst/>
                  <a:latin typeface="Franklin Gothic Medium Cond"/>
                  <a:ea typeface="Adobe Fan Heiti Std B"/>
                  <a:cs typeface="Calibri"/>
                </a:rPr>
                <a:t>Your client’s total work-related expenses for 2016–17 </a:t>
              </a:r>
              <a:r>
                <a:rPr lang="en-AU" sz="1600" kern="1200" dirty="0" smtClean="0">
                  <a:solidFill>
                    <a:srgbClr val="404040"/>
                  </a:solidFill>
                  <a:effectLst/>
                  <a:latin typeface="Franklin Gothic Medium Cond"/>
                  <a:ea typeface="Adobe Fan Heiti Std B"/>
                  <a:cs typeface="Calibri"/>
                </a:rPr>
                <a:t>were </a:t>
              </a:r>
              <a:r>
                <a:rPr lang="en-AU" sz="1600" kern="1200" dirty="0">
                  <a:solidFill>
                    <a:srgbClr val="404040"/>
                  </a:solidFill>
                  <a:effectLst/>
                  <a:latin typeface="Franklin Gothic Medium Cond"/>
                  <a:ea typeface="Adobe Fan Heiti Std B"/>
                  <a:cs typeface="Calibri"/>
                </a:rPr>
                <a:t>high compared to those in the same occupation with similar </a:t>
              </a:r>
              <a:r>
                <a:rPr lang="en-AU" sz="1600" kern="1200" dirty="0" smtClean="0">
                  <a:solidFill>
                    <a:srgbClr val="404040"/>
                  </a:solidFill>
                  <a:effectLst/>
                  <a:latin typeface="Franklin Gothic Medium Cond"/>
                  <a:ea typeface="Adobe Fan Heiti Std B"/>
                  <a:cs typeface="Calibri"/>
                </a:rPr>
                <a:t>income. </a:t>
              </a:r>
              <a:r>
                <a:rPr lang="en-AU" sz="1600" kern="1200" dirty="0">
                  <a:solidFill>
                    <a:srgbClr val="404040"/>
                  </a:solidFill>
                  <a:effectLst/>
                  <a:latin typeface="Franklin Gothic Medium Cond"/>
                  <a:ea typeface="Adobe Fan Heiti Std B"/>
                  <a:cs typeface="Calibri"/>
                </a:rPr>
                <a:t>We recognise that larger claims can be legitimate, however we may review deductions if they remain high in 2017–18.  In preparing this year’s return please ensure:</a:t>
              </a:r>
              <a:endParaRPr lang="en-AU" sz="1600" dirty="0">
                <a:solidFill>
                  <a:srgbClr val="000000"/>
                </a:solidFill>
                <a:effectLst/>
                <a:latin typeface="Arial"/>
                <a:ea typeface="Arial"/>
                <a:cs typeface="Times New Roman"/>
              </a:endParaRPr>
            </a:p>
            <a:p>
              <a:pPr marL="342900" lvl="0" indent="-342900">
                <a:spcAft>
                  <a:spcPts val="200"/>
                </a:spcAft>
                <a:buFont typeface="Symbol"/>
                <a:buChar char=""/>
              </a:pPr>
              <a:r>
                <a:rPr lang="en-AU" sz="1600" kern="1200" dirty="0">
                  <a:solidFill>
                    <a:srgbClr val="404040"/>
                  </a:solidFill>
                  <a:effectLst/>
                  <a:latin typeface="Franklin Gothic Medium Cond"/>
                  <a:ea typeface="Adobe Fan Heiti Std B"/>
                  <a:cs typeface="Calibri"/>
                </a:rPr>
                <a:t>your client spent the money and was not reimbursed</a:t>
              </a:r>
              <a:endParaRPr lang="en-AU" sz="1600" dirty="0">
                <a:solidFill>
                  <a:srgbClr val="000000"/>
                </a:solidFill>
                <a:effectLst/>
                <a:latin typeface="Arial"/>
                <a:ea typeface="Arial"/>
                <a:cs typeface="Times New Roman"/>
              </a:endParaRPr>
            </a:p>
            <a:p>
              <a:pPr marL="342900" lvl="0" indent="-342900">
                <a:spcAft>
                  <a:spcPts val="200"/>
                </a:spcAft>
                <a:buFont typeface="Symbol"/>
                <a:buChar char=""/>
              </a:pPr>
              <a:r>
                <a:rPr lang="en-AU" sz="1600" kern="1200" dirty="0">
                  <a:solidFill>
                    <a:srgbClr val="404040"/>
                  </a:solidFill>
                  <a:effectLst/>
                  <a:latin typeface="Franklin Gothic Medium Cond"/>
                  <a:ea typeface="Adobe Fan Heiti Std B"/>
                  <a:cs typeface="Calibri"/>
                </a:rPr>
                <a:t>it is directly related to earning their income</a:t>
              </a:r>
              <a:endParaRPr lang="en-AU" sz="1600" dirty="0">
                <a:solidFill>
                  <a:srgbClr val="000000"/>
                </a:solidFill>
                <a:effectLst/>
                <a:latin typeface="Arial"/>
                <a:ea typeface="Arial"/>
                <a:cs typeface="Times New Roman"/>
              </a:endParaRPr>
            </a:p>
            <a:p>
              <a:pPr marL="342900" lvl="0" indent="-342900">
                <a:spcAft>
                  <a:spcPts val="200"/>
                </a:spcAft>
                <a:buFont typeface="Symbol"/>
                <a:buChar char=""/>
              </a:pPr>
              <a:r>
                <a:rPr lang="en-AU" sz="1600" kern="1200" dirty="0">
                  <a:solidFill>
                    <a:srgbClr val="404040"/>
                  </a:solidFill>
                  <a:effectLst/>
                  <a:latin typeface="Franklin Gothic Medium Cond"/>
                  <a:ea typeface="Adobe Fan Heiti Std B"/>
                  <a:cs typeface="Calibri"/>
                </a:rPr>
                <a:t>they have a record to prove it. </a:t>
              </a:r>
              <a:endParaRPr lang="en-AU" sz="1600" dirty="0">
                <a:solidFill>
                  <a:srgbClr val="000000"/>
                </a:solidFill>
                <a:effectLst/>
                <a:latin typeface="Arial"/>
                <a:ea typeface="Arial"/>
                <a:cs typeface="Times New Roman"/>
              </a:endParaRP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11294687" y="956881"/>
            <a:ext cx="7920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0" b="1" dirty="0" smtClean="0">
                <a:ln w="12700">
                  <a:solidFill>
                    <a:srgbClr val="660066"/>
                  </a:solidFill>
                  <a:prstDash val="solid"/>
                </a:ln>
                <a:solidFill>
                  <a:srgbClr val="660066"/>
                </a:solidFill>
              </a:rPr>
              <a:t>1</a:t>
            </a:r>
            <a:endParaRPr lang="en-AU" sz="8000" dirty="0">
              <a:ln w="12700">
                <a:solidFill>
                  <a:srgbClr val="660066"/>
                </a:solidFill>
                <a:prstDash val="solid"/>
              </a:ln>
              <a:solidFill>
                <a:srgbClr val="660066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932" y="2640360"/>
            <a:ext cx="11583736" cy="13266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301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23937"/>
            <a:ext cx="12801600" cy="10756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386483"/>
              </p:ext>
            </p:extLst>
          </p:nvPr>
        </p:nvGraphicFramePr>
        <p:xfrm>
          <a:off x="2418552" y="220124"/>
          <a:ext cx="7344816" cy="499590"/>
        </p:xfrm>
        <a:graphic>
          <a:graphicData uri="http://schemas.openxmlformats.org/drawingml/2006/table">
            <a:tbl>
              <a:tblPr/>
              <a:tblGrid>
                <a:gridCol w="7344816"/>
              </a:tblGrid>
              <a:tr h="499590">
                <a:tc>
                  <a:txBody>
                    <a:bodyPr/>
                    <a:lstStyle/>
                    <a:p>
                      <a:pPr algn="l"/>
                      <a:r>
                        <a:rPr lang="en-AU" sz="2800" b="1" baseline="0" dirty="0" smtClean="0">
                          <a:solidFill>
                            <a:schemeClr val="bg1"/>
                          </a:solidFill>
                        </a:rPr>
                        <a:t>Real-time risk messaging for PLS – TT2018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1620" y="885166"/>
            <a:ext cx="1618222" cy="1395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1027565" y="1270999"/>
            <a:ext cx="10267121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52538" indent="-1252538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AU" sz="3200" b="1" dirty="0" smtClean="0">
                <a:solidFill>
                  <a:schemeClr val="tx2">
                    <a:lumMod val="75000"/>
                  </a:schemeClr>
                </a:solidFill>
              </a:rPr>
              <a:t>MyTax solution – since TT2016</a:t>
            </a:r>
          </a:p>
          <a:p>
            <a:pPr marL="2532063" lvl="2" indent="-64770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AU" sz="2400" b="1" dirty="0" smtClean="0">
                <a:solidFill>
                  <a:schemeClr val="tx2">
                    <a:lumMod val="75000"/>
                  </a:schemeClr>
                </a:solidFill>
              </a:rPr>
              <a:t>Work-</a:t>
            </a:r>
            <a:r>
              <a:rPr lang="en-AU" sz="2400" b="1" dirty="0">
                <a:solidFill>
                  <a:schemeClr val="tx2">
                    <a:lumMod val="75000"/>
                  </a:schemeClr>
                </a:solidFill>
              </a:rPr>
              <a:t>r</a:t>
            </a:r>
            <a:r>
              <a:rPr lang="en-AU" sz="2400" b="1" dirty="0" smtClean="0">
                <a:solidFill>
                  <a:schemeClr val="tx2">
                    <a:lumMod val="75000"/>
                  </a:schemeClr>
                </a:solidFill>
              </a:rPr>
              <a:t>elated </a:t>
            </a:r>
            <a:r>
              <a:rPr lang="en-AU" sz="2400" b="1" dirty="0">
                <a:solidFill>
                  <a:schemeClr val="tx2">
                    <a:lumMod val="75000"/>
                  </a:schemeClr>
                </a:solidFill>
              </a:rPr>
              <a:t>e</a:t>
            </a:r>
            <a:r>
              <a:rPr lang="en-AU" sz="2400" b="1" dirty="0" smtClean="0">
                <a:solidFill>
                  <a:schemeClr val="tx2">
                    <a:lumMod val="75000"/>
                  </a:schemeClr>
                </a:solidFill>
              </a:rPr>
              <a:t>xpenses</a:t>
            </a:r>
          </a:p>
          <a:p>
            <a:pPr marL="2532063" lvl="2" indent="-64770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AU" sz="2400" b="1" dirty="0" smtClean="0">
                <a:solidFill>
                  <a:schemeClr val="tx2">
                    <a:lumMod val="75000"/>
                  </a:schemeClr>
                </a:solidFill>
              </a:rPr>
              <a:t>Cost of managing </a:t>
            </a:r>
            <a:r>
              <a:rPr lang="en-AU" sz="2400" b="1" dirty="0">
                <a:solidFill>
                  <a:schemeClr val="tx2">
                    <a:lumMod val="75000"/>
                  </a:schemeClr>
                </a:solidFill>
              </a:rPr>
              <a:t>t</a:t>
            </a:r>
            <a:r>
              <a:rPr lang="en-AU" sz="2400" b="1" dirty="0" smtClean="0">
                <a:solidFill>
                  <a:schemeClr val="tx2">
                    <a:lumMod val="75000"/>
                  </a:schemeClr>
                </a:solidFill>
              </a:rPr>
              <a:t>ax </a:t>
            </a:r>
            <a:r>
              <a:rPr lang="en-AU" sz="2400" b="1" dirty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AU" sz="2400" b="1" dirty="0" smtClean="0">
                <a:solidFill>
                  <a:schemeClr val="tx2">
                    <a:lumMod val="75000"/>
                  </a:schemeClr>
                </a:solidFill>
              </a:rPr>
              <a:t>ffairs</a:t>
            </a:r>
          </a:p>
          <a:p>
            <a:pPr marL="2532063" lvl="2" indent="-64770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AU" sz="2400" b="1" dirty="0" smtClean="0">
                <a:solidFill>
                  <a:schemeClr val="tx2">
                    <a:lumMod val="75000"/>
                  </a:schemeClr>
                </a:solidFill>
              </a:rPr>
              <a:t>Interest and Dividend income (introduced TT2017)</a:t>
            </a:r>
          </a:p>
          <a:p>
            <a:pPr marL="1168400" indent="-1168400">
              <a:spcAft>
                <a:spcPts val="600"/>
              </a:spcAft>
              <a:buFont typeface="+mj-lt"/>
              <a:buAutoNum type="arabicPeriod"/>
            </a:pPr>
            <a:endParaRPr lang="en-AU" sz="3200" b="1" dirty="0" smtClean="0"/>
          </a:p>
        </p:txBody>
      </p:sp>
      <p:sp>
        <p:nvSpPr>
          <p:cNvPr id="2" name="Rectangle 1"/>
          <p:cNvSpPr/>
          <p:nvPr/>
        </p:nvSpPr>
        <p:spPr>
          <a:xfrm>
            <a:off x="579176" y="5596458"/>
            <a:ext cx="11163898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2538" indent="-1252538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AU" sz="3200" b="1" dirty="0" smtClean="0">
                <a:solidFill>
                  <a:schemeClr val="tx2">
                    <a:lumMod val="75000"/>
                  </a:schemeClr>
                </a:solidFill>
              </a:rPr>
              <a:t>TT2018 </a:t>
            </a:r>
            <a:r>
              <a:rPr lang="en-AU" sz="3200" b="1" dirty="0">
                <a:solidFill>
                  <a:schemeClr val="tx2">
                    <a:lumMod val="75000"/>
                  </a:schemeClr>
                </a:solidFill>
              </a:rPr>
              <a:t>– </a:t>
            </a:r>
            <a:r>
              <a:rPr lang="en-AU" sz="3200" b="1" dirty="0" smtClean="0">
                <a:solidFill>
                  <a:schemeClr val="tx2">
                    <a:lumMod val="75000"/>
                  </a:schemeClr>
                </a:solidFill>
              </a:rPr>
              <a:t>Expansion into PLS</a:t>
            </a:r>
          </a:p>
          <a:p>
            <a:pPr indent="1252538">
              <a:spcAft>
                <a:spcPts val="600"/>
              </a:spcAft>
            </a:pPr>
            <a:r>
              <a:rPr lang="en-AU" sz="2800" b="1" dirty="0" smtClean="0">
                <a:solidFill>
                  <a:schemeClr val="tx2">
                    <a:lumMod val="75000"/>
                  </a:schemeClr>
                </a:solidFill>
              </a:rPr>
              <a:t>Design considerations</a:t>
            </a:r>
            <a:endParaRPr lang="en-AU" sz="2800" b="1" dirty="0">
              <a:solidFill>
                <a:schemeClr val="tx2">
                  <a:lumMod val="75000"/>
                </a:schemeClr>
              </a:solidFill>
            </a:endParaRPr>
          </a:p>
          <a:p>
            <a:pPr marL="2532063" lvl="2" indent="-64770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AU" sz="2400" b="1" dirty="0">
                <a:solidFill>
                  <a:schemeClr val="tx2">
                    <a:lumMod val="75000"/>
                  </a:schemeClr>
                </a:solidFill>
              </a:rPr>
              <a:t>C</a:t>
            </a:r>
            <a:r>
              <a:rPr lang="en-AU" sz="2400" b="1" dirty="0" smtClean="0">
                <a:solidFill>
                  <a:schemeClr val="tx2">
                    <a:lumMod val="75000"/>
                  </a:schemeClr>
                </a:solidFill>
              </a:rPr>
              <a:t>reate </a:t>
            </a:r>
            <a:r>
              <a:rPr lang="en-AU" sz="2400" b="1" dirty="0">
                <a:solidFill>
                  <a:schemeClr val="tx2">
                    <a:lumMod val="75000"/>
                  </a:schemeClr>
                </a:solidFill>
              </a:rPr>
              <a:t>visibility </a:t>
            </a:r>
            <a:r>
              <a:rPr lang="en-AU" sz="2400" b="1" dirty="0" smtClean="0">
                <a:solidFill>
                  <a:schemeClr val="tx2">
                    <a:lumMod val="75000"/>
                  </a:schemeClr>
                </a:solidFill>
              </a:rPr>
              <a:t>of </a:t>
            </a:r>
            <a:r>
              <a:rPr lang="en-AU" sz="2400" b="1" dirty="0">
                <a:solidFill>
                  <a:schemeClr val="tx2">
                    <a:lumMod val="75000"/>
                  </a:schemeClr>
                </a:solidFill>
              </a:rPr>
              <a:t>our risk assessment </a:t>
            </a:r>
          </a:p>
          <a:p>
            <a:pPr marL="2532063" lvl="2" indent="-64770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AU" sz="2400" b="1" dirty="0">
                <a:solidFill>
                  <a:schemeClr val="tx2">
                    <a:lumMod val="75000"/>
                  </a:schemeClr>
                </a:solidFill>
              </a:rPr>
              <a:t>Focus for </a:t>
            </a:r>
            <a:r>
              <a:rPr lang="en-AU" sz="2400" b="1" dirty="0" smtClean="0">
                <a:solidFill>
                  <a:schemeClr val="tx2">
                    <a:lumMod val="75000"/>
                  </a:schemeClr>
                </a:solidFill>
              </a:rPr>
              <a:t>TT2018 </a:t>
            </a:r>
            <a:r>
              <a:rPr lang="en-AU" sz="2400" b="1" dirty="0">
                <a:solidFill>
                  <a:schemeClr val="tx2">
                    <a:lumMod val="75000"/>
                  </a:schemeClr>
                </a:solidFill>
              </a:rPr>
              <a:t>would be limited to w</a:t>
            </a:r>
            <a:r>
              <a:rPr lang="en-AU" sz="2400" b="1" dirty="0" smtClean="0">
                <a:solidFill>
                  <a:schemeClr val="tx2">
                    <a:lumMod val="75000"/>
                  </a:schemeClr>
                </a:solidFill>
              </a:rPr>
              <a:t>ork-related expenses</a:t>
            </a:r>
            <a:endParaRPr lang="en-AU" sz="2400" b="1" dirty="0">
              <a:solidFill>
                <a:schemeClr val="tx2">
                  <a:lumMod val="75000"/>
                </a:schemeClr>
              </a:solidFill>
            </a:endParaRPr>
          </a:p>
          <a:p>
            <a:pPr marL="2532063" lvl="2" indent="-64770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en-AU" sz="2400" b="1" dirty="0">
                <a:solidFill>
                  <a:schemeClr val="tx2">
                    <a:lumMod val="75000"/>
                  </a:schemeClr>
                </a:solidFill>
              </a:rPr>
              <a:t>Ability to call all or specific risk models at the </a:t>
            </a:r>
            <a:r>
              <a:rPr lang="en-AU" sz="2400" b="1" dirty="0" smtClean="0">
                <a:solidFill>
                  <a:schemeClr val="tx2">
                    <a:lumMod val="75000"/>
                  </a:schemeClr>
                </a:solidFill>
              </a:rPr>
              <a:t>tax </a:t>
            </a:r>
            <a:r>
              <a:rPr lang="en-AU" sz="2400" b="1" dirty="0">
                <a:solidFill>
                  <a:schemeClr val="tx2">
                    <a:lumMod val="75000"/>
                  </a:schemeClr>
                </a:solidFill>
              </a:rPr>
              <a:t>a</a:t>
            </a:r>
            <a:r>
              <a:rPr lang="en-AU" sz="2400" b="1" dirty="0" smtClean="0">
                <a:solidFill>
                  <a:schemeClr val="tx2">
                    <a:lumMod val="75000"/>
                  </a:schemeClr>
                </a:solidFill>
              </a:rPr>
              <a:t>gent’s </a:t>
            </a:r>
            <a:r>
              <a:rPr lang="en-AU" sz="2400" b="1" dirty="0">
                <a:solidFill>
                  <a:schemeClr val="tx2">
                    <a:lumMod val="75000"/>
                  </a:schemeClr>
                </a:solidFill>
              </a:rPr>
              <a:t>discretion via a web-based service</a:t>
            </a:r>
          </a:p>
          <a:p>
            <a:pPr marL="1350963" lvl="2" defTabSz="690563">
              <a:spcAft>
                <a:spcPts val="600"/>
              </a:spcAft>
            </a:pPr>
            <a:endParaRPr lang="en-AU" sz="2800" b="1" dirty="0" smtClean="0"/>
          </a:p>
        </p:txBody>
      </p:sp>
      <p:sp>
        <p:nvSpPr>
          <p:cNvPr id="51" name="TextBox 50"/>
          <p:cNvSpPr txBox="1"/>
          <p:nvPr/>
        </p:nvSpPr>
        <p:spPr>
          <a:xfrm>
            <a:off x="11294687" y="956881"/>
            <a:ext cx="7920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0" b="1" dirty="0" smtClean="0">
                <a:ln w="12700">
                  <a:solidFill>
                    <a:srgbClr val="660066"/>
                  </a:solidFill>
                  <a:prstDash val="solid"/>
                </a:ln>
                <a:solidFill>
                  <a:srgbClr val="660066"/>
                </a:solidFill>
              </a:rPr>
              <a:t>2</a:t>
            </a:r>
            <a:endParaRPr lang="en-AU" sz="8000" dirty="0">
              <a:ln w="12700">
                <a:solidFill>
                  <a:srgbClr val="660066"/>
                </a:solidFill>
                <a:prstDash val="solid"/>
              </a:ln>
              <a:solidFill>
                <a:srgbClr val="660066"/>
              </a:solidFill>
            </a:endParaRP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0" y="0"/>
            <a:ext cx="1280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pic>
        <p:nvPicPr>
          <p:cNvPr id="2072" name="Picture 2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7305" y="3144416"/>
            <a:ext cx="9854055" cy="2171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6000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23937"/>
            <a:ext cx="12801600" cy="10756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666382"/>
              </p:ext>
            </p:extLst>
          </p:nvPr>
        </p:nvGraphicFramePr>
        <p:xfrm>
          <a:off x="2418552" y="220124"/>
          <a:ext cx="7344816" cy="499590"/>
        </p:xfrm>
        <a:graphic>
          <a:graphicData uri="http://schemas.openxmlformats.org/drawingml/2006/table">
            <a:tbl>
              <a:tblPr/>
              <a:tblGrid>
                <a:gridCol w="7344816"/>
              </a:tblGrid>
              <a:tr h="499590">
                <a:tc>
                  <a:txBody>
                    <a:bodyPr/>
                    <a:lstStyle/>
                    <a:p>
                      <a:pPr algn="l"/>
                      <a:r>
                        <a:rPr lang="en-AU" sz="2800" b="1" baseline="0" dirty="0" smtClean="0">
                          <a:solidFill>
                            <a:schemeClr val="bg1"/>
                          </a:solidFill>
                        </a:rPr>
                        <a:t>Real-time risk messaging for PLS – TT2018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1620" y="885166"/>
            <a:ext cx="1618222" cy="1395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928192" y="924379"/>
            <a:ext cx="11163898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2538" indent="-1252538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AU" sz="3200" b="1" dirty="0" smtClean="0">
                <a:solidFill>
                  <a:schemeClr val="tx2">
                    <a:lumMod val="75000"/>
                  </a:schemeClr>
                </a:solidFill>
              </a:rPr>
              <a:t>TT2018 </a:t>
            </a:r>
            <a:r>
              <a:rPr lang="en-AU" sz="3200" b="1" dirty="0">
                <a:solidFill>
                  <a:schemeClr val="tx2">
                    <a:lumMod val="75000"/>
                  </a:schemeClr>
                </a:solidFill>
              </a:rPr>
              <a:t>– </a:t>
            </a:r>
            <a:r>
              <a:rPr lang="en-AU" sz="3200" b="1" dirty="0" smtClean="0">
                <a:solidFill>
                  <a:schemeClr val="tx2">
                    <a:lumMod val="75000"/>
                  </a:schemeClr>
                </a:solidFill>
              </a:rPr>
              <a:t>Expanded to PLS</a:t>
            </a:r>
            <a:endParaRPr lang="en-AU" sz="2800" b="1" dirty="0">
              <a:solidFill>
                <a:schemeClr val="tx2">
                  <a:lumMod val="75000"/>
                </a:schemeClr>
              </a:solidFill>
            </a:endParaRPr>
          </a:p>
          <a:p>
            <a:pPr marL="2068513" lvl="2" indent="-717550" defTabSz="690563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AU" sz="2800" b="1" dirty="0" smtClean="0">
                <a:solidFill>
                  <a:schemeClr val="tx2">
                    <a:lumMod val="75000"/>
                  </a:schemeClr>
                </a:solidFill>
              </a:rPr>
              <a:t>Key input variables</a:t>
            </a:r>
            <a:endParaRPr lang="en-A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1294687" y="956881"/>
            <a:ext cx="7920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0" b="1" dirty="0" smtClean="0">
                <a:ln w="12700">
                  <a:solidFill>
                    <a:srgbClr val="660066"/>
                  </a:solidFill>
                  <a:prstDash val="solid"/>
                </a:ln>
                <a:solidFill>
                  <a:srgbClr val="660066"/>
                </a:solidFill>
              </a:rPr>
              <a:t>2</a:t>
            </a:r>
            <a:endParaRPr lang="en-AU" sz="8000" dirty="0">
              <a:ln w="12700">
                <a:solidFill>
                  <a:srgbClr val="660066"/>
                </a:solidFill>
                <a:prstDash val="solid"/>
              </a:ln>
              <a:solidFill>
                <a:srgbClr val="660066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3691674"/>
              </p:ext>
            </p:extLst>
          </p:nvPr>
        </p:nvGraphicFramePr>
        <p:xfrm>
          <a:off x="1072208" y="2064296"/>
          <a:ext cx="10009112" cy="5192160"/>
        </p:xfrm>
        <a:graphic>
          <a:graphicData uri="http://schemas.openxmlformats.org/drawingml/2006/table">
            <a:tbl>
              <a:tblPr/>
              <a:tblGrid>
                <a:gridCol w="4287460"/>
                <a:gridCol w="3849444"/>
                <a:gridCol w="1872208"/>
              </a:tblGrid>
              <a:tr h="314415">
                <a:tc>
                  <a:txBody>
                    <a:bodyPr/>
                    <a:lstStyle/>
                    <a:p>
                      <a:pPr marL="4191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b="1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Label </a:t>
                      </a:r>
                      <a:r>
                        <a:rPr lang="en-AU" sz="1600" b="1" i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description</a:t>
                      </a:r>
                      <a:endParaRPr lang="en-AU" sz="1600" b="1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>
                        <a:alpha val="1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b="1" i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Label ID</a:t>
                      </a: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>
                        <a:alpha val="16863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b="1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Item ID</a:t>
                      </a: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>
                        <a:alpha val="16863"/>
                      </a:srgbClr>
                    </a:solidFill>
                  </a:tcPr>
                </a:tc>
              </a:tr>
              <a:tr h="314415">
                <a:tc>
                  <a:txBody>
                    <a:bodyPr/>
                    <a:lstStyle/>
                    <a:p>
                      <a:pPr marL="0" lvl="0" indent="0" algn="l" defTabSz="1280160" rtl="0" eaLnBrk="1" latinLnBrk="0" hangingPunct="1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en-AU" sz="1600" i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Tax file number</a:t>
                      </a:r>
                      <a:endParaRPr lang="en-AU" sz="1600" i="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yriadPro-Regular"/>
                        <a:ea typeface="Times New Roman"/>
                        <a:cs typeface="MyriadPro-Regular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defTabSz="1280160" rtl="0" eaLnBrk="1" latinLnBrk="0" hangingPunct="1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en-AU" sz="1600" i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Your tax file number (TFN)</a:t>
                      </a:r>
                      <a:endParaRPr lang="en-AU" sz="1600" i="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yriadPro-Regular"/>
                        <a:ea typeface="Times New Roman"/>
                        <a:cs typeface="MyriadPro-Regular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en-AU" sz="160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4415">
                <a:tc>
                  <a:txBody>
                    <a:bodyPr/>
                    <a:lstStyle/>
                    <a:p>
                      <a:pPr marL="0" lvl="0" indent="0" algn="l" defTabSz="1280160" rtl="0" eaLnBrk="1" latinLnBrk="0" hangingPunct="1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en-AU" sz="1600" i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Tax agent reference number</a:t>
                      </a:r>
                      <a:endParaRPr lang="en-AU" sz="1600" i="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yriadPro-Regular"/>
                        <a:ea typeface="Times New Roman"/>
                        <a:cs typeface="MyriadPro-Regular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defTabSz="1280160" rtl="0" eaLnBrk="1" latinLnBrk="0" hangingPunct="1">
                        <a:spcBef>
                          <a:spcPts val="400"/>
                        </a:spcBef>
                        <a:spcAft>
                          <a:spcPts val="400"/>
                        </a:spcAft>
                        <a:buFont typeface="+mj-lt"/>
                        <a:buNone/>
                      </a:pPr>
                      <a:r>
                        <a:rPr lang="en-AU" sz="1600" i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Agent’s reference number</a:t>
                      </a:r>
                      <a:endParaRPr lang="en-AU" sz="1600" i="0" kern="12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MyriadPro-Regular"/>
                        <a:ea typeface="Times New Roman"/>
                        <a:cs typeface="MyriadPro-Regular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en-AU" sz="160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kern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Individual occupation code </a:t>
                      </a:r>
                      <a:endParaRPr lang="en-AU" sz="1100" i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1 </a:t>
                      </a: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Salary or wages – </a:t>
                      </a:r>
                      <a:r>
                        <a:rPr lang="en-AU" sz="1600" i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occupation </a:t>
                      </a: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code</a:t>
                      </a:r>
                      <a:endParaRPr lang="en-AU" sz="160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kern="120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Salary and wages amount (sum of all values) </a:t>
                      </a:r>
                      <a:endParaRPr lang="en-AU" sz="1100" i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 	</a:t>
                      </a: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Salary or wages </a:t>
                      </a:r>
                      <a:endParaRPr lang="en-AU" sz="160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C – G </a:t>
                      </a:r>
                      <a:r>
                        <a:rPr lang="en-AU" sz="1600" i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(aggregated</a:t>
                      </a: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)</a:t>
                      </a:r>
                      <a:endParaRPr lang="en-AU" sz="160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1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Allowances, earnings, tips, director’s </a:t>
                      </a:r>
                      <a:r>
                        <a:rPr lang="en-AU" sz="1600" i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fees income amount</a:t>
                      </a:r>
                      <a:endParaRPr lang="en-AU" sz="110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2 </a:t>
                      </a: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Allowances, earnings, tips, director’s fees etc. </a:t>
                      </a:r>
                      <a:endParaRPr lang="en-AU" sz="160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K</a:t>
                      </a:r>
                      <a:endParaRPr lang="en-AU" sz="160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7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Reportable fringe benefits total amount</a:t>
                      </a:r>
                      <a:endParaRPr lang="en-AU" sz="110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IT1 </a:t>
                      </a: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Total reportable fringe benefits amounts</a:t>
                      </a:r>
                      <a:endParaRPr lang="en-AU" sz="160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l" defTabSz="1280160" rtl="0" eaLnBrk="1" latinLnBrk="0" hangingPunct="1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N &amp; W </a:t>
                      </a:r>
                      <a:r>
                        <a:rPr lang="en-AU" sz="1600" i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(aggregated</a:t>
                      </a:r>
                      <a:r>
                        <a:rPr lang="en-AU" sz="1600" i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)</a:t>
                      </a: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Work-related </a:t>
                      </a:r>
                      <a:r>
                        <a:rPr lang="en-AU" sz="1600" i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car expenses amount</a:t>
                      </a:r>
                      <a:endParaRPr lang="en-AU" sz="110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D1 </a:t>
                      </a: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en-AU" sz="1600" i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Work-related </a:t>
                      </a: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car expenses </a:t>
                      </a:r>
                      <a:endParaRPr lang="en-AU" sz="160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l" defTabSz="1280160" rtl="0" eaLnBrk="1" latinLnBrk="0" hangingPunct="1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A</a:t>
                      </a: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Work-related </a:t>
                      </a:r>
                      <a:r>
                        <a:rPr lang="en-AU" sz="1600" i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travel expenses amount</a:t>
                      </a:r>
                      <a:endParaRPr lang="en-AU" sz="110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D2 </a:t>
                      </a: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en-AU" sz="1600" i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Work-related </a:t>
                      </a: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travel expenses  </a:t>
                      </a:r>
                      <a:endParaRPr lang="en-AU" sz="160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l" defTabSz="1280160" rtl="0" eaLnBrk="1" latinLnBrk="0" hangingPunct="1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B</a:t>
                      </a: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98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Work-related </a:t>
                      </a:r>
                      <a:r>
                        <a:rPr lang="en-AU" sz="1600" i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clothing expenses amount</a:t>
                      </a:r>
                      <a:endParaRPr lang="en-AU" sz="110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D3 </a:t>
                      </a: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en-AU" sz="1600" i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Work-related </a:t>
                      </a: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uniform, occupation specific or protective clothing, laundry and dry cleaning expenses </a:t>
                      </a:r>
                      <a:endParaRPr lang="en-AU" sz="160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l" defTabSz="1280160" rtl="0" eaLnBrk="1" latinLnBrk="0" hangingPunct="1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C</a:t>
                      </a: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Work-related self-education </a:t>
                      </a:r>
                      <a:r>
                        <a:rPr lang="en-AU" sz="1600" i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expenses amount</a:t>
                      </a:r>
                      <a:endParaRPr lang="en-AU" sz="110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D4 </a:t>
                      </a: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en-AU" sz="1600" i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Work-related </a:t>
                      </a: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self-education expenses</a:t>
                      </a:r>
                      <a:endParaRPr lang="en-AU" sz="160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l" defTabSz="1280160" rtl="0" eaLnBrk="1" latinLnBrk="0" hangingPunct="1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D</a:t>
                      </a: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75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kern="12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Work-related </a:t>
                      </a:r>
                      <a:r>
                        <a:rPr lang="en-AU" sz="1600" i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other expenses amount</a:t>
                      </a:r>
                      <a:endParaRPr lang="en-AU" sz="110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D5 </a:t>
                      </a: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Other </a:t>
                      </a:r>
                      <a:r>
                        <a:rPr lang="en-AU" sz="1600" i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work-related </a:t>
                      </a:r>
                      <a:r>
                        <a:rPr lang="en-AU" sz="1600" i="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expenses</a:t>
                      </a:r>
                      <a:endParaRPr lang="en-AU" sz="1600" i="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indent="-457200" algn="l" defTabSz="1280160" rtl="0" eaLnBrk="1" latinLnBrk="0" hangingPunct="1"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AU" sz="1600" i="0" kern="12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MyriadPro-Regular"/>
                          <a:ea typeface="Times New Roman"/>
                          <a:cs typeface="MyriadPro-Regular"/>
                        </a:rPr>
                        <a:t>E</a:t>
                      </a:r>
                    </a:p>
                  </a:txBody>
                  <a:tcPr marL="72000" marR="28800" marT="36000" marB="36000">
                    <a:lnL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1288232" y="7464896"/>
            <a:ext cx="10147813" cy="1728192"/>
            <a:chOff x="1288232" y="7824936"/>
            <a:chExt cx="10147813" cy="1728192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4256" y="8079622"/>
              <a:ext cx="1257482" cy="1257482"/>
            </a:xfrm>
            <a:prstGeom prst="rect">
              <a:avLst/>
            </a:prstGeom>
          </p:spPr>
        </p:pic>
        <p:grpSp>
          <p:nvGrpSpPr>
            <p:cNvPr id="5" name="Group 4"/>
            <p:cNvGrpSpPr/>
            <p:nvPr/>
          </p:nvGrpSpPr>
          <p:grpSpPr>
            <a:xfrm>
              <a:off x="1288232" y="7824936"/>
              <a:ext cx="10147813" cy="1728192"/>
              <a:chOff x="1288232" y="7320880"/>
              <a:chExt cx="10147813" cy="1728192"/>
            </a:xfrm>
          </p:grpSpPr>
          <p:sp>
            <p:nvSpPr>
              <p:cNvPr id="8" name="Rounded Rectangle 7"/>
              <p:cNvSpPr/>
              <p:nvPr/>
            </p:nvSpPr>
            <p:spPr>
              <a:xfrm>
                <a:off x="1288232" y="7320880"/>
                <a:ext cx="9289033" cy="1728192"/>
              </a:xfrm>
              <a:prstGeom prst="roundRect">
                <a:avLst/>
              </a:prstGeom>
              <a:solidFill>
                <a:schemeClr val="accent1">
                  <a:alpha val="17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342900" indent="-342900" algn="ctr">
                  <a:buFont typeface="Arial" panose="020B0604020202020204" pitchFamily="34" charset="0"/>
                  <a:buChar char="•"/>
                </a:pPr>
                <a:endParaRPr lang="en-AU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2656384" y="7363707"/>
                <a:ext cx="8779661" cy="16466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400" dirty="0">
                    <a:solidFill>
                      <a:schemeClr val="tx2">
                        <a:lumMod val="75000"/>
                      </a:schemeClr>
                    </a:solidFill>
                  </a:rPr>
                  <a:t>If the service were available for July 2018, would you:</a:t>
                </a: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AU" sz="2400" dirty="0">
                    <a:solidFill>
                      <a:schemeClr val="tx2">
                        <a:lumMod val="75000"/>
                      </a:schemeClr>
                    </a:solidFill>
                  </a:rPr>
                  <a:t>use it immediately, or</a:t>
                </a:r>
              </a:p>
              <a:p>
                <a:pPr marL="342900" indent="-342900">
                  <a:buFont typeface="Wingdings" panose="05000000000000000000" pitchFamily="2" charset="2"/>
                  <a:buChar char="§"/>
                </a:pPr>
                <a:r>
                  <a:rPr lang="en-AU" sz="2400" dirty="0">
                    <a:solidFill>
                      <a:schemeClr val="tx2">
                        <a:lumMod val="75000"/>
                      </a:schemeClr>
                    </a:solidFill>
                  </a:rPr>
                  <a:t>implement during 2018 lodgment cycle?</a:t>
                </a:r>
              </a:p>
              <a:p>
                <a:pPr>
                  <a:spcBef>
                    <a:spcPts val="600"/>
                  </a:spcBef>
                </a:pPr>
                <a:r>
                  <a:rPr lang="en-AU" sz="2400" dirty="0">
                    <a:solidFill>
                      <a:schemeClr val="tx2">
                        <a:lumMod val="75000"/>
                      </a:schemeClr>
                    </a:solidFill>
                  </a:rPr>
                  <a:t>How would you implement</a:t>
                </a:r>
                <a:r>
                  <a:rPr lang="en-AU" sz="2400" dirty="0" smtClean="0">
                    <a:solidFill>
                      <a:schemeClr val="tx2">
                        <a:lumMod val="75000"/>
                      </a:schemeClr>
                    </a:solidFill>
                  </a:rPr>
                  <a:t>?</a:t>
                </a:r>
                <a:endParaRPr lang="en-AU" sz="2400" dirty="0">
                  <a:solidFill>
                    <a:schemeClr val="tx2">
                      <a:lumMod val="75000"/>
                    </a:schemeClr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2447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-23937"/>
            <a:ext cx="12801600" cy="107565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914172"/>
              </p:ext>
            </p:extLst>
          </p:nvPr>
        </p:nvGraphicFramePr>
        <p:xfrm>
          <a:off x="2512366" y="220124"/>
          <a:ext cx="7992889" cy="499590"/>
        </p:xfrm>
        <a:graphic>
          <a:graphicData uri="http://schemas.openxmlformats.org/drawingml/2006/table">
            <a:tbl>
              <a:tblPr/>
              <a:tblGrid>
                <a:gridCol w="7992889"/>
              </a:tblGrid>
              <a:tr h="499590">
                <a:tc>
                  <a:txBody>
                    <a:bodyPr/>
                    <a:lstStyle/>
                    <a:p>
                      <a:pPr algn="l"/>
                      <a:r>
                        <a:rPr lang="en-AU" sz="2800" b="1" baseline="0" dirty="0" smtClean="0">
                          <a:solidFill>
                            <a:schemeClr val="bg1"/>
                          </a:solidFill>
                        </a:rPr>
                        <a:t>Provision of lower level information via PLS – TT2019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1620" y="885166"/>
            <a:ext cx="1618222" cy="13951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1" name="TextBox 50"/>
          <p:cNvSpPr txBox="1"/>
          <p:nvPr/>
        </p:nvSpPr>
        <p:spPr>
          <a:xfrm>
            <a:off x="11294687" y="956881"/>
            <a:ext cx="79208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0" b="1" dirty="0" smtClean="0">
                <a:ln w="12700">
                  <a:solidFill>
                    <a:srgbClr val="660066"/>
                  </a:solidFill>
                  <a:prstDash val="solid"/>
                </a:ln>
                <a:solidFill>
                  <a:srgbClr val="660066"/>
                </a:solidFill>
              </a:rPr>
              <a:t>3</a:t>
            </a:r>
            <a:endParaRPr lang="en-AU" sz="8000" dirty="0">
              <a:ln w="12700">
                <a:solidFill>
                  <a:srgbClr val="660066"/>
                </a:solidFill>
                <a:prstDash val="solid"/>
              </a:ln>
              <a:solidFill>
                <a:srgbClr val="660066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34777" y="1649660"/>
            <a:ext cx="10390559" cy="5278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7550" indent="-7175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AU" sz="2800" b="1" dirty="0" smtClean="0">
                <a:solidFill>
                  <a:schemeClr val="tx2">
                    <a:lumMod val="75000"/>
                  </a:schemeClr>
                </a:solidFill>
              </a:rPr>
              <a:t>Opportunities</a:t>
            </a:r>
          </a:p>
          <a:p>
            <a:pPr marL="1252538" lvl="1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AU" sz="2800" b="1" dirty="0">
                <a:solidFill>
                  <a:schemeClr val="tx2">
                    <a:lumMod val="75000"/>
                  </a:schemeClr>
                </a:solidFill>
              </a:rPr>
              <a:t>streamline interactions with the ATO through reduced or more tailored </a:t>
            </a:r>
            <a:r>
              <a:rPr lang="en-AU" sz="2800" b="1" dirty="0" smtClean="0">
                <a:solidFill>
                  <a:schemeClr val="tx2">
                    <a:lumMod val="75000"/>
                  </a:schemeClr>
                </a:solidFill>
              </a:rPr>
              <a:t>enquiries</a:t>
            </a:r>
          </a:p>
          <a:p>
            <a:pPr marL="1252538" lvl="1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AU" sz="2800" b="1" dirty="0">
                <a:solidFill>
                  <a:schemeClr val="tx2">
                    <a:lumMod val="75000"/>
                  </a:schemeClr>
                </a:solidFill>
              </a:rPr>
              <a:t>provide a consistent digital channel for self-preparers and agent returns, facilitating the easy transfer of client </a:t>
            </a:r>
            <a:r>
              <a:rPr lang="en-AU" sz="2800" b="1" dirty="0" smtClean="0">
                <a:solidFill>
                  <a:schemeClr val="tx2">
                    <a:lumMod val="75000"/>
                  </a:schemeClr>
                </a:solidFill>
              </a:rPr>
              <a:t>information</a:t>
            </a:r>
          </a:p>
          <a:p>
            <a:pPr marL="1252538" lvl="1" indent="-4508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AU" sz="2800" b="1" dirty="0" smtClean="0">
                <a:solidFill>
                  <a:schemeClr val="tx2">
                    <a:lumMod val="75000"/>
                  </a:schemeClr>
                </a:solidFill>
              </a:rPr>
              <a:t>provide access to historical return information</a:t>
            </a:r>
          </a:p>
          <a:p>
            <a:pPr marL="1082675" lvl="1" indent="-442913"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AU" sz="3200" b="1" dirty="0">
              <a:solidFill>
                <a:schemeClr val="tx2">
                  <a:lumMod val="75000"/>
                </a:schemeClr>
              </a:solidFill>
            </a:endParaRPr>
          </a:p>
          <a:p>
            <a:pPr marL="717550" lvl="1" indent="-7175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AU" sz="2800" b="1" dirty="0" smtClean="0">
                <a:solidFill>
                  <a:schemeClr val="tx2">
                    <a:lumMod val="75000"/>
                  </a:schemeClr>
                </a:solidFill>
              </a:rPr>
              <a:t>Consultation program through 2017–18 with tax agents, professional associations, digital service providers and Government</a:t>
            </a:r>
            <a:endParaRPr lang="en-AU" sz="2800" b="1" dirty="0"/>
          </a:p>
        </p:txBody>
      </p:sp>
    </p:spTree>
    <p:extLst>
      <p:ext uri="{BB962C8B-B14F-4D97-AF65-F5344CB8AC3E}">
        <p14:creationId xmlns:p14="http://schemas.microsoft.com/office/powerpoint/2010/main" val="2634191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495</Words>
  <Application>Microsoft Office PowerPoint</Application>
  <PresentationFormat>A3 Paper (297x420 mm)</PresentationFormat>
  <Paragraphs>104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2017-11-03T02:18:03Z</dcterms:created>
  <dcterms:modified xsi:type="dcterms:W3CDTF">2017-11-03T02:18:08Z</dcterms:modified>
</cp:coreProperties>
</file>