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75"/>
  </p:notesMasterIdLst>
  <p:sldIdLst>
    <p:sldId id="270" r:id="rId8"/>
    <p:sldId id="275" r:id="rId9"/>
    <p:sldId id="276" r:id="rId10"/>
    <p:sldId id="277" r:id="rId11"/>
    <p:sldId id="257" r:id="rId12"/>
    <p:sldId id="278" r:id="rId13"/>
    <p:sldId id="272" r:id="rId14"/>
    <p:sldId id="279" r:id="rId15"/>
    <p:sldId id="280" r:id="rId16"/>
    <p:sldId id="281" r:id="rId17"/>
    <p:sldId id="284" r:id="rId18"/>
    <p:sldId id="282" r:id="rId19"/>
    <p:sldId id="283"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19" r:id="rId43"/>
    <p:sldId id="307" r:id="rId44"/>
    <p:sldId id="320" r:id="rId45"/>
    <p:sldId id="321" r:id="rId46"/>
    <p:sldId id="322" r:id="rId47"/>
    <p:sldId id="323" r:id="rId48"/>
    <p:sldId id="324" r:id="rId49"/>
    <p:sldId id="325" r:id="rId50"/>
    <p:sldId id="308" r:id="rId51"/>
    <p:sldId id="326" r:id="rId52"/>
    <p:sldId id="327" r:id="rId53"/>
    <p:sldId id="309" r:id="rId54"/>
    <p:sldId id="310" r:id="rId55"/>
    <p:sldId id="311" r:id="rId56"/>
    <p:sldId id="312" r:id="rId57"/>
    <p:sldId id="313" r:id="rId58"/>
    <p:sldId id="314" r:id="rId59"/>
    <p:sldId id="315" r:id="rId60"/>
    <p:sldId id="316" r:id="rId61"/>
    <p:sldId id="328" r:id="rId62"/>
    <p:sldId id="317" r:id="rId63"/>
    <p:sldId id="318" r:id="rId64"/>
    <p:sldId id="329" r:id="rId65"/>
    <p:sldId id="330" r:id="rId66"/>
    <p:sldId id="332" r:id="rId67"/>
    <p:sldId id="333" r:id="rId68"/>
    <p:sldId id="334" r:id="rId69"/>
    <p:sldId id="335" r:id="rId70"/>
    <p:sldId id="336" r:id="rId71"/>
    <p:sldId id="337" r:id="rId72"/>
    <p:sldId id="331" r:id="rId73"/>
    <p:sldId id="338"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545D"/>
    <a:srgbClr val="4E4E4D"/>
    <a:srgbClr val="15565F"/>
    <a:srgbClr val="383837"/>
    <a:srgbClr val="656464"/>
    <a:srgbClr val="646465"/>
    <a:srgbClr val="DEDDDE"/>
    <a:srgbClr val="F0F2F8"/>
    <a:srgbClr val="EDF6EE"/>
    <a:srgbClr val="5496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39" autoAdjust="0"/>
    <p:restoredTop sz="94660"/>
  </p:normalViewPr>
  <p:slideViewPr>
    <p:cSldViewPr snapToGrid="0" snapToObjects="1">
      <p:cViewPr varScale="1">
        <p:scale>
          <a:sx n="103" d="100"/>
          <a:sy n="103" d="100"/>
        </p:scale>
        <p:origin x="-312" y="-96"/>
      </p:cViewPr>
      <p:guideLst>
        <p:guide orient="horz" pos="892"/>
        <p:guide orient="horz" pos="1120"/>
        <p:guide orient="horz" pos="1468"/>
        <p:guide orient="horz" pos="4070"/>
        <p:guide pos="2880"/>
        <p:guide pos="733"/>
        <p:guide pos="50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slide" Target="slides/slide56.xml"/><Relationship Id="rId68" Type="http://schemas.openxmlformats.org/officeDocument/2006/relationships/slide" Target="slides/slide61.xml"/><Relationship Id="rId76" Type="http://schemas.openxmlformats.org/officeDocument/2006/relationships/presProps" Target="presProps.xml"/><Relationship Id="rId7" Type="http://schemas.openxmlformats.org/officeDocument/2006/relationships/slideMaster" Target="slideMasters/slideMaster1.xml"/><Relationship Id="rId71"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66" Type="http://schemas.openxmlformats.org/officeDocument/2006/relationships/slide" Target="slides/slide59.xml"/><Relationship Id="rId74" Type="http://schemas.openxmlformats.org/officeDocument/2006/relationships/slide" Target="slides/slide67.xml"/><Relationship Id="rId79" Type="http://schemas.openxmlformats.org/officeDocument/2006/relationships/tableStyles" Target="tableStyles.xml"/><Relationship Id="rId5" Type="http://schemas.openxmlformats.org/officeDocument/2006/relationships/customXml" Target="../customXml/item5.xml"/><Relationship Id="rId61" Type="http://schemas.openxmlformats.org/officeDocument/2006/relationships/slide" Target="slides/slide54.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slide" Target="slides/slide53.xml"/><Relationship Id="rId65" Type="http://schemas.openxmlformats.org/officeDocument/2006/relationships/slide" Target="slides/slide58.xml"/><Relationship Id="rId73" Type="http://schemas.openxmlformats.org/officeDocument/2006/relationships/slide" Target="slides/slide66.xml"/><Relationship Id="rId78"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slide" Target="slides/slide57.xml"/><Relationship Id="rId69" Type="http://schemas.openxmlformats.org/officeDocument/2006/relationships/slide" Target="slides/slide62.xml"/><Relationship Id="rId77" Type="http://schemas.openxmlformats.org/officeDocument/2006/relationships/viewProps" Target="viewProps.xml"/><Relationship Id="rId8" Type="http://schemas.openxmlformats.org/officeDocument/2006/relationships/slide" Target="slides/slide1.xml"/><Relationship Id="rId51" Type="http://schemas.openxmlformats.org/officeDocument/2006/relationships/slide" Target="slides/slide44.xml"/><Relationship Id="rId72" Type="http://schemas.openxmlformats.org/officeDocument/2006/relationships/slide" Target="slides/slide65.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 Id="rId67" Type="http://schemas.openxmlformats.org/officeDocument/2006/relationships/slide" Target="slides/slide60.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slide" Target="slides/slide55.xml"/><Relationship Id="rId70" Type="http://schemas.openxmlformats.org/officeDocument/2006/relationships/slide" Target="slides/slide63.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2CB8ED-70A0-40F1-8148-A17485E250B4}" type="datetimeFigureOut">
              <a:rPr lang="en-AU" smtClean="0"/>
              <a:t>3/11/2017</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FB5DB3-EAE8-4943-923A-6B909886A564}" type="slidenum">
              <a:rPr lang="en-AU" smtClean="0"/>
              <a:t>‹#›</a:t>
            </a:fld>
            <a:endParaRPr lang="en-AU"/>
          </a:p>
        </p:txBody>
      </p:sp>
    </p:spTree>
    <p:extLst>
      <p:ext uri="{BB962C8B-B14F-4D97-AF65-F5344CB8AC3E}">
        <p14:creationId xmlns:p14="http://schemas.microsoft.com/office/powerpoint/2010/main" val="3468244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52" name="Picture 25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66750" y="2990533"/>
            <a:ext cx="7807325" cy="538609"/>
          </a:xfrm>
        </p:spPr>
        <p:txBody>
          <a:bodyPr wrap="square" anchor="t" anchorCtr="0">
            <a:spAutoFit/>
          </a:bodyPr>
          <a:lstStyle>
            <a:lvl1pPr algn="ctr">
              <a:lnSpc>
                <a:spcPts val="4200"/>
              </a:lnSpc>
              <a:defRPr sz="4000" baseline="0">
                <a:solidFill>
                  <a:schemeClr val="accent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666749" y="5077542"/>
            <a:ext cx="7807325" cy="230832"/>
          </a:xfrm>
        </p:spPr>
        <p:txBody>
          <a:bodyPr wrap="square" anchor="ctr" anchorCtr="0">
            <a:spAutoFit/>
          </a:bodyPr>
          <a:lstStyle>
            <a:lvl1pPr marL="0" indent="0" algn="ctr">
              <a:lnSpc>
                <a:spcPts val="1800"/>
              </a:lnSpc>
              <a:spcBef>
                <a:spcPts val="0"/>
              </a:spcBef>
              <a:buNone/>
              <a:defRPr sz="1800">
                <a:solidFill>
                  <a:srgbClr val="5858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7" name="Date Placeholder 6"/>
          <p:cNvSpPr>
            <a:spLocks noGrp="1"/>
          </p:cNvSpPr>
          <p:nvPr>
            <p:ph type="dt" sz="half" idx="10"/>
          </p:nvPr>
        </p:nvSpPr>
        <p:spPr>
          <a:xfrm>
            <a:off x="666749" y="6202928"/>
            <a:ext cx="7807326" cy="188962"/>
          </a:xfrm>
        </p:spPr>
        <p:txBody>
          <a:bodyPr/>
          <a:lstStyle>
            <a:lvl1pPr algn="ctr">
              <a:defRPr sz="1200">
                <a:solidFill>
                  <a:srgbClr val="585857"/>
                </a:solidFill>
              </a:defRPr>
            </a:lvl1pPr>
          </a:lstStyle>
          <a:p>
            <a:r>
              <a:rPr lang="en-US" b="1" dirty="0" smtClean="0"/>
              <a:t>Presented by </a:t>
            </a:r>
            <a:r>
              <a:rPr lang="en-US" dirty="0" smtClean="0"/>
              <a:t>[Name], [Position], Australian Taxation Office </a:t>
            </a:r>
            <a:r>
              <a:rPr lang="en-US" b="1" dirty="0" smtClean="0"/>
              <a:t>/ xx Month 2014</a:t>
            </a:r>
            <a:endParaRPr lang="en-AU" b="1" dirty="0"/>
          </a:p>
        </p:txBody>
      </p:sp>
      <p:grpSp>
        <p:nvGrpSpPr>
          <p:cNvPr id="251" name="Group 250"/>
          <p:cNvGrpSpPr/>
          <p:nvPr userDrawn="1"/>
        </p:nvGrpSpPr>
        <p:grpSpPr>
          <a:xfrm>
            <a:off x="3613150" y="830263"/>
            <a:ext cx="1905000" cy="1246188"/>
            <a:chOff x="3613150" y="830263"/>
            <a:chExt cx="1905000" cy="1246188"/>
          </a:xfrm>
        </p:grpSpPr>
        <p:sp>
          <p:nvSpPr>
            <p:cNvPr id="52" name="Freeform 6"/>
            <p:cNvSpPr>
              <a:spLocks noEditPoints="1"/>
            </p:cNvSpPr>
            <p:nvPr userDrawn="1"/>
          </p:nvSpPr>
          <p:spPr bwMode="auto">
            <a:xfrm>
              <a:off x="3625850" y="1635125"/>
              <a:ext cx="141288" cy="134938"/>
            </a:xfrm>
            <a:custGeom>
              <a:avLst/>
              <a:gdLst>
                <a:gd name="T0" fmla="*/ 103 w 177"/>
                <a:gd name="T1" fmla="*/ 122 h 170"/>
                <a:gd name="T2" fmla="*/ 44 w 177"/>
                <a:gd name="T3" fmla="*/ 122 h 170"/>
                <a:gd name="T4" fmla="*/ 37 w 177"/>
                <a:gd name="T5" fmla="*/ 139 h 170"/>
                <a:gd name="T6" fmla="*/ 34 w 177"/>
                <a:gd name="T7" fmla="*/ 152 h 170"/>
                <a:gd name="T8" fmla="*/ 39 w 177"/>
                <a:gd name="T9" fmla="*/ 162 h 170"/>
                <a:gd name="T10" fmla="*/ 56 w 177"/>
                <a:gd name="T11" fmla="*/ 165 h 170"/>
                <a:gd name="T12" fmla="*/ 56 w 177"/>
                <a:gd name="T13" fmla="*/ 170 h 170"/>
                <a:gd name="T14" fmla="*/ 0 w 177"/>
                <a:gd name="T15" fmla="*/ 170 h 170"/>
                <a:gd name="T16" fmla="*/ 0 w 177"/>
                <a:gd name="T17" fmla="*/ 165 h 170"/>
                <a:gd name="T18" fmla="*/ 15 w 177"/>
                <a:gd name="T19" fmla="*/ 158 h 170"/>
                <a:gd name="T20" fmla="*/ 29 w 177"/>
                <a:gd name="T21" fmla="*/ 133 h 170"/>
                <a:gd name="T22" fmla="*/ 89 w 177"/>
                <a:gd name="T23" fmla="*/ 0 h 170"/>
                <a:gd name="T24" fmla="*/ 91 w 177"/>
                <a:gd name="T25" fmla="*/ 0 h 170"/>
                <a:gd name="T26" fmla="*/ 151 w 177"/>
                <a:gd name="T27" fmla="*/ 136 h 170"/>
                <a:gd name="T28" fmla="*/ 165 w 177"/>
                <a:gd name="T29" fmla="*/ 161 h 170"/>
                <a:gd name="T30" fmla="*/ 177 w 177"/>
                <a:gd name="T31" fmla="*/ 165 h 170"/>
                <a:gd name="T32" fmla="*/ 177 w 177"/>
                <a:gd name="T33" fmla="*/ 170 h 170"/>
                <a:gd name="T34" fmla="*/ 96 w 177"/>
                <a:gd name="T35" fmla="*/ 170 h 170"/>
                <a:gd name="T36" fmla="*/ 96 w 177"/>
                <a:gd name="T37" fmla="*/ 165 h 170"/>
                <a:gd name="T38" fmla="*/ 100 w 177"/>
                <a:gd name="T39" fmla="*/ 165 h 170"/>
                <a:gd name="T40" fmla="*/ 113 w 177"/>
                <a:gd name="T41" fmla="*/ 162 h 170"/>
                <a:gd name="T42" fmla="*/ 116 w 177"/>
                <a:gd name="T43" fmla="*/ 157 h 170"/>
                <a:gd name="T44" fmla="*/ 115 w 177"/>
                <a:gd name="T45" fmla="*/ 152 h 170"/>
                <a:gd name="T46" fmla="*/ 112 w 177"/>
                <a:gd name="T47" fmla="*/ 143 h 170"/>
                <a:gd name="T48" fmla="*/ 103 w 177"/>
                <a:gd name="T49" fmla="*/ 122 h 170"/>
                <a:gd name="T50" fmla="*/ 99 w 177"/>
                <a:gd name="T51" fmla="*/ 113 h 170"/>
                <a:gd name="T52" fmla="*/ 74 w 177"/>
                <a:gd name="T53" fmla="*/ 56 h 170"/>
                <a:gd name="T54" fmla="*/ 48 w 177"/>
                <a:gd name="T55" fmla="*/ 113 h 170"/>
                <a:gd name="T56" fmla="*/ 99 w 177"/>
                <a:gd name="T57" fmla="*/ 11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7" h="170">
                  <a:moveTo>
                    <a:pt x="103" y="122"/>
                  </a:moveTo>
                  <a:lnTo>
                    <a:pt x="44" y="122"/>
                  </a:lnTo>
                  <a:lnTo>
                    <a:pt x="37" y="139"/>
                  </a:lnTo>
                  <a:cubicBezTo>
                    <a:pt x="35" y="144"/>
                    <a:pt x="34" y="148"/>
                    <a:pt x="34" y="152"/>
                  </a:cubicBezTo>
                  <a:cubicBezTo>
                    <a:pt x="34" y="157"/>
                    <a:pt x="35" y="160"/>
                    <a:pt x="39" y="162"/>
                  </a:cubicBezTo>
                  <a:cubicBezTo>
                    <a:pt x="41" y="164"/>
                    <a:pt x="47" y="164"/>
                    <a:pt x="56" y="165"/>
                  </a:cubicBezTo>
                  <a:lnTo>
                    <a:pt x="56" y="170"/>
                  </a:lnTo>
                  <a:lnTo>
                    <a:pt x="0" y="170"/>
                  </a:lnTo>
                  <a:lnTo>
                    <a:pt x="0" y="165"/>
                  </a:lnTo>
                  <a:cubicBezTo>
                    <a:pt x="6" y="164"/>
                    <a:pt x="11" y="162"/>
                    <a:pt x="15" y="158"/>
                  </a:cubicBezTo>
                  <a:cubicBezTo>
                    <a:pt x="19" y="154"/>
                    <a:pt x="23" y="145"/>
                    <a:pt x="29" y="133"/>
                  </a:cubicBezTo>
                  <a:lnTo>
                    <a:pt x="89" y="0"/>
                  </a:lnTo>
                  <a:lnTo>
                    <a:pt x="91" y="0"/>
                  </a:lnTo>
                  <a:lnTo>
                    <a:pt x="151" y="136"/>
                  </a:lnTo>
                  <a:cubicBezTo>
                    <a:pt x="157" y="149"/>
                    <a:pt x="161" y="157"/>
                    <a:pt x="165" y="161"/>
                  </a:cubicBezTo>
                  <a:cubicBezTo>
                    <a:pt x="168" y="163"/>
                    <a:pt x="172" y="165"/>
                    <a:pt x="177" y="165"/>
                  </a:cubicBezTo>
                  <a:lnTo>
                    <a:pt x="177" y="170"/>
                  </a:lnTo>
                  <a:lnTo>
                    <a:pt x="96" y="170"/>
                  </a:lnTo>
                  <a:lnTo>
                    <a:pt x="96" y="165"/>
                  </a:lnTo>
                  <a:lnTo>
                    <a:pt x="100" y="165"/>
                  </a:lnTo>
                  <a:cubicBezTo>
                    <a:pt x="106" y="165"/>
                    <a:pt x="111" y="164"/>
                    <a:pt x="113" y="162"/>
                  </a:cubicBezTo>
                  <a:cubicBezTo>
                    <a:pt x="115" y="161"/>
                    <a:pt x="116" y="159"/>
                    <a:pt x="116" y="157"/>
                  </a:cubicBezTo>
                  <a:cubicBezTo>
                    <a:pt x="116" y="155"/>
                    <a:pt x="116" y="154"/>
                    <a:pt x="115" y="152"/>
                  </a:cubicBezTo>
                  <a:cubicBezTo>
                    <a:pt x="115" y="152"/>
                    <a:pt x="114" y="148"/>
                    <a:pt x="112" y="143"/>
                  </a:cubicBezTo>
                  <a:lnTo>
                    <a:pt x="103" y="122"/>
                  </a:lnTo>
                  <a:close/>
                  <a:moveTo>
                    <a:pt x="99" y="113"/>
                  </a:moveTo>
                  <a:lnTo>
                    <a:pt x="74" y="56"/>
                  </a:lnTo>
                  <a:lnTo>
                    <a:pt x="48" y="113"/>
                  </a:lnTo>
                  <a:lnTo>
                    <a:pt x="99" y="11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3" name="Freeform 7"/>
            <p:cNvSpPr>
              <a:spLocks/>
            </p:cNvSpPr>
            <p:nvPr userDrawn="1"/>
          </p:nvSpPr>
          <p:spPr bwMode="auto">
            <a:xfrm>
              <a:off x="3759200" y="1679575"/>
              <a:ext cx="98425" cy="93663"/>
            </a:xfrm>
            <a:custGeom>
              <a:avLst/>
              <a:gdLst>
                <a:gd name="T0" fmla="*/ 112 w 124"/>
                <a:gd name="T1" fmla="*/ 0 h 118"/>
                <a:gd name="T2" fmla="*/ 112 w 124"/>
                <a:gd name="T3" fmla="*/ 90 h 118"/>
                <a:gd name="T4" fmla="*/ 114 w 124"/>
                <a:gd name="T5" fmla="*/ 106 h 118"/>
                <a:gd name="T6" fmla="*/ 124 w 124"/>
                <a:gd name="T7" fmla="*/ 110 h 118"/>
                <a:gd name="T8" fmla="*/ 124 w 124"/>
                <a:gd name="T9" fmla="*/ 115 h 118"/>
                <a:gd name="T10" fmla="*/ 77 w 124"/>
                <a:gd name="T11" fmla="*/ 115 h 118"/>
                <a:gd name="T12" fmla="*/ 77 w 124"/>
                <a:gd name="T13" fmla="*/ 99 h 118"/>
                <a:gd name="T14" fmla="*/ 61 w 124"/>
                <a:gd name="T15" fmla="*/ 114 h 118"/>
                <a:gd name="T16" fmla="*/ 43 w 124"/>
                <a:gd name="T17" fmla="*/ 118 h 118"/>
                <a:gd name="T18" fmla="*/ 25 w 124"/>
                <a:gd name="T19" fmla="*/ 112 h 118"/>
                <a:gd name="T20" fmla="*/ 15 w 124"/>
                <a:gd name="T21" fmla="*/ 98 h 118"/>
                <a:gd name="T22" fmla="*/ 13 w 124"/>
                <a:gd name="T23" fmla="*/ 70 h 118"/>
                <a:gd name="T24" fmla="*/ 13 w 124"/>
                <a:gd name="T25" fmla="*/ 25 h 118"/>
                <a:gd name="T26" fmla="*/ 10 w 124"/>
                <a:gd name="T27" fmla="*/ 9 h 118"/>
                <a:gd name="T28" fmla="*/ 0 w 124"/>
                <a:gd name="T29" fmla="*/ 5 h 118"/>
                <a:gd name="T30" fmla="*/ 0 w 124"/>
                <a:gd name="T31" fmla="*/ 0 h 118"/>
                <a:gd name="T32" fmla="*/ 47 w 124"/>
                <a:gd name="T33" fmla="*/ 0 h 118"/>
                <a:gd name="T34" fmla="*/ 47 w 124"/>
                <a:gd name="T35" fmla="*/ 78 h 118"/>
                <a:gd name="T36" fmla="*/ 48 w 124"/>
                <a:gd name="T37" fmla="*/ 94 h 118"/>
                <a:gd name="T38" fmla="*/ 52 w 124"/>
                <a:gd name="T39" fmla="*/ 100 h 118"/>
                <a:gd name="T40" fmla="*/ 58 w 124"/>
                <a:gd name="T41" fmla="*/ 101 h 118"/>
                <a:gd name="T42" fmla="*/ 66 w 124"/>
                <a:gd name="T43" fmla="*/ 99 h 118"/>
                <a:gd name="T44" fmla="*/ 77 w 124"/>
                <a:gd name="T45" fmla="*/ 86 h 118"/>
                <a:gd name="T46" fmla="*/ 77 w 124"/>
                <a:gd name="T47" fmla="*/ 25 h 118"/>
                <a:gd name="T48" fmla="*/ 75 w 124"/>
                <a:gd name="T49" fmla="*/ 9 h 118"/>
                <a:gd name="T50" fmla="*/ 65 w 124"/>
                <a:gd name="T51" fmla="*/ 5 h 118"/>
                <a:gd name="T52" fmla="*/ 65 w 124"/>
                <a:gd name="T53" fmla="*/ 0 h 118"/>
                <a:gd name="T54" fmla="*/ 112 w 124"/>
                <a:gd name="T55"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4" h="118">
                  <a:moveTo>
                    <a:pt x="112" y="0"/>
                  </a:moveTo>
                  <a:lnTo>
                    <a:pt x="112" y="90"/>
                  </a:lnTo>
                  <a:cubicBezTo>
                    <a:pt x="112" y="99"/>
                    <a:pt x="113" y="104"/>
                    <a:pt x="114" y="106"/>
                  </a:cubicBezTo>
                  <a:cubicBezTo>
                    <a:pt x="116" y="108"/>
                    <a:pt x="119" y="110"/>
                    <a:pt x="124" y="110"/>
                  </a:cubicBezTo>
                  <a:lnTo>
                    <a:pt x="124" y="115"/>
                  </a:lnTo>
                  <a:lnTo>
                    <a:pt x="77" y="115"/>
                  </a:lnTo>
                  <a:lnTo>
                    <a:pt x="77" y="99"/>
                  </a:lnTo>
                  <a:cubicBezTo>
                    <a:pt x="72" y="106"/>
                    <a:pt x="67" y="111"/>
                    <a:pt x="61" y="114"/>
                  </a:cubicBezTo>
                  <a:cubicBezTo>
                    <a:pt x="56" y="117"/>
                    <a:pt x="49" y="118"/>
                    <a:pt x="43" y="118"/>
                  </a:cubicBezTo>
                  <a:cubicBezTo>
                    <a:pt x="36" y="118"/>
                    <a:pt x="30" y="116"/>
                    <a:pt x="25" y="112"/>
                  </a:cubicBezTo>
                  <a:cubicBezTo>
                    <a:pt x="20" y="108"/>
                    <a:pt x="17" y="104"/>
                    <a:pt x="15" y="98"/>
                  </a:cubicBezTo>
                  <a:cubicBezTo>
                    <a:pt x="14" y="93"/>
                    <a:pt x="13" y="84"/>
                    <a:pt x="13" y="70"/>
                  </a:cubicBezTo>
                  <a:lnTo>
                    <a:pt x="13" y="25"/>
                  </a:lnTo>
                  <a:cubicBezTo>
                    <a:pt x="13" y="16"/>
                    <a:pt x="12" y="11"/>
                    <a:pt x="10" y="9"/>
                  </a:cubicBezTo>
                  <a:cubicBezTo>
                    <a:pt x="9" y="7"/>
                    <a:pt x="5" y="5"/>
                    <a:pt x="0" y="5"/>
                  </a:cubicBezTo>
                  <a:lnTo>
                    <a:pt x="0" y="0"/>
                  </a:lnTo>
                  <a:lnTo>
                    <a:pt x="47" y="0"/>
                  </a:lnTo>
                  <a:lnTo>
                    <a:pt x="47" y="78"/>
                  </a:lnTo>
                  <a:cubicBezTo>
                    <a:pt x="47" y="87"/>
                    <a:pt x="47" y="92"/>
                    <a:pt x="48" y="94"/>
                  </a:cubicBezTo>
                  <a:cubicBezTo>
                    <a:pt x="49" y="97"/>
                    <a:pt x="50" y="98"/>
                    <a:pt x="52" y="100"/>
                  </a:cubicBezTo>
                  <a:cubicBezTo>
                    <a:pt x="54" y="101"/>
                    <a:pt x="56" y="101"/>
                    <a:pt x="58" y="101"/>
                  </a:cubicBezTo>
                  <a:cubicBezTo>
                    <a:pt x="61" y="101"/>
                    <a:pt x="63" y="101"/>
                    <a:pt x="66" y="99"/>
                  </a:cubicBezTo>
                  <a:cubicBezTo>
                    <a:pt x="69" y="97"/>
                    <a:pt x="73" y="93"/>
                    <a:pt x="77" y="86"/>
                  </a:cubicBezTo>
                  <a:lnTo>
                    <a:pt x="77" y="25"/>
                  </a:lnTo>
                  <a:cubicBezTo>
                    <a:pt x="77" y="16"/>
                    <a:pt x="77" y="11"/>
                    <a:pt x="75" y="9"/>
                  </a:cubicBezTo>
                  <a:cubicBezTo>
                    <a:pt x="73" y="7"/>
                    <a:pt x="70" y="5"/>
                    <a:pt x="65" y="5"/>
                  </a:cubicBezTo>
                  <a:lnTo>
                    <a:pt x="65" y="0"/>
                  </a:lnTo>
                  <a:lnTo>
                    <a:pt x="112"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4" name="Freeform 8"/>
            <p:cNvSpPr>
              <a:spLocks/>
            </p:cNvSpPr>
            <p:nvPr userDrawn="1"/>
          </p:nvSpPr>
          <p:spPr bwMode="auto">
            <a:xfrm>
              <a:off x="3863975" y="1676400"/>
              <a:ext cx="63500" cy="96838"/>
            </a:xfrm>
            <a:custGeom>
              <a:avLst/>
              <a:gdLst>
                <a:gd name="T0" fmla="*/ 71 w 79"/>
                <a:gd name="T1" fmla="*/ 0 h 121"/>
                <a:gd name="T2" fmla="*/ 73 w 79"/>
                <a:gd name="T3" fmla="*/ 39 h 121"/>
                <a:gd name="T4" fmla="*/ 69 w 79"/>
                <a:gd name="T5" fmla="*/ 39 h 121"/>
                <a:gd name="T6" fmla="*/ 54 w 79"/>
                <a:gd name="T7" fmla="*/ 15 h 121"/>
                <a:gd name="T8" fmla="*/ 38 w 79"/>
                <a:gd name="T9" fmla="*/ 9 h 121"/>
                <a:gd name="T10" fmla="*/ 29 w 79"/>
                <a:gd name="T11" fmla="*/ 12 h 121"/>
                <a:gd name="T12" fmla="*/ 25 w 79"/>
                <a:gd name="T13" fmla="*/ 20 h 121"/>
                <a:gd name="T14" fmla="*/ 28 w 79"/>
                <a:gd name="T15" fmla="*/ 26 h 121"/>
                <a:gd name="T16" fmla="*/ 50 w 79"/>
                <a:gd name="T17" fmla="*/ 44 h 121"/>
                <a:gd name="T18" fmla="*/ 74 w 79"/>
                <a:gd name="T19" fmla="*/ 64 h 121"/>
                <a:gd name="T20" fmla="*/ 79 w 79"/>
                <a:gd name="T21" fmla="*/ 83 h 121"/>
                <a:gd name="T22" fmla="*/ 75 w 79"/>
                <a:gd name="T23" fmla="*/ 102 h 121"/>
                <a:gd name="T24" fmla="*/ 61 w 79"/>
                <a:gd name="T25" fmla="*/ 116 h 121"/>
                <a:gd name="T26" fmla="*/ 42 w 79"/>
                <a:gd name="T27" fmla="*/ 121 h 121"/>
                <a:gd name="T28" fmla="*/ 20 w 79"/>
                <a:gd name="T29" fmla="*/ 116 h 121"/>
                <a:gd name="T30" fmla="*/ 15 w 79"/>
                <a:gd name="T31" fmla="*/ 115 h 121"/>
                <a:gd name="T32" fmla="*/ 8 w 79"/>
                <a:gd name="T33" fmla="*/ 121 h 121"/>
                <a:gd name="T34" fmla="*/ 4 w 79"/>
                <a:gd name="T35" fmla="*/ 121 h 121"/>
                <a:gd name="T36" fmla="*/ 2 w 79"/>
                <a:gd name="T37" fmla="*/ 80 h 121"/>
                <a:gd name="T38" fmla="*/ 6 w 79"/>
                <a:gd name="T39" fmla="*/ 80 h 121"/>
                <a:gd name="T40" fmla="*/ 21 w 79"/>
                <a:gd name="T41" fmla="*/ 104 h 121"/>
                <a:gd name="T42" fmla="*/ 40 w 79"/>
                <a:gd name="T43" fmla="*/ 112 h 121"/>
                <a:gd name="T44" fmla="*/ 49 w 79"/>
                <a:gd name="T45" fmla="*/ 108 h 121"/>
                <a:gd name="T46" fmla="*/ 53 w 79"/>
                <a:gd name="T47" fmla="*/ 100 h 121"/>
                <a:gd name="T48" fmla="*/ 49 w 79"/>
                <a:gd name="T49" fmla="*/ 89 h 121"/>
                <a:gd name="T50" fmla="*/ 33 w 79"/>
                <a:gd name="T51" fmla="*/ 76 h 121"/>
                <a:gd name="T52" fmla="*/ 9 w 79"/>
                <a:gd name="T53" fmla="*/ 56 h 121"/>
                <a:gd name="T54" fmla="*/ 0 w 79"/>
                <a:gd name="T55" fmla="*/ 34 h 121"/>
                <a:gd name="T56" fmla="*/ 10 w 79"/>
                <a:gd name="T57" fmla="*/ 10 h 121"/>
                <a:gd name="T58" fmla="*/ 36 w 79"/>
                <a:gd name="T59" fmla="*/ 0 h 121"/>
                <a:gd name="T60" fmla="*/ 54 w 79"/>
                <a:gd name="T61" fmla="*/ 4 h 121"/>
                <a:gd name="T62" fmla="*/ 59 w 79"/>
                <a:gd name="T63" fmla="*/ 6 h 121"/>
                <a:gd name="T64" fmla="*/ 63 w 79"/>
                <a:gd name="T65" fmla="*/ 5 h 121"/>
                <a:gd name="T66" fmla="*/ 67 w 79"/>
                <a:gd name="T67" fmla="*/ 0 h 121"/>
                <a:gd name="T68" fmla="*/ 71 w 79"/>
                <a:gd name="T6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9" h="121">
                  <a:moveTo>
                    <a:pt x="71" y="0"/>
                  </a:moveTo>
                  <a:lnTo>
                    <a:pt x="73" y="39"/>
                  </a:lnTo>
                  <a:lnTo>
                    <a:pt x="69" y="39"/>
                  </a:lnTo>
                  <a:cubicBezTo>
                    <a:pt x="64" y="27"/>
                    <a:pt x="59" y="19"/>
                    <a:pt x="54" y="15"/>
                  </a:cubicBezTo>
                  <a:cubicBezTo>
                    <a:pt x="48" y="11"/>
                    <a:pt x="43" y="9"/>
                    <a:pt x="38" y="9"/>
                  </a:cubicBezTo>
                  <a:cubicBezTo>
                    <a:pt x="34" y="9"/>
                    <a:pt x="31" y="10"/>
                    <a:pt x="29" y="12"/>
                  </a:cubicBezTo>
                  <a:cubicBezTo>
                    <a:pt x="27" y="14"/>
                    <a:pt x="25" y="17"/>
                    <a:pt x="25" y="20"/>
                  </a:cubicBezTo>
                  <a:cubicBezTo>
                    <a:pt x="25" y="22"/>
                    <a:pt x="26" y="24"/>
                    <a:pt x="28" y="26"/>
                  </a:cubicBezTo>
                  <a:cubicBezTo>
                    <a:pt x="31" y="30"/>
                    <a:pt x="38" y="35"/>
                    <a:pt x="50" y="44"/>
                  </a:cubicBezTo>
                  <a:cubicBezTo>
                    <a:pt x="62" y="52"/>
                    <a:pt x="70" y="59"/>
                    <a:pt x="74" y="64"/>
                  </a:cubicBezTo>
                  <a:cubicBezTo>
                    <a:pt x="77" y="70"/>
                    <a:pt x="79" y="76"/>
                    <a:pt x="79" y="83"/>
                  </a:cubicBezTo>
                  <a:cubicBezTo>
                    <a:pt x="79" y="90"/>
                    <a:pt x="78" y="96"/>
                    <a:pt x="75" y="102"/>
                  </a:cubicBezTo>
                  <a:cubicBezTo>
                    <a:pt x="71" y="108"/>
                    <a:pt x="67" y="113"/>
                    <a:pt x="61" y="116"/>
                  </a:cubicBezTo>
                  <a:cubicBezTo>
                    <a:pt x="55" y="119"/>
                    <a:pt x="49" y="121"/>
                    <a:pt x="42" y="121"/>
                  </a:cubicBezTo>
                  <a:cubicBezTo>
                    <a:pt x="36" y="121"/>
                    <a:pt x="29" y="119"/>
                    <a:pt x="20" y="116"/>
                  </a:cubicBezTo>
                  <a:cubicBezTo>
                    <a:pt x="17" y="115"/>
                    <a:pt x="16" y="115"/>
                    <a:pt x="15" y="115"/>
                  </a:cubicBezTo>
                  <a:cubicBezTo>
                    <a:pt x="12" y="115"/>
                    <a:pt x="10" y="117"/>
                    <a:pt x="8" y="121"/>
                  </a:cubicBezTo>
                  <a:lnTo>
                    <a:pt x="4" y="121"/>
                  </a:lnTo>
                  <a:lnTo>
                    <a:pt x="2" y="80"/>
                  </a:lnTo>
                  <a:lnTo>
                    <a:pt x="6" y="80"/>
                  </a:lnTo>
                  <a:cubicBezTo>
                    <a:pt x="10" y="90"/>
                    <a:pt x="15" y="98"/>
                    <a:pt x="21" y="104"/>
                  </a:cubicBezTo>
                  <a:cubicBezTo>
                    <a:pt x="28" y="109"/>
                    <a:pt x="34" y="112"/>
                    <a:pt x="40" y="112"/>
                  </a:cubicBezTo>
                  <a:cubicBezTo>
                    <a:pt x="44" y="112"/>
                    <a:pt x="47" y="111"/>
                    <a:pt x="49" y="108"/>
                  </a:cubicBezTo>
                  <a:cubicBezTo>
                    <a:pt x="52" y="106"/>
                    <a:pt x="53" y="103"/>
                    <a:pt x="53" y="100"/>
                  </a:cubicBezTo>
                  <a:cubicBezTo>
                    <a:pt x="53" y="96"/>
                    <a:pt x="52" y="92"/>
                    <a:pt x="49" y="89"/>
                  </a:cubicBezTo>
                  <a:cubicBezTo>
                    <a:pt x="47" y="86"/>
                    <a:pt x="41" y="82"/>
                    <a:pt x="33" y="76"/>
                  </a:cubicBezTo>
                  <a:cubicBezTo>
                    <a:pt x="20" y="68"/>
                    <a:pt x="12" y="61"/>
                    <a:pt x="9" y="56"/>
                  </a:cubicBezTo>
                  <a:cubicBezTo>
                    <a:pt x="3" y="50"/>
                    <a:pt x="0" y="42"/>
                    <a:pt x="0" y="34"/>
                  </a:cubicBezTo>
                  <a:cubicBezTo>
                    <a:pt x="0" y="25"/>
                    <a:pt x="3" y="17"/>
                    <a:pt x="10" y="10"/>
                  </a:cubicBezTo>
                  <a:cubicBezTo>
                    <a:pt x="16" y="3"/>
                    <a:pt x="25" y="0"/>
                    <a:pt x="36" y="0"/>
                  </a:cubicBezTo>
                  <a:cubicBezTo>
                    <a:pt x="42" y="0"/>
                    <a:pt x="48" y="1"/>
                    <a:pt x="54" y="4"/>
                  </a:cubicBezTo>
                  <a:cubicBezTo>
                    <a:pt x="56" y="5"/>
                    <a:pt x="58" y="6"/>
                    <a:pt x="59" y="6"/>
                  </a:cubicBezTo>
                  <a:cubicBezTo>
                    <a:pt x="61" y="6"/>
                    <a:pt x="62" y="6"/>
                    <a:pt x="63" y="5"/>
                  </a:cubicBezTo>
                  <a:cubicBezTo>
                    <a:pt x="64" y="4"/>
                    <a:pt x="65" y="3"/>
                    <a:pt x="67" y="0"/>
                  </a:cubicBezTo>
                  <a:lnTo>
                    <a:pt x="7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5" name="Freeform 9"/>
            <p:cNvSpPr>
              <a:spLocks/>
            </p:cNvSpPr>
            <p:nvPr userDrawn="1"/>
          </p:nvSpPr>
          <p:spPr bwMode="auto">
            <a:xfrm>
              <a:off x="3930650" y="1646238"/>
              <a:ext cx="60325" cy="125413"/>
            </a:xfrm>
            <a:custGeom>
              <a:avLst/>
              <a:gdLst>
                <a:gd name="T0" fmla="*/ 49 w 76"/>
                <a:gd name="T1" fmla="*/ 0 h 158"/>
                <a:gd name="T2" fmla="*/ 49 w 76"/>
                <a:gd name="T3" fmla="*/ 42 h 158"/>
                <a:gd name="T4" fmla="*/ 76 w 76"/>
                <a:gd name="T5" fmla="*/ 42 h 158"/>
                <a:gd name="T6" fmla="*/ 76 w 76"/>
                <a:gd name="T7" fmla="*/ 54 h 158"/>
                <a:gd name="T8" fmla="*/ 49 w 76"/>
                <a:gd name="T9" fmla="*/ 54 h 158"/>
                <a:gd name="T10" fmla="*/ 49 w 76"/>
                <a:gd name="T11" fmla="*/ 125 h 158"/>
                <a:gd name="T12" fmla="*/ 50 w 76"/>
                <a:gd name="T13" fmla="*/ 138 h 158"/>
                <a:gd name="T14" fmla="*/ 53 w 76"/>
                <a:gd name="T15" fmla="*/ 142 h 158"/>
                <a:gd name="T16" fmla="*/ 58 w 76"/>
                <a:gd name="T17" fmla="*/ 144 h 158"/>
                <a:gd name="T18" fmla="*/ 73 w 76"/>
                <a:gd name="T19" fmla="*/ 132 h 158"/>
                <a:gd name="T20" fmla="*/ 76 w 76"/>
                <a:gd name="T21" fmla="*/ 135 h 158"/>
                <a:gd name="T22" fmla="*/ 44 w 76"/>
                <a:gd name="T23" fmla="*/ 158 h 158"/>
                <a:gd name="T24" fmla="*/ 26 w 76"/>
                <a:gd name="T25" fmla="*/ 152 h 158"/>
                <a:gd name="T26" fmla="*/ 16 w 76"/>
                <a:gd name="T27" fmla="*/ 139 h 158"/>
                <a:gd name="T28" fmla="*/ 15 w 76"/>
                <a:gd name="T29" fmla="*/ 116 h 158"/>
                <a:gd name="T30" fmla="*/ 15 w 76"/>
                <a:gd name="T31" fmla="*/ 54 h 158"/>
                <a:gd name="T32" fmla="*/ 0 w 76"/>
                <a:gd name="T33" fmla="*/ 54 h 158"/>
                <a:gd name="T34" fmla="*/ 0 w 76"/>
                <a:gd name="T35" fmla="*/ 50 h 158"/>
                <a:gd name="T36" fmla="*/ 26 w 76"/>
                <a:gd name="T37" fmla="*/ 27 h 158"/>
                <a:gd name="T38" fmla="*/ 45 w 76"/>
                <a:gd name="T39" fmla="*/ 0 h 158"/>
                <a:gd name="T40" fmla="*/ 49 w 76"/>
                <a:gd name="T4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6" h="158">
                  <a:moveTo>
                    <a:pt x="49" y="0"/>
                  </a:moveTo>
                  <a:lnTo>
                    <a:pt x="49" y="42"/>
                  </a:lnTo>
                  <a:lnTo>
                    <a:pt x="76" y="42"/>
                  </a:lnTo>
                  <a:lnTo>
                    <a:pt x="76" y="54"/>
                  </a:lnTo>
                  <a:lnTo>
                    <a:pt x="49" y="54"/>
                  </a:lnTo>
                  <a:lnTo>
                    <a:pt x="49" y="125"/>
                  </a:lnTo>
                  <a:cubicBezTo>
                    <a:pt x="49" y="132"/>
                    <a:pt x="50" y="136"/>
                    <a:pt x="50" y="138"/>
                  </a:cubicBezTo>
                  <a:cubicBezTo>
                    <a:pt x="51" y="140"/>
                    <a:pt x="52" y="141"/>
                    <a:pt x="53" y="142"/>
                  </a:cubicBezTo>
                  <a:cubicBezTo>
                    <a:pt x="55" y="144"/>
                    <a:pt x="56" y="144"/>
                    <a:pt x="58" y="144"/>
                  </a:cubicBezTo>
                  <a:cubicBezTo>
                    <a:pt x="63" y="144"/>
                    <a:pt x="68" y="140"/>
                    <a:pt x="73" y="132"/>
                  </a:cubicBezTo>
                  <a:lnTo>
                    <a:pt x="76" y="135"/>
                  </a:lnTo>
                  <a:cubicBezTo>
                    <a:pt x="70" y="150"/>
                    <a:pt x="59" y="158"/>
                    <a:pt x="44" y="158"/>
                  </a:cubicBezTo>
                  <a:cubicBezTo>
                    <a:pt x="37" y="158"/>
                    <a:pt x="31" y="156"/>
                    <a:pt x="26" y="152"/>
                  </a:cubicBezTo>
                  <a:cubicBezTo>
                    <a:pt x="21" y="148"/>
                    <a:pt x="18" y="144"/>
                    <a:pt x="16" y="139"/>
                  </a:cubicBezTo>
                  <a:cubicBezTo>
                    <a:pt x="15" y="136"/>
                    <a:pt x="15" y="128"/>
                    <a:pt x="15" y="116"/>
                  </a:cubicBezTo>
                  <a:lnTo>
                    <a:pt x="15" y="54"/>
                  </a:lnTo>
                  <a:lnTo>
                    <a:pt x="0" y="54"/>
                  </a:lnTo>
                  <a:lnTo>
                    <a:pt x="0" y="50"/>
                  </a:lnTo>
                  <a:cubicBezTo>
                    <a:pt x="10" y="43"/>
                    <a:pt x="19" y="35"/>
                    <a:pt x="26" y="27"/>
                  </a:cubicBezTo>
                  <a:cubicBezTo>
                    <a:pt x="33" y="19"/>
                    <a:pt x="40" y="10"/>
                    <a:pt x="45" y="0"/>
                  </a:cubicBezTo>
                  <a:lnTo>
                    <a:pt x="49"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6" name="Freeform 10"/>
            <p:cNvSpPr>
              <a:spLocks/>
            </p:cNvSpPr>
            <p:nvPr userDrawn="1"/>
          </p:nvSpPr>
          <p:spPr bwMode="auto">
            <a:xfrm>
              <a:off x="3998913" y="1676400"/>
              <a:ext cx="77788" cy="93663"/>
            </a:xfrm>
            <a:custGeom>
              <a:avLst/>
              <a:gdLst>
                <a:gd name="T0" fmla="*/ 46 w 98"/>
                <a:gd name="T1" fmla="*/ 3 h 118"/>
                <a:gd name="T2" fmla="*/ 46 w 98"/>
                <a:gd name="T3" fmla="*/ 29 h 118"/>
                <a:gd name="T4" fmla="*/ 66 w 98"/>
                <a:gd name="T5" fmla="*/ 5 h 118"/>
                <a:gd name="T6" fmla="*/ 83 w 98"/>
                <a:gd name="T7" fmla="*/ 0 h 118"/>
                <a:gd name="T8" fmla="*/ 94 w 98"/>
                <a:gd name="T9" fmla="*/ 4 h 118"/>
                <a:gd name="T10" fmla="*/ 98 w 98"/>
                <a:gd name="T11" fmla="*/ 16 h 118"/>
                <a:gd name="T12" fmla="*/ 94 w 98"/>
                <a:gd name="T13" fmla="*/ 28 h 118"/>
                <a:gd name="T14" fmla="*/ 85 w 98"/>
                <a:gd name="T15" fmla="*/ 33 h 118"/>
                <a:gd name="T16" fmla="*/ 73 w 98"/>
                <a:gd name="T17" fmla="*/ 29 h 118"/>
                <a:gd name="T18" fmla="*/ 68 w 98"/>
                <a:gd name="T19" fmla="*/ 24 h 118"/>
                <a:gd name="T20" fmla="*/ 65 w 98"/>
                <a:gd name="T21" fmla="*/ 23 h 118"/>
                <a:gd name="T22" fmla="*/ 58 w 98"/>
                <a:gd name="T23" fmla="*/ 26 h 118"/>
                <a:gd name="T24" fmla="*/ 50 w 98"/>
                <a:gd name="T25" fmla="*/ 38 h 118"/>
                <a:gd name="T26" fmla="*/ 46 w 98"/>
                <a:gd name="T27" fmla="*/ 64 h 118"/>
                <a:gd name="T28" fmla="*/ 46 w 98"/>
                <a:gd name="T29" fmla="*/ 91 h 118"/>
                <a:gd name="T30" fmla="*/ 47 w 98"/>
                <a:gd name="T31" fmla="*/ 98 h 118"/>
                <a:gd name="T32" fmla="*/ 47 w 98"/>
                <a:gd name="T33" fmla="*/ 107 h 118"/>
                <a:gd name="T34" fmla="*/ 52 w 98"/>
                <a:gd name="T35" fmla="*/ 111 h 118"/>
                <a:gd name="T36" fmla="*/ 62 w 98"/>
                <a:gd name="T37" fmla="*/ 113 h 118"/>
                <a:gd name="T38" fmla="*/ 62 w 98"/>
                <a:gd name="T39" fmla="*/ 118 h 118"/>
                <a:gd name="T40" fmla="*/ 0 w 98"/>
                <a:gd name="T41" fmla="*/ 118 h 118"/>
                <a:gd name="T42" fmla="*/ 0 w 98"/>
                <a:gd name="T43" fmla="*/ 113 h 118"/>
                <a:gd name="T44" fmla="*/ 10 w 98"/>
                <a:gd name="T45" fmla="*/ 109 h 118"/>
                <a:gd name="T46" fmla="*/ 12 w 98"/>
                <a:gd name="T47" fmla="*/ 91 h 118"/>
                <a:gd name="T48" fmla="*/ 12 w 98"/>
                <a:gd name="T49" fmla="*/ 27 h 118"/>
                <a:gd name="T50" fmla="*/ 11 w 98"/>
                <a:gd name="T51" fmla="*/ 15 h 118"/>
                <a:gd name="T52" fmla="*/ 8 w 98"/>
                <a:gd name="T53" fmla="*/ 10 h 118"/>
                <a:gd name="T54" fmla="*/ 0 w 98"/>
                <a:gd name="T55" fmla="*/ 8 h 118"/>
                <a:gd name="T56" fmla="*/ 0 w 98"/>
                <a:gd name="T57" fmla="*/ 3 h 118"/>
                <a:gd name="T58" fmla="*/ 46 w 98"/>
                <a:gd name="T59"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8" h="118">
                  <a:moveTo>
                    <a:pt x="46" y="3"/>
                  </a:moveTo>
                  <a:lnTo>
                    <a:pt x="46" y="29"/>
                  </a:lnTo>
                  <a:cubicBezTo>
                    <a:pt x="54" y="17"/>
                    <a:pt x="61" y="9"/>
                    <a:pt x="66" y="5"/>
                  </a:cubicBezTo>
                  <a:cubicBezTo>
                    <a:pt x="72" y="1"/>
                    <a:pt x="78" y="0"/>
                    <a:pt x="83" y="0"/>
                  </a:cubicBezTo>
                  <a:cubicBezTo>
                    <a:pt x="88" y="0"/>
                    <a:pt x="91" y="1"/>
                    <a:pt x="94" y="4"/>
                  </a:cubicBezTo>
                  <a:cubicBezTo>
                    <a:pt x="97" y="7"/>
                    <a:pt x="98" y="11"/>
                    <a:pt x="98" y="16"/>
                  </a:cubicBezTo>
                  <a:cubicBezTo>
                    <a:pt x="98" y="21"/>
                    <a:pt x="97" y="25"/>
                    <a:pt x="94" y="28"/>
                  </a:cubicBezTo>
                  <a:cubicBezTo>
                    <a:pt x="91" y="32"/>
                    <a:pt x="88" y="33"/>
                    <a:pt x="85" y="33"/>
                  </a:cubicBezTo>
                  <a:cubicBezTo>
                    <a:pt x="80" y="33"/>
                    <a:pt x="76" y="32"/>
                    <a:pt x="73" y="29"/>
                  </a:cubicBezTo>
                  <a:cubicBezTo>
                    <a:pt x="70" y="26"/>
                    <a:pt x="68" y="25"/>
                    <a:pt x="68" y="24"/>
                  </a:cubicBezTo>
                  <a:cubicBezTo>
                    <a:pt x="67" y="24"/>
                    <a:pt x="66" y="23"/>
                    <a:pt x="65" y="23"/>
                  </a:cubicBezTo>
                  <a:cubicBezTo>
                    <a:pt x="62" y="23"/>
                    <a:pt x="60" y="24"/>
                    <a:pt x="58" y="26"/>
                  </a:cubicBezTo>
                  <a:cubicBezTo>
                    <a:pt x="55" y="29"/>
                    <a:pt x="52" y="33"/>
                    <a:pt x="50" y="38"/>
                  </a:cubicBezTo>
                  <a:cubicBezTo>
                    <a:pt x="48" y="46"/>
                    <a:pt x="46" y="55"/>
                    <a:pt x="46" y="64"/>
                  </a:cubicBezTo>
                  <a:lnTo>
                    <a:pt x="46" y="91"/>
                  </a:lnTo>
                  <a:lnTo>
                    <a:pt x="47" y="98"/>
                  </a:lnTo>
                  <a:cubicBezTo>
                    <a:pt x="47" y="102"/>
                    <a:pt x="47" y="105"/>
                    <a:pt x="47" y="107"/>
                  </a:cubicBezTo>
                  <a:cubicBezTo>
                    <a:pt x="48" y="109"/>
                    <a:pt x="50" y="110"/>
                    <a:pt x="52" y="111"/>
                  </a:cubicBezTo>
                  <a:cubicBezTo>
                    <a:pt x="54" y="112"/>
                    <a:pt x="57" y="113"/>
                    <a:pt x="62" y="113"/>
                  </a:cubicBezTo>
                  <a:lnTo>
                    <a:pt x="62" y="118"/>
                  </a:lnTo>
                  <a:lnTo>
                    <a:pt x="0" y="118"/>
                  </a:lnTo>
                  <a:lnTo>
                    <a:pt x="0" y="113"/>
                  </a:lnTo>
                  <a:cubicBezTo>
                    <a:pt x="5" y="113"/>
                    <a:pt x="8" y="112"/>
                    <a:pt x="10" y="109"/>
                  </a:cubicBezTo>
                  <a:cubicBezTo>
                    <a:pt x="11" y="107"/>
                    <a:pt x="12" y="101"/>
                    <a:pt x="12" y="91"/>
                  </a:cubicBezTo>
                  <a:lnTo>
                    <a:pt x="12" y="27"/>
                  </a:lnTo>
                  <a:cubicBezTo>
                    <a:pt x="12" y="21"/>
                    <a:pt x="12" y="17"/>
                    <a:pt x="11" y="15"/>
                  </a:cubicBezTo>
                  <a:cubicBezTo>
                    <a:pt x="11" y="12"/>
                    <a:pt x="9" y="11"/>
                    <a:pt x="8" y="10"/>
                  </a:cubicBezTo>
                  <a:cubicBezTo>
                    <a:pt x="6" y="9"/>
                    <a:pt x="4" y="8"/>
                    <a:pt x="0" y="8"/>
                  </a:cubicBezTo>
                  <a:lnTo>
                    <a:pt x="0" y="3"/>
                  </a:lnTo>
                  <a:lnTo>
                    <a:pt x="46"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7" name="Freeform 11"/>
            <p:cNvSpPr>
              <a:spLocks noEditPoints="1"/>
            </p:cNvSpPr>
            <p:nvPr userDrawn="1"/>
          </p:nvSpPr>
          <p:spPr bwMode="auto">
            <a:xfrm>
              <a:off x="4078288" y="1676400"/>
              <a:ext cx="87313" cy="95250"/>
            </a:xfrm>
            <a:custGeom>
              <a:avLst/>
              <a:gdLst>
                <a:gd name="T0" fmla="*/ 60 w 110"/>
                <a:gd name="T1" fmla="*/ 101 h 119"/>
                <a:gd name="T2" fmla="*/ 22 w 110"/>
                <a:gd name="T3" fmla="*/ 119 h 119"/>
                <a:gd name="T4" fmla="*/ 6 w 110"/>
                <a:gd name="T5" fmla="*/ 113 h 119"/>
                <a:gd name="T6" fmla="*/ 0 w 110"/>
                <a:gd name="T7" fmla="*/ 97 h 119"/>
                <a:gd name="T8" fmla="*/ 11 w 110"/>
                <a:gd name="T9" fmla="*/ 73 h 119"/>
                <a:gd name="T10" fmla="*/ 60 w 110"/>
                <a:gd name="T11" fmla="*/ 45 h 119"/>
                <a:gd name="T12" fmla="*/ 60 w 110"/>
                <a:gd name="T13" fmla="*/ 34 h 119"/>
                <a:gd name="T14" fmla="*/ 59 w 110"/>
                <a:gd name="T15" fmla="*/ 17 h 119"/>
                <a:gd name="T16" fmla="*/ 53 w 110"/>
                <a:gd name="T17" fmla="*/ 11 h 119"/>
                <a:gd name="T18" fmla="*/ 45 w 110"/>
                <a:gd name="T19" fmla="*/ 9 h 119"/>
                <a:gd name="T20" fmla="*/ 31 w 110"/>
                <a:gd name="T21" fmla="*/ 12 h 119"/>
                <a:gd name="T22" fmla="*/ 28 w 110"/>
                <a:gd name="T23" fmla="*/ 18 h 119"/>
                <a:gd name="T24" fmla="*/ 32 w 110"/>
                <a:gd name="T25" fmla="*/ 24 h 119"/>
                <a:gd name="T26" fmla="*/ 36 w 110"/>
                <a:gd name="T27" fmla="*/ 34 h 119"/>
                <a:gd name="T28" fmla="*/ 32 w 110"/>
                <a:gd name="T29" fmla="*/ 44 h 119"/>
                <a:gd name="T30" fmla="*/ 20 w 110"/>
                <a:gd name="T31" fmla="*/ 49 h 119"/>
                <a:gd name="T32" fmla="*/ 7 w 110"/>
                <a:gd name="T33" fmla="*/ 44 h 119"/>
                <a:gd name="T34" fmla="*/ 2 w 110"/>
                <a:gd name="T35" fmla="*/ 33 h 119"/>
                <a:gd name="T36" fmla="*/ 9 w 110"/>
                <a:gd name="T37" fmla="*/ 16 h 119"/>
                <a:gd name="T38" fmla="*/ 29 w 110"/>
                <a:gd name="T39" fmla="*/ 4 h 119"/>
                <a:gd name="T40" fmla="*/ 55 w 110"/>
                <a:gd name="T41" fmla="*/ 0 h 119"/>
                <a:gd name="T42" fmla="*/ 80 w 110"/>
                <a:gd name="T43" fmla="*/ 7 h 119"/>
                <a:gd name="T44" fmla="*/ 93 w 110"/>
                <a:gd name="T45" fmla="*/ 21 h 119"/>
                <a:gd name="T46" fmla="*/ 94 w 110"/>
                <a:gd name="T47" fmla="*/ 45 h 119"/>
                <a:gd name="T48" fmla="*/ 94 w 110"/>
                <a:gd name="T49" fmla="*/ 90 h 119"/>
                <a:gd name="T50" fmla="*/ 95 w 110"/>
                <a:gd name="T51" fmla="*/ 100 h 119"/>
                <a:gd name="T52" fmla="*/ 97 w 110"/>
                <a:gd name="T53" fmla="*/ 103 h 119"/>
                <a:gd name="T54" fmla="*/ 100 w 110"/>
                <a:gd name="T55" fmla="*/ 104 h 119"/>
                <a:gd name="T56" fmla="*/ 106 w 110"/>
                <a:gd name="T57" fmla="*/ 99 h 119"/>
                <a:gd name="T58" fmla="*/ 110 w 110"/>
                <a:gd name="T59" fmla="*/ 102 h 119"/>
                <a:gd name="T60" fmla="*/ 97 w 110"/>
                <a:gd name="T61" fmla="*/ 115 h 119"/>
                <a:gd name="T62" fmla="*/ 82 w 110"/>
                <a:gd name="T63" fmla="*/ 119 h 119"/>
                <a:gd name="T64" fmla="*/ 67 w 110"/>
                <a:gd name="T65" fmla="*/ 115 h 119"/>
                <a:gd name="T66" fmla="*/ 60 w 110"/>
                <a:gd name="T67" fmla="*/ 101 h 119"/>
                <a:gd name="T68" fmla="*/ 60 w 110"/>
                <a:gd name="T69" fmla="*/ 92 h 119"/>
                <a:gd name="T70" fmla="*/ 60 w 110"/>
                <a:gd name="T71" fmla="*/ 53 h 119"/>
                <a:gd name="T72" fmla="*/ 38 w 110"/>
                <a:gd name="T73" fmla="*/ 72 h 119"/>
                <a:gd name="T74" fmla="*/ 33 w 110"/>
                <a:gd name="T75" fmla="*/ 85 h 119"/>
                <a:gd name="T76" fmla="*/ 37 w 110"/>
                <a:gd name="T77" fmla="*/ 95 h 119"/>
                <a:gd name="T78" fmla="*/ 46 w 110"/>
                <a:gd name="T79" fmla="*/ 99 h 119"/>
                <a:gd name="T80" fmla="*/ 60 w 110"/>
                <a:gd name="T81" fmla="*/ 9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0" h="119">
                  <a:moveTo>
                    <a:pt x="60" y="101"/>
                  </a:moveTo>
                  <a:cubicBezTo>
                    <a:pt x="46" y="113"/>
                    <a:pt x="34" y="119"/>
                    <a:pt x="22" y="119"/>
                  </a:cubicBezTo>
                  <a:cubicBezTo>
                    <a:pt x="16" y="119"/>
                    <a:pt x="11" y="117"/>
                    <a:pt x="6" y="113"/>
                  </a:cubicBezTo>
                  <a:cubicBezTo>
                    <a:pt x="2" y="109"/>
                    <a:pt x="0" y="103"/>
                    <a:pt x="0" y="97"/>
                  </a:cubicBezTo>
                  <a:cubicBezTo>
                    <a:pt x="0" y="88"/>
                    <a:pt x="3" y="80"/>
                    <a:pt x="11" y="73"/>
                  </a:cubicBezTo>
                  <a:cubicBezTo>
                    <a:pt x="18" y="66"/>
                    <a:pt x="35" y="57"/>
                    <a:pt x="60" y="45"/>
                  </a:cubicBezTo>
                  <a:lnTo>
                    <a:pt x="60" y="34"/>
                  </a:lnTo>
                  <a:cubicBezTo>
                    <a:pt x="60" y="25"/>
                    <a:pt x="60" y="20"/>
                    <a:pt x="59" y="17"/>
                  </a:cubicBezTo>
                  <a:cubicBezTo>
                    <a:pt x="58" y="15"/>
                    <a:pt x="56" y="13"/>
                    <a:pt x="53" y="11"/>
                  </a:cubicBezTo>
                  <a:cubicBezTo>
                    <a:pt x="51" y="10"/>
                    <a:pt x="48" y="9"/>
                    <a:pt x="45" y="9"/>
                  </a:cubicBezTo>
                  <a:cubicBezTo>
                    <a:pt x="39" y="9"/>
                    <a:pt x="35" y="10"/>
                    <a:pt x="31" y="12"/>
                  </a:cubicBezTo>
                  <a:cubicBezTo>
                    <a:pt x="29" y="14"/>
                    <a:pt x="28" y="16"/>
                    <a:pt x="28" y="18"/>
                  </a:cubicBezTo>
                  <a:cubicBezTo>
                    <a:pt x="28" y="19"/>
                    <a:pt x="29" y="21"/>
                    <a:pt x="32" y="24"/>
                  </a:cubicBezTo>
                  <a:cubicBezTo>
                    <a:pt x="35" y="27"/>
                    <a:pt x="36" y="31"/>
                    <a:pt x="36" y="34"/>
                  </a:cubicBezTo>
                  <a:cubicBezTo>
                    <a:pt x="36" y="38"/>
                    <a:pt x="35" y="42"/>
                    <a:pt x="32" y="44"/>
                  </a:cubicBezTo>
                  <a:cubicBezTo>
                    <a:pt x="29" y="47"/>
                    <a:pt x="25" y="49"/>
                    <a:pt x="20" y="49"/>
                  </a:cubicBezTo>
                  <a:cubicBezTo>
                    <a:pt x="15" y="49"/>
                    <a:pt x="11" y="47"/>
                    <a:pt x="7" y="44"/>
                  </a:cubicBezTo>
                  <a:cubicBezTo>
                    <a:pt x="4" y="41"/>
                    <a:pt x="2" y="37"/>
                    <a:pt x="2" y="33"/>
                  </a:cubicBezTo>
                  <a:cubicBezTo>
                    <a:pt x="2" y="27"/>
                    <a:pt x="4" y="22"/>
                    <a:pt x="9" y="16"/>
                  </a:cubicBezTo>
                  <a:cubicBezTo>
                    <a:pt x="14" y="11"/>
                    <a:pt x="20" y="7"/>
                    <a:pt x="29" y="4"/>
                  </a:cubicBezTo>
                  <a:cubicBezTo>
                    <a:pt x="37" y="1"/>
                    <a:pt x="46" y="0"/>
                    <a:pt x="55" y="0"/>
                  </a:cubicBezTo>
                  <a:cubicBezTo>
                    <a:pt x="65" y="0"/>
                    <a:pt x="74" y="2"/>
                    <a:pt x="80" y="7"/>
                  </a:cubicBezTo>
                  <a:cubicBezTo>
                    <a:pt x="87" y="11"/>
                    <a:pt x="91" y="16"/>
                    <a:pt x="93" y="21"/>
                  </a:cubicBezTo>
                  <a:cubicBezTo>
                    <a:pt x="94" y="25"/>
                    <a:pt x="94" y="33"/>
                    <a:pt x="94" y="45"/>
                  </a:cubicBezTo>
                  <a:lnTo>
                    <a:pt x="94" y="90"/>
                  </a:lnTo>
                  <a:cubicBezTo>
                    <a:pt x="94" y="95"/>
                    <a:pt x="95" y="98"/>
                    <a:pt x="95" y="100"/>
                  </a:cubicBezTo>
                  <a:cubicBezTo>
                    <a:pt x="95" y="101"/>
                    <a:pt x="96" y="102"/>
                    <a:pt x="97" y="103"/>
                  </a:cubicBezTo>
                  <a:cubicBezTo>
                    <a:pt x="98" y="103"/>
                    <a:pt x="99" y="104"/>
                    <a:pt x="100" y="104"/>
                  </a:cubicBezTo>
                  <a:cubicBezTo>
                    <a:pt x="102" y="104"/>
                    <a:pt x="104" y="102"/>
                    <a:pt x="106" y="99"/>
                  </a:cubicBezTo>
                  <a:lnTo>
                    <a:pt x="110" y="102"/>
                  </a:lnTo>
                  <a:cubicBezTo>
                    <a:pt x="106" y="108"/>
                    <a:pt x="102" y="112"/>
                    <a:pt x="97" y="115"/>
                  </a:cubicBezTo>
                  <a:cubicBezTo>
                    <a:pt x="93" y="118"/>
                    <a:pt x="88" y="119"/>
                    <a:pt x="82" y="119"/>
                  </a:cubicBezTo>
                  <a:cubicBezTo>
                    <a:pt x="76" y="119"/>
                    <a:pt x="71" y="118"/>
                    <a:pt x="67" y="115"/>
                  </a:cubicBezTo>
                  <a:cubicBezTo>
                    <a:pt x="63" y="112"/>
                    <a:pt x="61" y="107"/>
                    <a:pt x="60" y="101"/>
                  </a:cubicBezTo>
                  <a:moveTo>
                    <a:pt x="60" y="92"/>
                  </a:moveTo>
                  <a:lnTo>
                    <a:pt x="60" y="53"/>
                  </a:lnTo>
                  <a:cubicBezTo>
                    <a:pt x="50" y="59"/>
                    <a:pt x="43" y="65"/>
                    <a:pt x="38" y="72"/>
                  </a:cubicBezTo>
                  <a:cubicBezTo>
                    <a:pt x="35" y="76"/>
                    <a:pt x="33" y="81"/>
                    <a:pt x="33" y="85"/>
                  </a:cubicBezTo>
                  <a:cubicBezTo>
                    <a:pt x="33" y="89"/>
                    <a:pt x="35" y="93"/>
                    <a:pt x="37" y="95"/>
                  </a:cubicBezTo>
                  <a:cubicBezTo>
                    <a:pt x="39" y="98"/>
                    <a:pt x="42" y="99"/>
                    <a:pt x="46" y="99"/>
                  </a:cubicBezTo>
                  <a:cubicBezTo>
                    <a:pt x="50" y="99"/>
                    <a:pt x="55" y="96"/>
                    <a:pt x="60" y="9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8" name="Freeform 12"/>
            <p:cNvSpPr>
              <a:spLocks/>
            </p:cNvSpPr>
            <p:nvPr userDrawn="1"/>
          </p:nvSpPr>
          <p:spPr bwMode="auto">
            <a:xfrm>
              <a:off x="4167188" y="1638300"/>
              <a:ext cx="49213" cy="131763"/>
            </a:xfrm>
            <a:custGeom>
              <a:avLst/>
              <a:gdLst>
                <a:gd name="T0" fmla="*/ 48 w 62"/>
                <a:gd name="T1" fmla="*/ 0 h 167"/>
                <a:gd name="T2" fmla="*/ 48 w 62"/>
                <a:gd name="T3" fmla="*/ 143 h 167"/>
                <a:gd name="T4" fmla="*/ 51 w 62"/>
                <a:gd name="T5" fmla="*/ 158 h 167"/>
                <a:gd name="T6" fmla="*/ 62 w 62"/>
                <a:gd name="T7" fmla="*/ 162 h 167"/>
                <a:gd name="T8" fmla="*/ 62 w 62"/>
                <a:gd name="T9" fmla="*/ 167 h 167"/>
                <a:gd name="T10" fmla="*/ 0 w 62"/>
                <a:gd name="T11" fmla="*/ 167 h 167"/>
                <a:gd name="T12" fmla="*/ 0 w 62"/>
                <a:gd name="T13" fmla="*/ 162 h 167"/>
                <a:gd name="T14" fmla="*/ 11 w 62"/>
                <a:gd name="T15" fmla="*/ 158 h 167"/>
                <a:gd name="T16" fmla="*/ 14 w 62"/>
                <a:gd name="T17" fmla="*/ 143 h 167"/>
                <a:gd name="T18" fmla="*/ 14 w 62"/>
                <a:gd name="T19" fmla="*/ 24 h 167"/>
                <a:gd name="T20" fmla="*/ 11 w 62"/>
                <a:gd name="T21" fmla="*/ 9 h 167"/>
                <a:gd name="T22" fmla="*/ 0 w 62"/>
                <a:gd name="T23" fmla="*/ 5 h 167"/>
                <a:gd name="T24" fmla="*/ 0 w 62"/>
                <a:gd name="T25" fmla="*/ 0 h 167"/>
                <a:gd name="T26" fmla="*/ 48 w 62"/>
                <a:gd name="T27"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167">
                  <a:moveTo>
                    <a:pt x="48" y="0"/>
                  </a:moveTo>
                  <a:lnTo>
                    <a:pt x="48" y="143"/>
                  </a:lnTo>
                  <a:cubicBezTo>
                    <a:pt x="48" y="151"/>
                    <a:pt x="49" y="156"/>
                    <a:pt x="51" y="158"/>
                  </a:cubicBezTo>
                  <a:cubicBezTo>
                    <a:pt x="53" y="161"/>
                    <a:pt x="56" y="162"/>
                    <a:pt x="62" y="162"/>
                  </a:cubicBezTo>
                  <a:lnTo>
                    <a:pt x="62" y="167"/>
                  </a:lnTo>
                  <a:lnTo>
                    <a:pt x="0" y="167"/>
                  </a:lnTo>
                  <a:lnTo>
                    <a:pt x="0" y="162"/>
                  </a:lnTo>
                  <a:cubicBezTo>
                    <a:pt x="5" y="162"/>
                    <a:pt x="9" y="161"/>
                    <a:pt x="11" y="158"/>
                  </a:cubicBezTo>
                  <a:cubicBezTo>
                    <a:pt x="13" y="156"/>
                    <a:pt x="14" y="151"/>
                    <a:pt x="14" y="143"/>
                  </a:cubicBezTo>
                  <a:lnTo>
                    <a:pt x="14" y="24"/>
                  </a:lnTo>
                  <a:cubicBezTo>
                    <a:pt x="14" y="16"/>
                    <a:pt x="13" y="11"/>
                    <a:pt x="11" y="9"/>
                  </a:cubicBezTo>
                  <a:cubicBezTo>
                    <a:pt x="9" y="6"/>
                    <a:pt x="5" y="5"/>
                    <a:pt x="0" y="5"/>
                  </a:cubicBezTo>
                  <a:lnTo>
                    <a:pt x="0" y="0"/>
                  </a:lnTo>
                  <a:lnTo>
                    <a:pt x="48"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9" name="Freeform 13"/>
            <p:cNvSpPr>
              <a:spLocks noEditPoints="1"/>
            </p:cNvSpPr>
            <p:nvPr userDrawn="1"/>
          </p:nvSpPr>
          <p:spPr bwMode="auto">
            <a:xfrm>
              <a:off x="4222750" y="1635125"/>
              <a:ext cx="49213" cy="134938"/>
            </a:xfrm>
            <a:custGeom>
              <a:avLst/>
              <a:gdLst>
                <a:gd name="T0" fmla="*/ 31 w 62"/>
                <a:gd name="T1" fmla="*/ 0 h 171"/>
                <a:gd name="T2" fmla="*/ 45 w 62"/>
                <a:gd name="T3" fmla="*/ 6 h 171"/>
                <a:gd name="T4" fmla="*/ 50 w 62"/>
                <a:gd name="T5" fmla="*/ 19 h 171"/>
                <a:gd name="T6" fmla="*/ 45 w 62"/>
                <a:gd name="T7" fmla="*/ 33 h 171"/>
                <a:gd name="T8" fmla="*/ 31 w 62"/>
                <a:gd name="T9" fmla="*/ 38 h 171"/>
                <a:gd name="T10" fmla="*/ 18 w 62"/>
                <a:gd name="T11" fmla="*/ 33 h 171"/>
                <a:gd name="T12" fmla="*/ 12 w 62"/>
                <a:gd name="T13" fmla="*/ 19 h 171"/>
                <a:gd name="T14" fmla="*/ 18 w 62"/>
                <a:gd name="T15" fmla="*/ 6 h 171"/>
                <a:gd name="T16" fmla="*/ 31 w 62"/>
                <a:gd name="T17" fmla="*/ 0 h 171"/>
                <a:gd name="T18" fmla="*/ 49 w 62"/>
                <a:gd name="T19" fmla="*/ 56 h 171"/>
                <a:gd name="T20" fmla="*/ 49 w 62"/>
                <a:gd name="T21" fmla="*/ 147 h 171"/>
                <a:gd name="T22" fmla="*/ 51 w 62"/>
                <a:gd name="T23" fmla="*/ 162 h 171"/>
                <a:gd name="T24" fmla="*/ 62 w 62"/>
                <a:gd name="T25" fmla="*/ 166 h 171"/>
                <a:gd name="T26" fmla="*/ 62 w 62"/>
                <a:gd name="T27" fmla="*/ 171 h 171"/>
                <a:gd name="T28" fmla="*/ 0 w 62"/>
                <a:gd name="T29" fmla="*/ 171 h 171"/>
                <a:gd name="T30" fmla="*/ 0 w 62"/>
                <a:gd name="T31" fmla="*/ 166 h 171"/>
                <a:gd name="T32" fmla="*/ 12 w 62"/>
                <a:gd name="T33" fmla="*/ 162 h 171"/>
                <a:gd name="T34" fmla="*/ 14 w 62"/>
                <a:gd name="T35" fmla="*/ 147 h 171"/>
                <a:gd name="T36" fmla="*/ 14 w 62"/>
                <a:gd name="T37" fmla="*/ 80 h 171"/>
                <a:gd name="T38" fmla="*/ 11 w 62"/>
                <a:gd name="T39" fmla="*/ 64 h 171"/>
                <a:gd name="T40" fmla="*/ 0 w 62"/>
                <a:gd name="T41" fmla="*/ 61 h 171"/>
                <a:gd name="T42" fmla="*/ 0 w 62"/>
                <a:gd name="T43" fmla="*/ 56 h 171"/>
                <a:gd name="T44" fmla="*/ 49 w 62"/>
                <a:gd name="T45" fmla="*/ 5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2" h="171">
                  <a:moveTo>
                    <a:pt x="31" y="0"/>
                  </a:moveTo>
                  <a:cubicBezTo>
                    <a:pt x="37" y="0"/>
                    <a:pt x="41" y="2"/>
                    <a:pt x="45" y="6"/>
                  </a:cubicBezTo>
                  <a:cubicBezTo>
                    <a:pt x="49" y="10"/>
                    <a:pt x="50" y="14"/>
                    <a:pt x="50" y="19"/>
                  </a:cubicBezTo>
                  <a:cubicBezTo>
                    <a:pt x="50" y="25"/>
                    <a:pt x="49" y="29"/>
                    <a:pt x="45" y="33"/>
                  </a:cubicBezTo>
                  <a:cubicBezTo>
                    <a:pt x="41" y="36"/>
                    <a:pt x="37" y="38"/>
                    <a:pt x="31" y="38"/>
                  </a:cubicBezTo>
                  <a:cubicBezTo>
                    <a:pt x="26" y="38"/>
                    <a:pt x="22" y="36"/>
                    <a:pt x="18" y="33"/>
                  </a:cubicBezTo>
                  <a:cubicBezTo>
                    <a:pt x="14" y="29"/>
                    <a:pt x="12" y="25"/>
                    <a:pt x="12" y="19"/>
                  </a:cubicBezTo>
                  <a:cubicBezTo>
                    <a:pt x="12" y="14"/>
                    <a:pt x="14" y="10"/>
                    <a:pt x="18" y="6"/>
                  </a:cubicBezTo>
                  <a:cubicBezTo>
                    <a:pt x="22" y="2"/>
                    <a:pt x="26" y="0"/>
                    <a:pt x="31" y="0"/>
                  </a:cubicBezTo>
                  <a:moveTo>
                    <a:pt x="49" y="56"/>
                  </a:moveTo>
                  <a:lnTo>
                    <a:pt x="49" y="147"/>
                  </a:lnTo>
                  <a:cubicBezTo>
                    <a:pt x="49" y="155"/>
                    <a:pt x="49" y="160"/>
                    <a:pt x="51" y="162"/>
                  </a:cubicBezTo>
                  <a:cubicBezTo>
                    <a:pt x="53" y="165"/>
                    <a:pt x="57" y="166"/>
                    <a:pt x="62" y="166"/>
                  </a:cubicBezTo>
                  <a:lnTo>
                    <a:pt x="62" y="171"/>
                  </a:lnTo>
                  <a:lnTo>
                    <a:pt x="0" y="171"/>
                  </a:lnTo>
                  <a:lnTo>
                    <a:pt x="0" y="166"/>
                  </a:lnTo>
                  <a:cubicBezTo>
                    <a:pt x="6" y="166"/>
                    <a:pt x="9" y="165"/>
                    <a:pt x="12" y="162"/>
                  </a:cubicBezTo>
                  <a:cubicBezTo>
                    <a:pt x="13" y="160"/>
                    <a:pt x="14" y="155"/>
                    <a:pt x="14" y="147"/>
                  </a:cubicBezTo>
                  <a:lnTo>
                    <a:pt x="14" y="80"/>
                  </a:lnTo>
                  <a:cubicBezTo>
                    <a:pt x="14" y="72"/>
                    <a:pt x="13" y="67"/>
                    <a:pt x="11" y="64"/>
                  </a:cubicBezTo>
                  <a:cubicBezTo>
                    <a:pt x="9" y="62"/>
                    <a:pt x="6" y="61"/>
                    <a:pt x="0" y="61"/>
                  </a:cubicBezTo>
                  <a:lnTo>
                    <a:pt x="0" y="56"/>
                  </a:lnTo>
                  <a:lnTo>
                    <a:pt x="49" y="56"/>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0" name="Freeform 14"/>
            <p:cNvSpPr>
              <a:spLocks noEditPoints="1"/>
            </p:cNvSpPr>
            <p:nvPr userDrawn="1"/>
          </p:nvSpPr>
          <p:spPr bwMode="auto">
            <a:xfrm>
              <a:off x="4276725" y="1676400"/>
              <a:ext cx="87313" cy="95250"/>
            </a:xfrm>
            <a:custGeom>
              <a:avLst/>
              <a:gdLst>
                <a:gd name="T0" fmla="*/ 60 w 110"/>
                <a:gd name="T1" fmla="*/ 101 h 119"/>
                <a:gd name="T2" fmla="*/ 23 w 110"/>
                <a:gd name="T3" fmla="*/ 119 h 119"/>
                <a:gd name="T4" fmla="*/ 6 w 110"/>
                <a:gd name="T5" fmla="*/ 113 h 119"/>
                <a:gd name="T6" fmla="*/ 0 w 110"/>
                <a:gd name="T7" fmla="*/ 97 h 119"/>
                <a:gd name="T8" fmla="*/ 11 w 110"/>
                <a:gd name="T9" fmla="*/ 73 h 119"/>
                <a:gd name="T10" fmla="*/ 60 w 110"/>
                <a:gd name="T11" fmla="*/ 45 h 119"/>
                <a:gd name="T12" fmla="*/ 60 w 110"/>
                <a:gd name="T13" fmla="*/ 34 h 119"/>
                <a:gd name="T14" fmla="*/ 59 w 110"/>
                <a:gd name="T15" fmla="*/ 17 h 119"/>
                <a:gd name="T16" fmla="*/ 54 w 110"/>
                <a:gd name="T17" fmla="*/ 11 h 119"/>
                <a:gd name="T18" fmla="*/ 45 w 110"/>
                <a:gd name="T19" fmla="*/ 9 h 119"/>
                <a:gd name="T20" fmla="*/ 32 w 110"/>
                <a:gd name="T21" fmla="*/ 12 h 119"/>
                <a:gd name="T22" fmla="*/ 28 w 110"/>
                <a:gd name="T23" fmla="*/ 18 h 119"/>
                <a:gd name="T24" fmla="*/ 32 w 110"/>
                <a:gd name="T25" fmla="*/ 24 h 119"/>
                <a:gd name="T26" fmla="*/ 37 w 110"/>
                <a:gd name="T27" fmla="*/ 34 h 119"/>
                <a:gd name="T28" fmla="*/ 32 w 110"/>
                <a:gd name="T29" fmla="*/ 44 h 119"/>
                <a:gd name="T30" fmla="*/ 20 w 110"/>
                <a:gd name="T31" fmla="*/ 49 h 119"/>
                <a:gd name="T32" fmla="*/ 7 w 110"/>
                <a:gd name="T33" fmla="*/ 44 h 119"/>
                <a:gd name="T34" fmla="*/ 2 w 110"/>
                <a:gd name="T35" fmla="*/ 33 h 119"/>
                <a:gd name="T36" fmla="*/ 9 w 110"/>
                <a:gd name="T37" fmla="*/ 16 h 119"/>
                <a:gd name="T38" fmla="*/ 29 w 110"/>
                <a:gd name="T39" fmla="*/ 4 h 119"/>
                <a:gd name="T40" fmla="*/ 55 w 110"/>
                <a:gd name="T41" fmla="*/ 0 h 119"/>
                <a:gd name="T42" fmla="*/ 80 w 110"/>
                <a:gd name="T43" fmla="*/ 7 h 119"/>
                <a:gd name="T44" fmla="*/ 93 w 110"/>
                <a:gd name="T45" fmla="*/ 21 h 119"/>
                <a:gd name="T46" fmla="*/ 95 w 110"/>
                <a:gd name="T47" fmla="*/ 45 h 119"/>
                <a:gd name="T48" fmla="*/ 95 w 110"/>
                <a:gd name="T49" fmla="*/ 90 h 119"/>
                <a:gd name="T50" fmla="*/ 95 w 110"/>
                <a:gd name="T51" fmla="*/ 100 h 119"/>
                <a:gd name="T52" fmla="*/ 97 w 110"/>
                <a:gd name="T53" fmla="*/ 103 h 119"/>
                <a:gd name="T54" fmla="*/ 100 w 110"/>
                <a:gd name="T55" fmla="*/ 104 h 119"/>
                <a:gd name="T56" fmla="*/ 106 w 110"/>
                <a:gd name="T57" fmla="*/ 99 h 119"/>
                <a:gd name="T58" fmla="*/ 110 w 110"/>
                <a:gd name="T59" fmla="*/ 102 h 119"/>
                <a:gd name="T60" fmla="*/ 97 w 110"/>
                <a:gd name="T61" fmla="*/ 115 h 119"/>
                <a:gd name="T62" fmla="*/ 82 w 110"/>
                <a:gd name="T63" fmla="*/ 119 h 119"/>
                <a:gd name="T64" fmla="*/ 67 w 110"/>
                <a:gd name="T65" fmla="*/ 115 h 119"/>
                <a:gd name="T66" fmla="*/ 60 w 110"/>
                <a:gd name="T67" fmla="*/ 101 h 119"/>
                <a:gd name="T68" fmla="*/ 60 w 110"/>
                <a:gd name="T69" fmla="*/ 92 h 119"/>
                <a:gd name="T70" fmla="*/ 60 w 110"/>
                <a:gd name="T71" fmla="*/ 53 h 119"/>
                <a:gd name="T72" fmla="*/ 38 w 110"/>
                <a:gd name="T73" fmla="*/ 72 h 119"/>
                <a:gd name="T74" fmla="*/ 33 w 110"/>
                <a:gd name="T75" fmla="*/ 85 h 119"/>
                <a:gd name="T76" fmla="*/ 38 w 110"/>
                <a:gd name="T77" fmla="*/ 95 h 119"/>
                <a:gd name="T78" fmla="*/ 46 w 110"/>
                <a:gd name="T79" fmla="*/ 99 h 119"/>
                <a:gd name="T80" fmla="*/ 60 w 110"/>
                <a:gd name="T81" fmla="*/ 9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0" h="119">
                  <a:moveTo>
                    <a:pt x="60" y="101"/>
                  </a:moveTo>
                  <a:cubicBezTo>
                    <a:pt x="46" y="113"/>
                    <a:pt x="34" y="119"/>
                    <a:pt x="23" y="119"/>
                  </a:cubicBezTo>
                  <a:cubicBezTo>
                    <a:pt x="16" y="119"/>
                    <a:pt x="11" y="117"/>
                    <a:pt x="6" y="113"/>
                  </a:cubicBezTo>
                  <a:cubicBezTo>
                    <a:pt x="2" y="109"/>
                    <a:pt x="0" y="103"/>
                    <a:pt x="0" y="97"/>
                  </a:cubicBezTo>
                  <a:cubicBezTo>
                    <a:pt x="0" y="88"/>
                    <a:pt x="4" y="80"/>
                    <a:pt x="11" y="73"/>
                  </a:cubicBezTo>
                  <a:cubicBezTo>
                    <a:pt x="19" y="66"/>
                    <a:pt x="35" y="57"/>
                    <a:pt x="60" y="45"/>
                  </a:cubicBezTo>
                  <a:lnTo>
                    <a:pt x="60" y="34"/>
                  </a:lnTo>
                  <a:cubicBezTo>
                    <a:pt x="60" y="25"/>
                    <a:pt x="60" y="20"/>
                    <a:pt x="59" y="17"/>
                  </a:cubicBezTo>
                  <a:cubicBezTo>
                    <a:pt x="58" y="15"/>
                    <a:pt x="56" y="13"/>
                    <a:pt x="54" y="11"/>
                  </a:cubicBezTo>
                  <a:cubicBezTo>
                    <a:pt x="51" y="10"/>
                    <a:pt x="48" y="9"/>
                    <a:pt x="45" y="9"/>
                  </a:cubicBezTo>
                  <a:cubicBezTo>
                    <a:pt x="39" y="9"/>
                    <a:pt x="35" y="10"/>
                    <a:pt x="32" y="12"/>
                  </a:cubicBezTo>
                  <a:cubicBezTo>
                    <a:pt x="30" y="14"/>
                    <a:pt x="28" y="16"/>
                    <a:pt x="28" y="18"/>
                  </a:cubicBezTo>
                  <a:cubicBezTo>
                    <a:pt x="28" y="19"/>
                    <a:pt x="30" y="21"/>
                    <a:pt x="32" y="24"/>
                  </a:cubicBezTo>
                  <a:cubicBezTo>
                    <a:pt x="35" y="27"/>
                    <a:pt x="37" y="31"/>
                    <a:pt x="37" y="34"/>
                  </a:cubicBezTo>
                  <a:cubicBezTo>
                    <a:pt x="37" y="38"/>
                    <a:pt x="35" y="42"/>
                    <a:pt x="32" y="44"/>
                  </a:cubicBezTo>
                  <a:cubicBezTo>
                    <a:pt x="29" y="47"/>
                    <a:pt x="25" y="49"/>
                    <a:pt x="20" y="49"/>
                  </a:cubicBezTo>
                  <a:cubicBezTo>
                    <a:pt x="15" y="49"/>
                    <a:pt x="11" y="47"/>
                    <a:pt x="7" y="44"/>
                  </a:cubicBezTo>
                  <a:cubicBezTo>
                    <a:pt x="4" y="41"/>
                    <a:pt x="2" y="37"/>
                    <a:pt x="2" y="33"/>
                  </a:cubicBezTo>
                  <a:cubicBezTo>
                    <a:pt x="2" y="27"/>
                    <a:pt x="5" y="22"/>
                    <a:pt x="9" y="16"/>
                  </a:cubicBezTo>
                  <a:cubicBezTo>
                    <a:pt x="14" y="11"/>
                    <a:pt x="20" y="7"/>
                    <a:pt x="29" y="4"/>
                  </a:cubicBezTo>
                  <a:cubicBezTo>
                    <a:pt x="37" y="1"/>
                    <a:pt x="46" y="0"/>
                    <a:pt x="55" y="0"/>
                  </a:cubicBezTo>
                  <a:cubicBezTo>
                    <a:pt x="66" y="0"/>
                    <a:pt x="74" y="2"/>
                    <a:pt x="80" y="7"/>
                  </a:cubicBezTo>
                  <a:cubicBezTo>
                    <a:pt x="87" y="11"/>
                    <a:pt x="91" y="16"/>
                    <a:pt x="93" y="21"/>
                  </a:cubicBezTo>
                  <a:cubicBezTo>
                    <a:pt x="94" y="25"/>
                    <a:pt x="95" y="33"/>
                    <a:pt x="95" y="45"/>
                  </a:cubicBezTo>
                  <a:lnTo>
                    <a:pt x="95" y="90"/>
                  </a:lnTo>
                  <a:cubicBezTo>
                    <a:pt x="95" y="95"/>
                    <a:pt x="95" y="98"/>
                    <a:pt x="95" y="100"/>
                  </a:cubicBezTo>
                  <a:cubicBezTo>
                    <a:pt x="96" y="101"/>
                    <a:pt x="96" y="102"/>
                    <a:pt x="97" y="103"/>
                  </a:cubicBezTo>
                  <a:cubicBezTo>
                    <a:pt x="98" y="103"/>
                    <a:pt x="99" y="104"/>
                    <a:pt x="100" y="104"/>
                  </a:cubicBezTo>
                  <a:cubicBezTo>
                    <a:pt x="102" y="104"/>
                    <a:pt x="104" y="102"/>
                    <a:pt x="106" y="99"/>
                  </a:cubicBezTo>
                  <a:lnTo>
                    <a:pt x="110" y="102"/>
                  </a:lnTo>
                  <a:cubicBezTo>
                    <a:pt x="106" y="108"/>
                    <a:pt x="102" y="112"/>
                    <a:pt x="97" y="115"/>
                  </a:cubicBezTo>
                  <a:cubicBezTo>
                    <a:pt x="93" y="118"/>
                    <a:pt x="88" y="119"/>
                    <a:pt x="82" y="119"/>
                  </a:cubicBezTo>
                  <a:cubicBezTo>
                    <a:pt x="76" y="119"/>
                    <a:pt x="71" y="118"/>
                    <a:pt x="67" y="115"/>
                  </a:cubicBezTo>
                  <a:cubicBezTo>
                    <a:pt x="63" y="112"/>
                    <a:pt x="61" y="107"/>
                    <a:pt x="60" y="101"/>
                  </a:cubicBezTo>
                  <a:moveTo>
                    <a:pt x="60" y="92"/>
                  </a:moveTo>
                  <a:lnTo>
                    <a:pt x="60" y="53"/>
                  </a:lnTo>
                  <a:cubicBezTo>
                    <a:pt x="50" y="59"/>
                    <a:pt x="43" y="65"/>
                    <a:pt x="38" y="72"/>
                  </a:cubicBezTo>
                  <a:cubicBezTo>
                    <a:pt x="35" y="76"/>
                    <a:pt x="33" y="81"/>
                    <a:pt x="33" y="85"/>
                  </a:cubicBezTo>
                  <a:cubicBezTo>
                    <a:pt x="33" y="89"/>
                    <a:pt x="35" y="93"/>
                    <a:pt x="38" y="95"/>
                  </a:cubicBezTo>
                  <a:cubicBezTo>
                    <a:pt x="40" y="98"/>
                    <a:pt x="42" y="99"/>
                    <a:pt x="46" y="99"/>
                  </a:cubicBezTo>
                  <a:cubicBezTo>
                    <a:pt x="50" y="99"/>
                    <a:pt x="55" y="96"/>
                    <a:pt x="60" y="9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1" name="Freeform 15"/>
            <p:cNvSpPr>
              <a:spLocks/>
            </p:cNvSpPr>
            <p:nvPr userDrawn="1"/>
          </p:nvSpPr>
          <p:spPr bwMode="auto">
            <a:xfrm>
              <a:off x="4367213" y="1676400"/>
              <a:ext cx="98425" cy="93663"/>
            </a:xfrm>
            <a:custGeom>
              <a:avLst/>
              <a:gdLst>
                <a:gd name="T0" fmla="*/ 47 w 124"/>
                <a:gd name="T1" fmla="*/ 3 h 118"/>
                <a:gd name="T2" fmla="*/ 47 w 124"/>
                <a:gd name="T3" fmla="*/ 18 h 118"/>
                <a:gd name="T4" fmla="*/ 63 w 124"/>
                <a:gd name="T5" fmla="*/ 4 h 118"/>
                <a:gd name="T6" fmla="*/ 81 w 124"/>
                <a:gd name="T7" fmla="*/ 0 h 118"/>
                <a:gd name="T8" fmla="*/ 99 w 124"/>
                <a:gd name="T9" fmla="*/ 6 h 118"/>
                <a:gd name="T10" fmla="*/ 109 w 124"/>
                <a:gd name="T11" fmla="*/ 21 h 118"/>
                <a:gd name="T12" fmla="*/ 111 w 124"/>
                <a:gd name="T13" fmla="*/ 48 h 118"/>
                <a:gd name="T14" fmla="*/ 111 w 124"/>
                <a:gd name="T15" fmla="*/ 93 h 118"/>
                <a:gd name="T16" fmla="*/ 113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6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0 w 124"/>
                <a:gd name="T53" fmla="*/ 109 h 118"/>
                <a:gd name="T54" fmla="*/ 12 w 124"/>
                <a:gd name="T55" fmla="*/ 93 h 118"/>
                <a:gd name="T56" fmla="*/ 12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2" y="11"/>
                    <a:pt x="58" y="7"/>
                    <a:pt x="63" y="4"/>
                  </a:cubicBezTo>
                  <a:cubicBezTo>
                    <a:pt x="69" y="1"/>
                    <a:pt x="75" y="0"/>
                    <a:pt x="81" y="0"/>
                  </a:cubicBezTo>
                  <a:cubicBezTo>
                    <a:pt x="88" y="0"/>
                    <a:pt x="94" y="2"/>
                    <a:pt x="99" y="6"/>
                  </a:cubicBezTo>
                  <a:cubicBezTo>
                    <a:pt x="104" y="10"/>
                    <a:pt x="108" y="15"/>
                    <a:pt x="109" y="21"/>
                  </a:cubicBezTo>
                  <a:cubicBezTo>
                    <a:pt x="111" y="26"/>
                    <a:pt x="111" y="35"/>
                    <a:pt x="111" y="48"/>
                  </a:cubicBezTo>
                  <a:lnTo>
                    <a:pt x="111" y="93"/>
                  </a:lnTo>
                  <a:cubicBezTo>
                    <a:pt x="111" y="101"/>
                    <a:pt x="112" y="107"/>
                    <a:pt x="113" y="109"/>
                  </a:cubicBezTo>
                  <a:cubicBezTo>
                    <a:pt x="115" y="111"/>
                    <a:pt x="118" y="113"/>
                    <a:pt x="124" y="113"/>
                  </a:cubicBezTo>
                  <a:lnTo>
                    <a:pt x="124" y="118"/>
                  </a:lnTo>
                  <a:lnTo>
                    <a:pt x="66" y="118"/>
                  </a:lnTo>
                  <a:lnTo>
                    <a:pt x="66" y="113"/>
                  </a:lnTo>
                  <a:cubicBezTo>
                    <a:pt x="70" y="113"/>
                    <a:pt x="73" y="111"/>
                    <a:pt x="75" y="108"/>
                  </a:cubicBezTo>
                  <a:cubicBezTo>
                    <a:pt x="76" y="106"/>
                    <a:pt x="77" y="101"/>
                    <a:pt x="77" y="93"/>
                  </a:cubicBezTo>
                  <a:lnTo>
                    <a:pt x="77" y="42"/>
                  </a:lnTo>
                  <a:cubicBezTo>
                    <a:pt x="77" y="32"/>
                    <a:pt x="76" y="26"/>
                    <a:pt x="76" y="24"/>
                  </a:cubicBezTo>
                  <a:cubicBezTo>
                    <a:pt x="75" y="21"/>
                    <a:pt x="74" y="20"/>
                    <a:pt x="72" y="18"/>
                  </a:cubicBezTo>
                  <a:cubicBezTo>
                    <a:pt x="70" y="17"/>
                    <a:pt x="68" y="16"/>
                    <a:pt x="66" y="16"/>
                  </a:cubicBezTo>
                  <a:cubicBezTo>
                    <a:pt x="59" y="16"/>
                    <a:pt x="53" y="21"/>
                    <a:pt x="47" y="31"/>
                  </a:cubicBezTo>
                  <a:lnTo>
                    <a:pt x="47" y="93"/>
                  </a:lnTo>
                  <a:cubicBezTo>
                    <a:pt x="47" y="101"/>
                    <a:pt x="47" y="107"/>
                    <a:pt x="49" y="109"/>
                  </a:cubicBezTo>
                  <a:cubicBezTo>
                    <a:pt x="50" y="111"/>
                    <a:pt x="53" y="113"/>
                    <a:pt x="58" y="113"/>
                  </a:cubicBezTo>
                  <a:lnTo>
                    <a:pt x="58" y="118"/>
                  </a:lnTo>
                  <a:lnTo>
                    <a:pt x="0" y="118"/>
                  </a:lnTo>
                  <a:lnTo>
                    <a:pt x="0" y="113"/>
                  </a:lnTo>
                  <a:cubicBezTo>
                    <a:pt x="5" y="113"/>
                    <a:pt x="8" y="111"/>
                    <a:pt x="10" y="109"/>
                  </a:cubicBezTo>
                  <a:cubicBezTo>
                    <a:pt x="11" y="107"/>
                    <a:pt x="12" y="102"/>
                    <a:pt x="12" y="93"/>
                  </a:cubicBezTo>
                  <a:lnTo>
                    <a:pt x="12" y="28"/>
                  </a:lnTo>
                  <a:cubicBezTo>
                    <a:pt x="12" y="19"/>
                    <a:pt x="11" y="14"/>
                    <a:pt x="10" y="12"/>
                  </a:cubicBezTo>
                  <a:cubicBezTo>
                    <a:pt x="8"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2" name="Freeform 16"/>
            <p:cNvSpPr>
              <a:spLocks/>
            </p:cNvSpPr>
            <p:nvPr userDrawn="1"/>
          </p:nvSpPr>
          <p:spPr bwMode="auto">
            <a:xfrm>
              <a:off x="4514850" y="1635125"/>
              <a:ext cx="144463" cy="138113"/>
            </a:xfrm>
            <a:custGeom>
              <a:avLst/>
              <a:gdLst>
                <a:gd name="T0" fmla="*/ 164 w 183"/>
                <a:gd name="T1" fmla="*/ 1 h 175"/>
                <a:gd name="T2" fmla="*/ 164 w 183"/>
                <a:gd name="T3" fmla="*/ 59 h 175"/>
                <a:gd name="T4" fmla="*/ 159 w 183"/>
                <a:gd name="T5" fmla="*/ 59 h 175"/>
                <a:gd name="T6" fmla="*/ 134 w 183"/>
                <a:gd name="T7" fmla="*/ 23 h 175"/>
                <a:gd name="T8" fmla="*/ 98 w 183"/>
                <a:gd name="T9" fmla="*/ 10 h 175"/>
                <a:gd name="T10" fmla="*/ 67 w 183"/>
                <a:gd name="T11" fmla="*/ 21 h 175"/>
                <a:gd name="T12" fmla="*/ 50 w 183"/>
                <a:gd name="T13" fmla="*/ 50 h 175"/>
                <a:gd name="T14" fmla="*/ 45 w 183"/>
                <a:gd name="T15" fmla="*/ 88 h 175"/>
                <a:gd name="T16" fmla="*/ 50 w 183"/>
                <a:gd name="T17" fmla="*/ 130 h 175"/>
                <a:gd name="T18" fmla="*/ 68 w 183"/>
                <a:gd name="T19" fmla="*/ 157 h 175"/>
                <a:gd name="T20" fmla="*/ 98 w 183"/>
                <a:gd name="T21" fmla="*/ 165 h 175"/>
                <a:gd name="T22" fmla="*/ 111 w 183"/>
                <a:gd name="T23" fmla="*/ 164 h 175"/>
                <a:gd name="T24" fmla="*/ 124 w 183"/>
                <a:gd name="T25" fmla="*/ 160 h 175"/>
                <a:gd name="T26" fmla="*/ 124 w 183"/>
                <a:gd name="T27" fmla="*/ 126 h 175"/>
                <a:gd name="T28" fmla="*/ 122 w 183"/>
                <a:gd name="T29" fmla="*/ 113 h 175"/>
                <a:gd name="T30" fmla="*/ 117 w 183"/>
                <a:gd name="T31" fmla="*/ 108 h 175"/>
                <a:gd name="T32" fmla="*/ 106 w 183"/>
                <a:gd name="T33" fmla="*/ 105 h 175"/>
                <a:gd name="T34" fmla="*/ 102 w 183"/>
                <a:gd name="T35" fmla="*/ 105 h 175"/>
                <a:gd name="T36" fmla="*/ 102 w 183"/>
                <a:gd name="T37" fmla="*/ 101 h 175"/>
                <a:gd name="T38" fmla="*/ 183 w 183"/>
                <a:gd name="T39" fmla="*/ 101 h 175"/>
                <a:gd name="T40" fmla="*/ 183 w 183"/>
                <a:gd name="T41" fmla="*/ 105 h 175"/>
                <a:gd name="T42" fmla="*/ 170 w 183"/>
                <a:gd name="T43" fmla="*/ 108 h 175"/>
                <a:gd name="T44" fmla="*/ 165 w 183"/>
                <a:gd name="T45" fmla="*/ 114 h 175"/>
                <a:gd name="T46" fmla="*/ 164 w 183"/>
                <a:gd name="T47" fmla="*/ 126 h 175"/>
                <a:gd name="T48" fmla="*/ 164 w 183"/>
                <a:gd name="T49" fmla="*/ 160 h 175"/>
                <a:gd name="T50" fmla="*/ 130 w 183"/>
                <a:gd name="T51" fmla="*/ 171 h 175"/>
                <a:gd name="T52" fmla="*/ 95 w 183"/>
                <a:gd name="T53" fmla="*/ 175 h 175"/>
                <a:gd name="T54" fmla="*/ 55 w 183"/>
                <a:gd name="T55" fmla="*/ 168 h 175"/>
                <a:gd name="T56" fmla="*/ 28 w 183"/>
                <a:gd name="T57" fmla="*/ 151 h 175"/>
                <a:gd name="T58" fmla="*/ 9 w 183"/>
                <a:gd name="T59" fmla="*/ 128 h 175"/>
                <a:gd name="T60" fmla="*/ 0 w 183"/>
                <a:gd name="T61" fmla="*/ 90 h 175"/>
                <a:gd name="T62" fmla="*/ 27 w 183"/>
                <a:gd name="T63" fmla="*/ 26 h 175"/>
                <a:gd name="T64" fmla="*/ 93 w 183"/>
                <a:gd name="T65" fmla="*/ 0 h 175"/>
                <a:gd name="T66" fmla="*/ 115 w 183"/>
                <a:gd name="T67" fmla="*/ 2 h 175"/>
                <a:gd name="T68" fmla="*/ 133 w 183"/>
                <a:gd name="T69" fmla="*/ 8 h 175"/>
                <a:gd name="T70" fmla="*/ 147 w 183"/>
                <a:gd name="T71" fmla="*/ 13 h 175"/>
                <a:gd name="T72" fmla="*/ 154 w 183"/>
                <a:gd name="T73" fmla="*/ 10 h 175"/>
                <a:gd name="T74" fmla="*/ 159 w 183"/>
                <a:gd name="T75" fmla="*/ 1 h 175"/>
                <a:gd name="T76" fmla="*/ 164 w 183"/>
                <a:gd name="T77" fmla="*/ 1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3" h="175">
                  <a:moveTo>
                    <a:pt x="164" y="1"/>
                  </a:moveTo>
                  <a:lnTo>
                    <a:pt x="164" y="59"/>
                  </a:lnTo>
                  <a:lnTo>
                    <a:pt x="159" y="59"/>
                  </a:lnTo>
                  <a:cubicBezTo>
                    <a:pt x="153" y="43"/>
                    <a:pt x="145" y="31"/>
                    <a:pt x="134" y="23"/>
                  </a:cubicBezTo>
                  <a:cubicBezTo>
                    <a:pt x="123" y="14"/>
                    <a:pt x="111" y="10"/>
                    <a:pt x="98" y="10"/>
                  </a:cubicBezTo>
                  <a:cubicBezTo>
                    <a:pt x="86" y="10"/>
                    <a:pt x="76" y="14"/>
                    <a:pt x="67" y="21"/>
                  </a:cubicBezTo>
                  <a:cubicBezTo>
                    <a:pt x="59" y="28"/>
                    <a:pt x="53" y="37"/>
                    <a:pt x="50" y="50"/>
                  </a:cubicBezTo>
                  <a:cubicBezTo>
                    <a:pt x="46" y="62"/>
                    <a:pt x="45" y="75"/>
                    <a:pt x="45" y="88"/>
                  </a:cubicBezTo>
                  <a:cubicBezTo>
                    <a:pt x="45" y="104"/>
                    <a:pt x="47" y="118"/>
                    <a:pt x="50" y="130"/>
                  </a:cubicBezTo>
                  <a:cubicBezTo>
                    <a:pt x="54" y="142"/>
                    <a:pt x="60" y="151"/>
                    <a:pt x="68" y="157"/>
                  </a:cubicBezTo>
                  <a:cubicBezTo>
                    <a:pt x="77" y="162"/>
                    <a:pt x="87" y="165"/>
                    <a:pt x="98" y="165"/>
                  </a:cubicBezTo>
                  <a:cubicBezTo>
                    <a:pt x="102" y="165"/>
                    <a:pt x="106" y="165"/>
                    <a:pt x="111" y="164"/>
                  </a:cubicBezTo>
                  <a:cubicBezTo>
                    <a:pt x="115" y="163"/>
                    <a:pt x="119" y="162"/>
                    <a:pt x="124" y="160"/>
                  </a:cubicBezTo>
                  <a:lnTo>
                    <a:pt x="124" y="126"/>
                  </a:lnTo>
                  <a:cubicBezTo>
                    <a:pt x="124" y="119"/>
                    <a:pt x="123" y="115"/>
                    <a:pt x="122" y="113"/>
                  </a:cubicBezTo>
                  <a:cubicBezTo>
                    <a:pt x="121" y="111"/>
                    <a:pt x="120" y="109"/>
                    <a:pt x="117" y="108"/>
                  </a:cubicBezTo>
                  <a:cubicBezTo>
                    <a:pt x="114" y="106"/>
                    <a:pt x="110" y="105"/>
                    <a:pt x="106" y="105"/>
                  </a:cubicBezTo>
                  <a:lnTo>
                    <a:pt x="102" y="105"/>
                  </a:lnTo>
                  <a:lnTo>
                    <a:pt x="102" y="101"/>
                  </a:lnTo>
                  <a:lnTo>
                    <a:pt x="183" y="101"/>
                  </a:lnTo>
                  <a:lnTo>
                    <a:pt x="183" y="105"/>
                  </a:lnTo>
                  <a:cubicBezTo>
                    <a:pt x="177" y="106"/>
                    <a:pt x="173" y="107"/>
                    <a:pt x="170" y="108"/>
                  </a:cubicBezTo>
                  <a:cubicBezTo>
                    <a:pt x="168" y="109"/>
                    <a:pt x="166" y="111"/>
                    <a:pt x="165" y="114"/>
                  </a:cubicBezTo>
                  <a:cubicBezTo>
                    <a:pt x="164" y="116"/>
                    <a:pt x="164" y="120"/>
                    <a:pt x="164" y="126"/>
                  </a:cubicBezTo>
                  <a:lnTo>
                    <a:pt x="164" y="160"/>
                  </a:lnTo>
                  <a:cubicBezTo>
                    <a:pt x="153" y="165"/>
                    <a:pt x="142" y="169"/>
                    <a:pt x="130" y="171"/>
                  </a:cubicBezTo>
                  <a:cubicBezTo>
                    <a:pt x="119" y="173"/>
                    <a:pt x="107" y="175"/>
                    <a:pt x="95" y="175"/>
                  </a:cubicBezTo>
                  <a:cubicBezTo>
                    <a:pt x="79" y="175"/>
                    <a:pt x="66" y="172"/>
                    <a:pt x="55" y="168"/>
                  </a:cubicBezTo>
                  <a:cubicBezTo>
                    <a:pt x="45" y="164"/>
                    <a:pt x="36" y="158"/>
                    <a:pt x="28" y="151"/>
                  </a:cubicBezTo>
                  <a:cubicBezTo>
                    <a:pt x="20" y="144"/>
                    <a:pt x="13" y="136"/>
                    <a:pt x="9" y="128"/>
                  </a:cubicBezTo>
                  <a:cubicBezTo>
                    <a:pt x="3" y="116"/>
                    <a:pt x="0" y="104"/>
                    <a:pt x="0" y="90"/>
                  </a:cubicBezTo>
                  <a:cubicBezTo>
                    <a:pt x="0" y="65"/>
                    <a:pt x="9" y="44"/>
                    <a:pt x="27" y="26"/>
                  </a:cubicBezTo>
                  <a:cubicBezTo>
                    <a:pt x="44" y="9"/>
                    <a:pt x="66" y="0"/>
                    <a:pt x="93" y="0"/>
                  </a:cubicBezTo>
                  <a:cubicBezTo>
                    <a:pt x="101" y="0"/>
                    <a:pt x="109" y="1"/>
                    <a:pt x="115" y="2"/>
                  </a:cubicBezTo>
                  <a:cubicBezTo>
                    <a:pt x="119" y="3"/>
                    <a:pt x="125" y="5"/>
                    <a:pt x="133" y="8"/>
                  </a:cubicBezTo>
                  <a:cubicBezTo>
                    <a:pt x="141" y="11"/>
                    <a:pt x="146" y="13"/>
                    <a:pt x="147" y="13"/>
                  </a:cubicBezTo>
                  <a:cubicBezTo>
                    <a:pt x="149" y="13"/>
                    <a:pt x="152" y="12"/>
                    <a:pt x="154" y="10"/>
                  </a:cubicBezTo>
                  <a:cubicBezTo>
                    <a:pt x="156" y="8"/>
                    <a:pt x="157" y="5"/>
                    <a:pt x="159" y="1"/>
                  </a:cubicBezTo>
                  <a:lnTo>
                    <a:pt x="164"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3" name="Freeform 17"/>
            <p:cNvSpPr>
              <a:spLocks noEditPoints="1"/>
            </p:cNvSpPr>
            <p:nvPr userDrawn="1"/>
          </p:nvSpPr>
          <p:spPr bwMode="auto">
            <a:xfrm>
              <a:off x="4665663" y="1676400"/>
              <a:ext cx="84138" cy="96838"/>
            </a:xfrm>
            <a:custGeom>
              <a:avLst/>
              <a:gdLst>
                <a:gd name="T0" fmla="*/ 53 w 107"/>
                <a:gd name="T1" fmla="*/ 0 h 121"/>
                <a:gd name="T2" fmla="*/ 81 w 107"/>
                <a:gd name="T3" fmla="*/ 7 h 121"/>
                <a:gd name="T4" fmla="*/ 101 w 107"/>
                <a:gd name="T5" fmla="*/ 29 h 121"/>
                <a:gd name="T6" fmla="*/ 107 w 107"/>
                <a:gd name="T7" fmla="*/ 60 h 121"/>
                <a:gd name="T8" fmla="*/ 95 w 107"/>
                <a:gd name="T9" fmla="*/ 101 h 121"/>
                <a:gd name="T10" fmla="*/ 54 w 107"/>
                <a:gd name="T11" fmla="*/ 121 h 121"/>
                <a:gd name="T12" fmla="*/ 14 w 107"/>
                <a:gd name="T13" fmla="*/ 103 h 121"/>
                <a:gd name="T14" fmla="*/ 0 w 107"/>
                <a:gd name="T15" fmla="*/ 61 h 121"/>
                <a:gd name="T16" fmla="*/ 14 w 107"/>
                <a:gd name="T17" fmla="*/ 18 h 121"/>
                <a:gd name="T18" fmla="*/ 53 w 107"/>
                <a:gd name="T19" fmla="*/ 0 h 121"/>
                <a:gd name="T20" fmla="*/ 54 w 107"/>
                <a:gd name="T21" fmla="*/ 8 h 121"/>
                <a:gd name="T22" fmla="*/ 43 w 107"/>
                <a:gd name="T23" fmla="*/ 13 h 121"/>
                <a:gd name="T24" fmla="*/ 37 w 107"/>
                <a:gd name="T25" fmla="*/ 32 h 121"/>
                <a:gd name="T26" fmla="*/ 36 w 107"/>
                <a:gd name="T27" fmla="*/ 70 h 121"/>
                <a:gd name="T28" fmla="*/ 37 w 107"/>
                <a:gd name="T29" fmla="*/ 95 h 121"/>
                <a:gd name="T30" fmla="*/ 43 w 107"/>
                <a:gd name="T31" fmla="*/ 108 h 121"/>
                <a:gd name="T32" fmla="*/ 53 w 107"/>
                <a:gd name="T33" fmla="*/ 113 h 121"/>
                <a:gd name="T34" fmla="*/ 62 w 107"/>
                <a:gd name="T35" fmla="*/ 110 h 121"/>
                <a:gd name="T36" fmla="*/ 69 w 107"/>
                <a:gd name="T37" fmla="*/ 98 h 121"/>
                <a:gd name="T38" fmla="*/ 71 w 107"/>
                <a:gd name="T39" fmla="*/ 51 h 121"/>
                <a:gd name="T40" fmla="*/ 69 w 107"/>
                <a:gd name="T41" fmla="*/ 22 h 121"/>
                <a:gd name="T42" fmla="*/ 62 w 107"/>
                <a:gd name="T43" fmla="*/ 11 h 121"/>
                <a:gd name="T44" fmla="*/ 54 w 107"/>
                <a:gd name="T45" fmla="*/ 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7" h="121">
                  <a:moveTo>
                    <a:pt x="53" y="0"/>
                  </a:moveTo>
                  <a:cubicBezTo>
                    <a:pt x="63" y="0"/>
                    <a:pt x="72" y="2"/>
                    <a:pt x="81" y="7"/>
                  </a:cubicBezTo>
                  <a:cubicBezTo>
                    <a:pt x="90" y="12"/>
                    <a:pt x="96" y="20"/>
                    <a:pt x="101" y="29"/>
                  </a:cubicBezTo>
                  <a:cubicBezTo>
                    <a:pt x="105" y="39"/>
                    <a:pt x="107" y="49"/>
                    <a:pt x="107" y="60"/>
                  </a:cubicBezTo>
                  <a:cubicBezTo>
                    <a:pt x="107" y="77"/>
                    <a:pt x="103" y="90"/>
                    <a:pt x="95" y="101"/>
                  </a:cubicBezTo>
                  <a:cubicBezTo>
                    <a:pt x="85" y="114"/>
                    <a:pt x="71" y="121"/>
                    <a:pt x="54" y="121"/>
                  </a:cubicBezTo>
                  <a:cubicBezTo>
                    <a:pt x="36" y="121"/>
                    <a:pt x="23" y="115"/>
                    <a:pt x="14" y="103"/>
                  </a:cubicBezTo>
                  <a:cubicBezTo>
                    <a:pt x="4" y="91"/>
                    <a:pt x="0" y="77"/>
                    <a:pt x="0" y="61"/>
                  </a:cubicBezTo>
                  <a:cubicBezTo>
                    <a:pt x="0" y="44"/>
                    <a:pt x="4" y="30"/>
                    <a:pt x="14" y="18"/>
                  </a:cubicBezTo>
                  <a:cubicBezTo>
                    <a:pt x="23" y="6"/>
                    <a:pt x="37" y="0"/>
                    <a:pt x="53" y="0"/>
                  </a:cubicBezTo>
                  <a:moveTo>
                    <a:pt x="54" y="8"/>
                  </a:moveTo>
                  <a:cubicBezTo>
                    <a:pt x="49" y="8"/>
                    <a:pt x="46" y="10"/>
                    <a:pt x="43" y="13"/>
                  </a:cubicBezTo>
                  <a:cubicBezTo>
                    <a:pt x="40" y="16"/>
                    <a:pt x="38" y="22"/>
                    <a:pt x="37" y="32"/>
                  </a:cubicBezTo>
                  <a:cubicBezTo>
                    <a:pt x="36" y="41"/>
                    <a:pt x="36" y="54"/>
                    <a:pt x="36" y="70"/>
                  </a:cubicBezTo>
                  <a:cubicBezTo>
                    <a:pt x="36" y="79"/>
                    <a:pt x="36" y="87"/>
                    <a:pt x="37" y="95"/>
                  </a:cubicBezTo>
                  <a:cubicBezTo>
                    <a:pt x="38" y="101"/>
                    <a:pt x="40" y="105"/>
                    <a:pt x="43" y="108"/>
                  </a:cubicBezTo>
                  <a:cubicBezTo>
                    <a:pt x="46" y="111"/>
                    <a:pt x="49" y="113"/>
                    <a:pt x="53" y="113"/>
                  </a:cubicBezTo>
                  <a:cubicBezTo>
                    <a:pt x="57" y="113"/>
                    <a:pt x="60" y="112"/>
                    <a:pt x="62" y="110"/>
                  </a:cubicBezTo>
                  <a:cubicBezTo>
                    <a:pt x="66" y="107"/>
                    <a:pt x="68" y="103"/>
                    <a:pt x="69" y="98"/>
                  </a:cubicBezTo>
                  <a:cubicBezTo>
                    <a:pt x="70" y="90"/>
                    <a:pt x="71" y="74"/>
                    <a:pt x="71" y="51"/>
                  </a:cubicBezTo>
                  <a:cubicBezTo>
                    <a:pt x="71" y="37"/>
                    <a:pt x="70" y="27"/>
                    <a:pt x="69" y="22"/>
                  </a:cubicBezTo>
                  <a:cubicBezTo>
                    <a:pt x="67" y="17"/>
                    <a:pt x="65" y="13"/>
                    <a:pt x="62" y="11"/>
                  </a:cubicBezTo>
                  <a:cubicBezTo>
                    <a:pt x="60" y="9"/>
                    <a:pt x="57" y="8"/>
                    <a:pt x="5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4" name="Freeform 18"/>
            <p:cNvSpPr>
              <a:spLocks/>
            </p:cNvSpPr>
            <p:nvPr userDrawn="1"/>
          </p:nvSpPr>
          <p:spPr bwMode="auto">
            <a:xfrm>
              <a:off x="4746625" y="1679575"/>
              <a:ext cx="96838" cy="93663"/>
            </a:xfrm>
            <a:custGeom>
              <a:avLst/>
              <a:gdLst>
                <a:gd name="T0" fmla="*/ 58 w 122"/>
                <a:gd name="T1" fmla="*/ 118 h 118"/>
                <a:gd name="T2" fmla="*/ 20 w 122"/>
                <a:gd name="T3" fmla="*/ 29 h 118"/>
                <a:gd name="T4" fmla="*/ 9 w 122"/>
                <a:gd name="T5" fmla="*/ 9 h 118"/>
                <a:gd name="T6" fmla="*/ 0 w 122"/>
                <a:gd name="T7" fmla="*/ 5 h 118"/>
                <a:gd name="T8" fmla="*/ 0 w 122"/>
                <a:gd name="T9" fmla="*/ 0 h 118"/>
                <a:gd name="T10" fmla="*/ 61 w 122"/>
                <a:gd name="T11" fmla="*/ 0 h 118"/>
                <a:gd name="T12" fmla="*/ 61 w 122"/>
                <a:gd name="T13" fmla="*/ 5 h 118"/>
                <a:gd name="T14" fmla="*/ 54 w 122"/>
                <a:gd name="T15" fmla="*/ 7 h 118"/>
                <a:gd name="T16" fmla="*/ 51 w 122"/>
                <a:gd name="T17" fmla="*/ 13 h 118"/>
                <a:gd name="T18" fmla="*/ 56 w 122"/>
                <a:gd name="T19" fmla="*/ 30 h 118"/>
                <a:gd name="T20" fmla="*/ 75 w 122"/>
                <a:gd name="T21" fmla="*/ 73 h 118"/>
                <a:gd name="T22" fmla="*/ 90 w 122"/>
                <a:gd name="T23" fmla="*/ 36 h 118"/>
                <a:gd name="T24" fmla="*/ 97 w 122"/>
                <a:gd name="T25" fmla="*/ 13 h 118"/>
                <a:gd name="T26" fmla="*/ 94 w 122"/>
                <a:gd name="T27" fmla="*/ 7 h 118"/>
                <a:gd name="T28" fmla="*/ 84 w 122"/>
                <a:gd name="T29" fmla="*/ 5 h 118"/>
                <a:gd name="T30" fmla="*/ 84 w 122"/>
                <a:gd name="T31" fmla="*/ 0 h 118"/>
                <a:gd name="T32" fmla="*/ 122 w 122"/>
                <a:gd name="T33" fmla="*/ 0 h 118"/>
                <a:gd name="T34" fmla="*/ 122 w 122"/>
                <a:gd name="T35" fmla="*/ 5 h 118"/>
                <a:gd name="T36" fmla="*/ 113 w 122"/>
                <a:gd name="T37" fmla="*/ 9 h 118"/>
                <a:gd name="T38" fmla="*/ 102 w 122"/>
                <a:gd name="T39" fmla="*/ 28 h 118"/>
                <a:gd name="T40" fmla="*/ 64 w 122"/>
                <a:gd name="T41" fmla="*/ 118 h 118"/>
                <a:gd name="T42" fmla="*/ 58 w 122"/>
                <a:gd name="T4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2" h="118">
                  <a:moveTo>
                    <a:pt x="58" y="118"/>
                  </a:moveTo>
                  <a:lnTo>
                    <a:pt x="20" y="29"/>
                  </a:lnTo>
                  <a:cubicBezTo>
                    <a:pt x="15" y="18"/>
                    <a:pt x="11" y="12"/>
                    <a:pt x="9" y="9"/>
                  </a:cubicBezTo>
                  <a:cubicBezTo>
                    <a:pt x="7" y="7"/>
                    <a:pt x="4" y="5"/>
                    <a:pt x="0" y="5"/>
                  </a:cubicBezTo>
                  <a:lnTo>
                    <a:pt x="0" y="0"/>
                  </a:lnTo>
                  <a:lnTo>
                    <a:pt x="61" y="0"/>
                  </a:lnTo>
                  <a:lnTo>
                    <a:pt x="61" y="5"/>
                  </a:lnTo>
                  <a:cubicBezTo>
                    <a:pt x="58" y="5"/>
                    <a:pt x="55" y="5"/>
                    <a:pt x="54" y="7"/>
                  </a:cubicBezTo>
                  <a:cubicBezTo>
                    <a:pt x="52" y="8"/>
                    <a:pt x="51" y="11"/>
                    <a:pt x="51" y="13"/>
                  </a:cubicBezTo>
                  <a:cubicBezTo>
                    <a:pt x="51" y="16"/>
                    <a:pt x="52" y="22"/>
                    <a:pt x="56" y="30"/>
                  </a:cubicBezTo>
                  <a:lnTo>
                    <a:pt x="75" y="73"/>
                  </a:lnTo>
                  <a:lnTo>
                    <a:pt x="90" y="36"/>
                  </a:lnTo>
                  <a:cubicBezTo>
                    <a:pt x="94" y="25"/>
                    <a:pt x="97" y="18"/>
                    <a:pt x="97" y="13"/>
                  </a:cubicBezTo>
                  <a:cubicBezTo>
                    <a:pt x="97" y="11"/>
                    <a:pt x="96" y="9"/>
                    <a:pt x="94" y="7"/>
                  </a:cubicBezTo>
                  <a:cubicBezTo>
                    <a:pt x="92" y="6"/>
                    <a:pt x="89" y="5"/>
                    <a:pt x="84" y="5"/>
                  </a:cubicBezTo>
                  <a:lnTo>
                    <a:pt x="84" y="0"/>
                  </a:lnTo>
                  <a:lnTo>
                    <a:pt x="122" y="0"/>
                  </a:lnTo>
                  <a:lnTo>
                    <a:pt x="122" y="5"/>
                  </a:lnTo>
                  <a:cubicBezTo>
                    <a:pt x="118" y="5"/>
                    <a:pt x="115" y="6"/>
                    <a:pt x="113" y="9"/>
                  </a:cubicBezTo>
                  <a:cubicBezTo>
                    <a:pt x="110" y="11"/>
                    <a:pt x="107" y="17"/>
                    <a:pt x="102" y="28"/>
                  </a:cubicBezTo>
                  <a:lnTo>
                    <a:pt x="64" y="118"/>
                  </a:lnTo>
                  <a:lnTo>
                    <a:pt x="58" y="11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5" name="Freeform 19"/>
            <p:cNvSpPr>
              <a:spLocks noEditPoints="1"/>
            </p:cNvSpPr>
            <p:nvPr userDrawn="1"/>
          </p:nvSpPr>
          <p:spPr bwMode="auto">
            <a:xfrm>
              <a:off x="4838700" y="1676400"/>
              <a:ext cx="76200" cy="96838"/>
            </a:xfrm>
            <a:custGeom>
              <a:avLst/>
              <a:gdLst>
                <a:gd name="T0" fmla="*/ 96 w 96"/>
                <a:gd name="T1" fmla="*/ 56 h 121"/>
                <a:gd name="T2" fmla="*/ 33 w 96"/>
                <a:gd name="T3" fmla="*/ 56 h 121"/>
                <a:gd name="T4" fmla="*/ 45 w 96"/>
                <a:gd name="T5" fmla="*/ 92 h 121"/>
                <a:gd name="T6" fmla="*/ 65 w 96"/>
                <a:gd name="T7" fmla="*/ 102 h 121"/>
                <a:gd name="T8" fmla="*/ 79 w 96"/>
                <a:gd name="T9" fmla="*/ 98 h 121"/>
                <a:gd name="T10" fmla="*/ 92 w 96"/>
                <a:gd name="T11" fmla="*/ 84 h 121"/>
                <a:gd name="T12" fmla="*/ 96 w 96"/>
                <a:gd name="T13" fmla="*/ 86 h 121"/>
                <a:gd name="T14" fmla="*/ 75 w 96"/>
                <a:gd name="T15" fmla="*/ 113 h 121"/>
                <a:gd name="T16" fmla="*/ 49 w 96"/>
                <a:gd name="T17" fmla="*/ 121 h 121"/>
                <a:gd name="T18" fmla="*/ 10 w 96"/>
                <a:gd name="T19" fmla="*/ 101 h 121"/>
                <a:gd name="T20" fmla="*/ 0 w 96"/>
                <a:gd name="T21" fmla="*/ 62 h 121"/>
                <a:gd name="T22" fmla="*/ 15 w 96"/>
                <a:gd name="T23" fmla="*/ 17 h 121"/>
                <a:gd name="T24" fmla="*/ 52 w 96"/>
                <a:gd name="T25" fmla="*/ 0 h 121"/>
                <a:gd name="T26" fmla="*/ 82 w 96"/>
                <a:gd name="T27" fmla="*/ 14 h 121"/>
                <a:gd name="T28" fmla="*/ 96 w 96"/>
                <a:gd name="T29" fmla="*/ 56 h 121"/>
                <a:gd name="T30" fmla="*/ 66 w 96"/>
                <a:gd name="T31" fmla="*/ 48 h 121"/>
                <a:gd name="T32" fmla="*/ 63 w 96"/>
                <a:gd name="T33" fmla="*/ 21 h 121"/>
                <a:gd name="T34" fmla="*/ 57 w 96"/>
                <a:gd name="T35" fmla="*/ 10 h 121"/>
                <a:gd name="T36" fmla="*/ 50 w 96"/>
                <a:gd name="T37" fmla="*/ 8 h 121"/>
                <a:gd name="T38" fmla="*/ 40 w 96"/>
                <a:gd name="T39" fmla="*/ 14 h 121"/>
                <a:gd name="T40" fmla="*/ 32 w 96"/>
                <a:gd name="T41" fmla="*/ 44 h 121"/>
                <a:gd name="T42" fmla="*/ 32 w 96"/>
                <a:gd name="T43" fmla="*/ 48 h 121"/>
                <a:gd name="T44" fmla="*/ 66 w 96"/>
                <a:gd name="T45" fmla="*/ 4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 h="121">
                  <a:moveTo>
                    <a:pt x="96" y="56"/>
                  </a:moveTo>
                  <a:lnTo>
                    <a:pt x="33" y="56"/>
                  </a:lnTo>
                  <a:cubicBezTo>
                    <a:pt x="34" y="71"/>
                    <a:pt x="38" y="83"/>
                    <a:pt x="45" y="92"/>
                  </a:cubicBezTo>
                  <a:cubicBezTo>
                    <a:pt x="51" y="99"/>
                    <a:pt x="57" y="102"/>
                    <a:pt x="65" y="102"/>
                  </a:cubicBezTo>
                  <a:cubicBezTo>
                    <a:pt x="70" y="102"/>
                    <a:pt x="75" y="101"/>
                    <a:pt x="79" y="98"/>
                  </a:cubicBezTo>
                  <a:cubicBezTo>
                    <a:pt x="83" y="96"/>
                    <a:pt x="87" y="91"/>
                    <a:pt x="92" y="84"/>
                  </a:cubicBezTo>
                  <a:lnTo>
                    <a:pt x="96" y="86"/>
                  </a:lnTo>
                  <a:cubicBezTo>
                    <a:pt x="90" y="99"/>
                    <a:pt x="83" y="108"/>
                    <a:pt x="75" y="113"/>
                  </a:cubicBezTo>
                  <a:cubicBezTo>
                    <a:pt x="68" y="119"/>
                    <a:pt x="59" y="121"/>
                    <a:pt x="49" y="121"/>
                  </a:cubicBezTo>
                  <a:cubicBezTo>
                    <a:pt x="32" y="121"/>
                    <a:pt x="19" y="115"/>
                    <a:pt x="10" y="101"/>
                  </a:cubicBezTo>
                  <a:cubicBezTo>
                    <a:pt x="3" y="91"/>
                    <a:pt x="0" y="78"/>
                    <a:pt x="0" y="62"/>
                  </a:cubicBezTo>
                  <a:cubicBezTo>
                    <a:pt x="0" y="43"/>
                    <a:pt x="5" y="28"/>
                    <a:pt x="15" y="17"/>
                  </a:cubicBezTo>
                  <a:cubicBezTo>
                    <a:pt x="26" y="5"/>
                    <a:pt x="38" y="0"/>
                    <a:pt x="52" y="0"/>
                  </a:cubicBezTo>
                  <a:cubicBezTo>
                    <a:pt x="63" y="0"/>
                    <a:pt x="73" y="4"/>
                    <a:pt x="82" y="14"/>
                  </a:cubicBezTo>
                  <a:cubicBezTo>
                    <a:pt x="91" y="23"/>
                    <a:pt x="95" y="37"/>
                    <a:pt x="96" y="56"/>
                  </a:cubicBezTo>
                  <a:moveTo>
                    <a:pt x="66" y="48"/>
                  </a:moveTo>
                  <a:cubicBezTo>
                    <a:pt x="66" y="35"/>
                    <a:pt x="65" y="26"/>
                    <a:pt x="63" y="21"/>
                  </a:cubicBezTo>
                  <a:cubicBezTo>
                    <a:pt x="62" y="16"/>
                    <a:pt x="60" y="12"/>
                    <a:pt x="57" y="10"/>
                  </a:cubicBezTo>
                  <a:cubicBezTo>
                    <a:pt x="55" y="8"/>
                    <a:pt x="53" y="8"/>
                    <a:pt x="50" y="8"/>
                  </a:cubicBezTo>
                  <a:cubicBezTo>
                    <a:pt x="46" y="8"/>
                    <a:pt x="42" y="10"/>
                    <a:pt x="40" y="14"/>
                  </a:cubicBezTo>
                  <a:cubicBezTo>
                    <a:pt x="35" y="21"/>
                    <a:pt x="32" y="31"/>
                    <a:pt x="32" y="44"/>
                  </a:cubicBezTo>
                  <a:lnTo>
                    <a:pt x="32" y="48"/>
                  </a:lnTo>
                  <a:lnTo>
                    <a:pt x="66"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6" name="Freeform 20"/>
            <p:cNvSpPr>
              <a:spLocks/>
            </p:cNvSpPr>
            <p:nvPr userDrawn="1"/>
          </p:nvSpPr>
          <p:spPr bwMode="auto">
            <a:xfrm>
              <a:off x="4921250" y="1676400"/>
              <a:ext cx="77788" cy="93663"/>
            </a:xfrm>
            <a:custGeom>
              <a:avLst/>
              <a:gdLst>
                <a:gd name="T0" fmla="*/ 47 w 99"/>
                <a:gd name="T1" fmla="*/ 3 h 118"/>
                <a:gd name="T2" fmla="*/ 47 w 99"/>
                <a:gd name="T3" fmla="*/ 29 h 118"/>
                <a:gd name="T4" fmla="*/ 67 w 99"/>
                <a:gd name="T5" fmla="*/ 5 h 118"/>
                <a:gd name="T6" fmla="*/ 84 w 99"/>
                <a:gd name="T7" fmla="*/ 0 h 118"/>
                <a:gd name="T8" fmla="*/ 95 w 99"/>
                <a:gd name="T9" fmla="*/ 4 h 118"/>
                <a:gd name="T10" fmla="*/ 99 w 99"/>
                <a:gd name="T11" fmla="*/ 16 h 118"/>
                <a:gd name="T12" fmla="*/ 95 w 99"/>
                <a:gd name="T13" fmla="*/ 28 h 118"/>
                <a:gd name="T14" fmla="*/ 85 w 99"/>
                <a:gd name="T15" fmla="*/ 33 h 118"/>
                <a:gd name="T16" fmla="*/ 74 w 99"/>
                <a:gd name="T17" fmla="*/ 29 h 118"/>
                <a:gd name="T18" fmla="*/ 68 w 99"/>
                <a:gd name="T19" fmla="*/ 24 h 118"/>
                <a:gd name="T20" fmla="*/ 66 w 99"/>
                <a:gd name="T21" fmla="*/ 23 h 118"/>
                <a:gd name="T22" fmla="*/ 59 w 99"/>
                <a:gd name="T23" fmla="*/ 26 h 118"/>
                <a:gd name="T24" fmla="*/ 51 w 99"/>
                <a:gd name="T25" fmla="*/ 38 h 118"/>
                <a:gd name="T26" fmla="*/ 47 w 99"/>
                <a:gd name="T27" fmla="*/ 64 h 118"/>
                <a:gd name="T28" fmla="*/ 47 w 99"/>
                <a:gd name="T29" fmla="*/ 91 h 118"/>
                <a:gd name="T30" fmla="*/ 47 w 99"/>
                <a:gd name="T31" fmla="*/ 98 h 118"/>
                <a:gd name="T32" fmla="*/ 48 w 99"/>
                <a:gd name="T33" fmla="*/ 107 h 118"/>
                <a:gd name="T34" fmla="*/ 53 w 99"/>
                <a:gd name="T35" fmla="*/ 111 h 118"/>
                <a:gd name="T36" fmla="*/ 62 w 99"/>
                <a:gd name="T37" fmla="*/ 113 h 118"/>
                <a:gd name="T38" fmla="*/ 62 w 99"/>
                <a:gd name="T39" fmla="*/ 118 h 118"/>
                <a:gd name="T40" fmla="*/ 0 w 99"/>
                <a:gd name="T41" fmla="*/ 118 h 118"/>
                <a:gd name="T42" fmla="*/ 0 w 99"/>
                <a:gd name="T43" fmla="*/ 113 h 118"/>
                <a:gd name="T44" fmla="*/ 10 w 99"/>
                <a:gd name="T45" fmla="*/ 109 h 118"/>
                <a:gd name="T46" fmla="*/ 13 w 99"/>
                <a:gd name="T47" fmla="*/ 91 h 118"/>
                <a:gd name="T48" fmla="*/ 13 w 99"/>
                <a:gd name="T49" fmla="*/ 27 h 118"/>
                <a:gd name="T50" fmla="*/ 12 w 99"/>
                <a:gd name="T51" fmla="*/ 15 h 118"/>
                <a:gd name="T52" fmla="*/ 9 w 99"/>
                <a:gd name="T53" fmla="*/ 10 h 118"/>
                <a:gd name="T54" fmla="*/ 0 w 99"/>
                <a:gd name="T55" fmla="*/ 8 h 118"/>
                <a:gd name="T56" fmla="*/ 0 w 99"/>
                <a:gd name="T57" fmla="*/ 3 h 118"/>
                <a:gd name="T58" fmla="*/ 47 w 99"/>
                <a:gd name="T59"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 h="118">
                  <a:moveTo>
                    <a:pt x="47" y="3"/>
                  </a:moveTo>
                  <a:lnTo>
                    <a:pt x="47" y="29"/>
                  </a:lnTo>
                  <a:cubicBezTo>
                    <a:pt x="55" y="17"/>
                    <a:pt x="62" y="9"/>
                    <a:pt x="67" y="5"/>
                  </a:cubicBezTo>
                  <a:cubicBezTo>
                    <a:pt x="73" y="1"/>
                    <a:pt x="79" y="0"/>
                    <a:pt x="84" y="0"/>
                  </a:cubicBezTo>
                  <a:cubicBezTo>
                    <a:pt x="88" y="0"/>
                    <a:pt x="92" y="1"/>
                    <a:pt x="95" y="4"/>
                  </a:cubicBezTo>
                  <a:cubicBezTo>
                    <a:pt x="98" y="7"/>
                    <a:pt x="99" y="11"/>
                    <a:pt x="99" y="16"/>
                  </a:cubicBezTo>
                  <a:cubicBezTo>
                    <a:pt x="99" y="21"/>
                    <a:pt x="98" y="25"/>
                    <a:pt x="95" y="28"/>
                  </a:cubicBezTo>
                  <a:cubicBezTo>
                    <a:pt x="92" y="32"/>
                    <a:pt x="89" y="33"/>
                    <a:pt x="85" y="33"/>
                  </a:cubicBezTo>
                  <a:cubicBezTo>
                    <a:pt x="81" y="33"/>
                    <a:pt x="77" y="32"/>
                    <a:pt x="74" y="29"/>
                  </a:cubicBezTo>
                  <a:cubicBezTo>
                    <a:pt x="71" y="26"/>
                    <a:pt x="69" y="25"/>
                    <a:pt x="68" y="24"/>
                  </a:cubicBezTo>
                  <a:cubicBezTo>
                    <a:pt x="68" y="24"/>
                    <a:pt x="67" y="23"/>
                    <a:pt x="66" y="23"/>
                  </a:cubicBezTo>
                  <a:cubicBezTo>
                    <a:pt x="63" y="23"/>
                    <a:pt x="61" y="24"/>
                    <a:pt x="59" y="26"/>
                  </a:cubicBezTo>
                  <a:cubicBezTo>
                    <a:pt x="55" y="29"/>
                    <a:pt x="53" y="33"/>
                    <a:pt x="51" y="38"/>
                  </a:cubicBezTo>
                  <a:cubicBezTo>
                    <a:pt x="49" y="46"/>
                    <a:pt x="47" y="55"/>
                    <a:pt x="47" y="64"/>
                  </a:cubicBezTo>
                  <a:lnTo>
                    <a:pt x="47" y="91"/>
                  </a:lnTo>
                  <a:lnTo>
                    <a:pt x="47" y="98"/>
                  </a:lnTo>
                  <a:cubicBezTo>
                    <a:pt x="47" y="102"/>
                    <a:pt x="48" y="105"/>
                    <a:pt x="48" y="107"/>
                  </a:cubicBezTo>
                  <a:cubicBezTo>
                    <a:pt x="49" y="109"/>
                    <a:pt x="51" y="110"/>
                    <a:pt x="53" y="111"/>
                  </a:cubicBezTo>
                  <a:cubicBezTo>
                    <a:pt x="55" y="112"/>
                    <a:pt x="58" y="113"/>
                    <a:pt x="62" y="113"/>
                  </a:cubicBezTo>
                  <a:lnTo>
                    <a:pt x="62" y="118"/>
                  </a:lnTo>
                  <a:lnTo>
                    <a:pt x="0" y="118"/>
                  </a:lnTo>
                  <a:lnTo>
                    <a:pt x="0" y="113"/>
                  </a:lnTo>
                  <a:cubicBezTo>
                    <a:pt x="5" y="113"/>
                    <a:pt x="9" y="112"/>
                    <a:pt x="10" y="109"/>
                  </a:cubicBezTo>
                  <a:cubicBezTo>
                    <a:pt x="12" y="107"/>
                    <a:pt x="13" y="101"/>
                    <a:pt x="13" y="91"/>
                  </a:cubicBezTo>
                  <a:lnTo>
                    <a:pt x="13" y="27"/>
                  </a:lnTo>
                  <a:cubicBezTo>
                    <a:pt x="13" y="21"/>
                    <a:pt x="13" y="17"/>
                    <a:pt x="12" y="15"/>
                  </a:cubicBezTo>
                  <a:cubicBezTo>
                    <a:pt x="11" y="12"/>
                    <a:pt x="10" y="11"/>
                    <a:pt x="9" y="10"/>
                  </a:cubicBezTo>
                  <a:cubicBezTo>
                    <a:pt x="7" y="9"/>
                    <a:pt x="4"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7" name="Freeform 21"/>
            <p:cNvSpPr>
              <a:spLocks/>
            </p:cNvSpPr>
            <p:nvPr userDrawn="1"/>
          </p:nvSpPr>
          <p:spPr bwMode="auto">
            <a:xfrm>
              <a:off x="5005388" y="1676400"/>
              <a:ext cx="98425" cy="93663"/>
            </a:xfrm>
            <a:custGeom>
              <a:avLst/>
              <a:gdLst>
                <a:gd name="T0" fmla="*/ 47 w 124"/>
                <a:gd name="T1" fmla="*/ 3 h 118"/>
                <a:gd name="T2" fmla="*/ 47 w 124"/>
                <a:gd name="T3" fmla="*/ 18 h 118"/>
                <a:gd name="T4" fmla="*/ 64 w 124"/>
                <a:gd name="T5" fmla="*/ 4 h 118"/>
                <a:gd name="T6" fmla="*/ 81 w 124"/>
                <a:gd name="T7" fmla="*/ 0 h 118"/>
                <a:gd name="T8" fmla="*/ 100 w 124"/>
                <a:gd name="T9" fmla="*/ 6 h 118"/>
                <a:gd name="T10" fmla="*/ 110 w 124"/>
                <a:gd name="T11" fmla="*/ 21 h 118"/>
                <a:gd name="T12" fmla="*/ 112 w 124"/>
                <a:gd name="T13" fmla="*/ 48 h 118"/>
                <a:gd name="T14" fmla="*/ 112 w 124"/>
                <a:gd name="T15" fmla="*/ 93 h 118"/>
                <a:gd name="T16" fmla="*/ 114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7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1 w 124"/>
                <a:gd name="T53" fmla="*/ 109 h 118"/>
                <a:gd name="T54" fmla="*/ 13 w 124"/>
                <a:gd name="T55" fmla="*/ 93 h 118"/>
                <a:gd name="T56" fmla="*/ 13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3" y="11"/>
                    <a:pt x="59" y="7"/>
                    <a:pt x="64" y="4"/>
                  </a:cubicBezTo>
                  <a:cubicBezTo>
                    <a:pt x="69" y="1"/>
                    <a:pt x="75" y="0"/>
                    <a:pt x="81" y="0"/>
                  </a:cubicBezTo>
                  <a:cubicBezTo>
                    <a:pt x="89" y="0"/>
                    <a:pt x="95" y="2"/>
                    <a:pt x="100" y="6"/>
                  </a:cubicBezTo>
                  <a:cubicBezTo>
                    <a:pt x="105" y="10"/>
                    <a:pt x="108" y="15"/>
                    <a:pt x="110" y="21"/>
                  </a:cubicBezTo>
                  <a:cubicBezTo>
                    <a:pt x="111" y="26"/>
                    <a:pt x="112" y="35"/>
                    <a:pt x="112" y="48"/>
                  </a:cubicBezTo>
                  <a:lnTo>
                    <a:pt x="112" y="93"/>
                  </a:lnTo>
                  <a:cubicBezTo>
                    <a:pt x="112" y="101"/>
                    <a:pt x="112" y="107"/>
                    <a:pt x="114" y="109"/>
                  </a:cubicBezTo>
                  <a:cubicBezTo>
                    <a:pt x="116" y="111"/>
                    <a:pt x="119" y="113"/>
                    <a:pt x="124" y="113"/>
                  </a:cubicBezTo>
                  <a:lnTo>
                    <a:pt x="124" y="118"/>
                  </a:lnTo>
                  <a:lnTo>
                    <a:pt x="66" y="118"/>
                  </a:lnTo>
                  <a:lnTo>
                    <a:pt x="66" y="113"/>
                  </a:lnTo>
                  <a:cubicBezTo>
                    <a:pt x="70" y="113"/>
                    <a:pt x="73" y="111"/>
                    <a:pt x="75" y="108"/>
                  </a:cubicBezTo>
                  <a:cubicBezTo>
                    <a:pt x="77" y="106"/>
                    <a:pt x="77" y="101"/>
                    <a:pt x="77" y="93"/>
                  </a:cubicBezTo>
                  <a:lnTo>
                    <a:pt x="77" y="42"/>
                  </a:lnTo>
                  <a:cubicBezTo>
                    <a:pt x="77" y="32"/>
                    <a:pt x="77" y="26"/>
                    <a:pt x="76" y="24"/>
                  </a:cubicBezTo>
                  <a:cubicBezTo>
                    <a:pt x="75" y="21"/>
                    <a:pt x="74" y="20"/>
                    <a:pt x="72" y="18"/>
                  </a:cubicBezTo>
                  <a:cubicBezTo>
                    <a:pt x="71" y="17"/>
                    <a:pt x="69" y="16"/>
                    <a:pt x="67" y="16"/>
                  </a:cubicBezTo>
                  <a:cubicBezTo>
                    <a:pt x="60" y="16"/>
                    <a:pt x="53" y="21"/>
                    <a:pt x="47" y="31"/>
                  </a:cubicBezTo>
                  <a:lnTo>
                    <a:pt x="47" y="93"/>
                  </a:lnTo>
                  <a:cubicBezTo>
                    <a:pt x="47" y="101"/>
                    <a:pt x="48" y="107"/>
                    <a:pt x="49" y="109"/>
                  </a:cubicBezTo>
                  <a:cubicBezTo>
                    <a:pt x="51" y="111"/>
                    <a:pt x="54" y="113"/>
                    <a:pt x="58" y="113"/>
                  </a:cubicBezTo>
                  <a:lnTo>
                    <a:pt x="58" y="118"/>
                  </a:lnTo>
                  <a:lnTo>
                    <a:pt x="0" y="118"/>
                  </a:lnTo>
                  <a:lnTo>
                    <a:pt x="0" y="113"/>
                  </a:lnTo>
                  <a:cubicBezTo>
                    <a:pt x="5" y="113"/>
                    <a:pt x="9"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8" name="Freeform 22"/>
            <p:cNvSpPr>
              <a:spLocks/>
            </p:cNvSpPr>
            <p:nvPr userDrawn="1"/>
          </p:nvSpPr>
          <p:spPr bwMode="auto">
            <a:xfrm>
              <a:off x="5110163" y="1676400"/>
              <a:ext cx="153988" cy="93663"/>
            </a:xfrm>
            <a:custGeom>
              <a:avLst/>
              <a:gdLst>
                <a:gd name="T0" fmla="*/ 47 w 194"/>
                <a:gd name="T1" fmla="*/ 3 h 118"/>
                <a:gd name="T2" fmla="*/ 47 w 194"/>
                <a:gd name="T3" fmla="*/ 18 h 118"/>
                <a:gd name="T4" fmla="*/ 64 w 194"/>
                <a:gd name="T5" fmla="*/ 4 h 118"/>
                <a:gd name="T6" fmla="*/ 82 w 194"/>
                <a:gd name="T7" fmla="*/ 0 h 118"/>
                <a:gd name="T8" fmla="*/ 101 w 194"/>
                <a:gd name="T9" fmla="*/ 5 h 118"/>
                <a:gd name="T10" fmla="*/ 112 w 194"/>
                <a:gd name="T11" fmla="*/ 20 h 118"/>
                <a:gd name="T12" fmla="*/ 131 w 194"/>
                <a:gd name="T13" fmla="*/ 4 h 118"/>
                <a:gd name="T14" fmla="*/ 150 w 194"/>
                <a:gd name="T15" fmla="*/ 0 h 118"/>
                <a:gd name="T16" fmla="*/ 169 w 194"/>
                <a:gd name="T17" fmla="*/ 5 h 118"/>
                <a:gd name="T18" fmla="*/ 179 w 194"/>
                <a:gd name="T19" fmla="*/ 19 h 118"/>
                <a:gd name="T20" fmla="*/ 181 w 194"/>
                <a:gd name="T21" fmla="*/ 46 h 118"/>
                <a:gd name="T22" fmla="*/ 181 w 194"/>
                <a:gd name="T23" fmla="*/ 93 h 118"/>
                <a:gd name="T24" fmla="*/ 184 w 194"/>
                <a:gd name="T25" fmla="*/ 109 h 118"/>
                <a:gd name="T26" fmla="*/ 194 w 194"/>
                <a:gd name="T27" fmla="*/ 113 h 118"/>
                <a:gd name="T28" fmla="*/ 194 w 194"/>
                <a:gd name="T29" fmla="*/ 118 h 118"/>
                <a:gd name="T30" fmla="*/ 134 w 194"/>
                <a:gd name="T31" fmla="*/ 118 h 118"/>
                <a:gd name="T32" fmla="*/ 134 w 194"/>
                <a:gd name="T33" fmla="*/ 113 h 118"/>
                <a:gd name="T34" fmla="*/ 145 w 194"/>
                <a:gd name="T35" fmla="*/ 108 h 118"/>
                <a:gd name="T36" fmla="*/ 147 w 194"/>
                <a:gd name="T37" fmla="*/ 93 h 118"/>
                <a:gd name="T38" fmla="*/ 147 w 194"/>
                <a:gd name="T39" fmla="*/ 43 h 118"/>
                <a:gd name="T40" fmla="*/ 146 w 194"/>
                <a:gd name="T41" fmla="*/ 24 h 118"/>
                <a:gd name="T42" fmla="*/ 142 w 194"/>
                <a:gd name="T43" fmla="*/ 18 h 118"/>
                <a:gd name="T44" fmla="*/ 136 w 194"/>
                <a:gd name="T45" fmla="*/ 16 h 118"/>
                <a:gd name="T46" fmla="*/ 125 w 194"/>
                <a:gd name="T47" fmla="*/ 20 h 118"/>
                <a:gd name="T48" fmla="*/ 114 w 194"/>
                <a:gd name="T49" fmla="*/ 31 h 118"/>
                <a:gd name="T50" fmla="*/ 114 w 194"/>
                <a:gd name="T51" fmla="*/ 93 h 118"/>
                <a:gd name="T52" fmla="*/ 116 w 194"/>
                <a:gd name="T53" fmla="*/ 108 h 118"/>
                <a:gd name="T54" fmla="*/ 127 w 194"/>
                <a:gd name="T55" fmla="*/ 113 h 118"/>
                <a:gd name="T56" fmla="*/ 127 w 194"/>
                <a:gd name="T57" fmla="*/ 118 h 118"/>
                <a:gd name="T58" fmla="*/ 68 w 194"/>
                <a:gd name="T59" fmla="*/ 118 h 118"/>
                <a:gd name="T60" fmla="*/ 68 w 194"/>
                <a:gd name="T61" fmla="*/ 113 h 118"/>
                <a:gd name="T62" fmla="*/ 75 w 194"/>
                <a:gd name="T63" fmla="*/ 111 h 118"/>
                <a:gd name="T64" fmla="*/ 79 w 194"/>
                <a:gd name="T65" fmla="*/ 106 h 118"/>
                <a:gd name="T66" fmla="*/ 80 w 194"/>
                <a:gd name="T67" fmla="*/ 93 h 118"/>
                <a:gd name="T68" fmla="*/ 80 w 194"/>
                <a:gd name="T69" fmla="*/ 43 h 118"/>
                <a:gd name="T70" fmla="*/ 79 w 194"/>
                <a:gd name="T71" fmla="*/ 24 h 118"/>
                <a:gd name="T72" fmla="*/ 74 w 194"/>
                <a:gd name="T73" fmla="*/ 18 h 118"/>
                <a:gd name="T74" fmla="*/ 68 w 194"/>
                <a:gd name="T75" fmla="*/ 15 h 118"/>
                <a:gd name="T76" fmla="*/ 59 w 194"/>
                <a:gd name="T77" fmla="*/ 18 h 118"/>
                <a:gd name="T78" fmla="*/ 47 w 194"/>
                <a:gd name="T79" fmla="*/ 31 h 118"/>
                <a:gd name="T80" fmla="*/ 47 w 194"/>
                <a:gd name="T81" fmla="*/ 93 h 118"/>
                <a:gd name="T82" fmla="*/ 49 w 194"/>
                <a:gd name="T83" fmla="*/ 109 h 118"/>
                <a:gd name="T84" fmla="*/ 59 w 194"/>
                <a:gd name="T85" fmla="*/ 113 h 118"/>
                <a:gd name="T86" fmla="*/ 59 w 194"/>
                <a:gd name="T87" fmla="*/ 118 h 118"/>
                <a:gd name="T88" fmla="*/ 0 w 194"/>
                <a:gd name="T89" fmla="*/ 118 h 118"/>
                <a:gd name="T90" fmla="*/ 0 w 194"/>
                <a:gd name="T91" fmla="*/ 113 h 118"/>
                <a:gd name="T92" fmla="*/ 11 w 194"/>
                <a:gd name="T93" fmla="*/ 109 h 118"/>
                <a:gd name="T94" fmla="*/ 13 w 194"/>
                <a:gd name="T95" fmla="*/ 93 h 118"/>
                <a:gd name="T96" fmla="*/ 13 w 194"/>
                <a:gd name="T97" fmla="*/ 28 h 118"/>
                <a:gd name="T98" fmla="*/ 10 w 194"/>
                <a:gd name="T99" fmla="*/ 12 h 118"/>
                <a:gd name="T100" fmla="*/ 0 w 194"/>
                <a:gd name="T101" fmla="*/ 8 h 118"/>
                <a:gd name="T102" fmla="*/ 0 w 194"/>
                <a:gd name="T103" fmla="*/ 3 h 118"/>
                <a:gd name="T104" fmla="*/ 47 w 194"/>
                <a:gd name="T10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4" h="118">
                  <a:moveTo>
                    <a:pt x="47" y="3"/>
                  </a:moveTo>
                  <a:lnTo>
                    <a:pt x="47" y="18"/>
                  </a:lnTo>
                  <a:cubicBezTo>
                    <a:pt x="53" y="11"/>
                    <a:pt x="59" y="6"/>
                    <a:pt x="64" y="4"/>
                  </a:cubicBezTo>
                  <a:cubicBezTo>
                    <a:pt x="70" y="1"/>
                    <a:pt x="76" y="0"/>
                    <a:pt x="82" y="0"/>
                  </a:cubicBezTo>
                  <a:cubicBezTo>
                    <a:pt x="89" y="0"/>
                    <a:pt x="96" y="1"/>
                    <a:pt x="101" y="5"/>
                  </a:cubicBezTo>
                  <a:cubicBezTo>
                    <a:pt x="106" y="8"/>
                    <a:pt x="109" y="13"/>
                    <a:pt x="112" y="20"/>
                  </a:cubicBezTo>
                  <a:cubicBezTo>
                    <a:pt x="119" y="13"/>
                    <a:pt x="125" y="8"/>
                    <a:pt x="131" y="4"/>
                  </a:cubicBezTo>
                  <a:cubicBezTo>
                    <a:pt x="137" y="1"/>
                    <a:pt x="143" y="0"/>
                    <a:pt x="150" y="0"/>
                  </a:cubicBezTo>
                  <a:cubicBezTo>
                    <a:pt x="158" y="0"/>
                    <a:pt x="164" y="1"/>
                    <a:pt x="169" y="5"/>
                  </a:cubicBezTo>
                  <a:cubicBezTo>
                    <a:pt x="173" y="9"/>
                    <a:pt x="177" y="13"/>
                    <a:pt x="179" y="19"/>
                  </a:cubicBezTo>
                  <a:cubicBezTo>
                    <a:pt x="180" y="24"/>
                    <a:pt x="181" y="33"/>
                    <a:pt x="181" y="46"/>
                  </a:cubicBezTo>
                  <a:lnTo>
                    <a:pt x="181" y="93"/>
                  </a:lnTo>
                  <a:cubicBezTo>
                    <a:pt x="181" y="101"/>
                    <a:pt x="182" y="107"/>
                    <a:pt x="184" y="109"/>
                  </a:cubicBezTo>
                  <a:cubicBezTo>
                    <a:pt x="185" y="111"/>
                    <a:pt x="189" y="113"/>
                    <a:pt x="194" y="113"/>
                  </a:cubicBezTo>
                  <a:lnTo>
                    <a:pt x="194" y="118"/>
                  </a:lnTo>
                  <a:lnTo>
                    <a:pt x="134" y="118"/>
                  </a:lnTo>
                  <a:lnTo>
                    <a:pt x="134" y="113"/>
                  </a:lnTo>
                  <a:cubicBezTo>
                    <a:pt x="139" y="113"/>
                    <a:pt x="143" y="111"/>
                    <a:pt x="145" y="108"/>
                  </a:cubicBezTo>
                  <a:cubicBezTo>
                    <a:pt x="146" y="106"/>
                    <a:pt x="147" y="101"/>
                    <a:pt x="147" y="93"/>
                  </a:cubicBezTo>
                  <a:lnTo>
                    <a:pt x="147" y="43"/>
                  </a:lnTo>
                  <a:cubicBezTo>
                    <a:pt x="147" y="33"/>
                    <a:pt x="147" y="27"/>
                    <a:pt x="146" y="24"/>
                  </a:cubicBezTo>
                  <a:cubicBezTo>
                    <a:pt x="145" y="21"/>
                    <a:pt x="144" y="19"/>
                    <a:pt x="142" y="18"/>
                  </a:cubicBezTo>
                  <a:cubicBezTo>
                    <a:pt x="140" y="16"/>
                    <a:pt x="138" y="16"/>
                    <a:pt x="136" y="16"/>
                  </a:cubicBezTo>
                  <a:cubicBezTo>
                    <a:pt x="132" y="16"/>
                    <a:pt x="129" y="17"/>
                    <a:pt x="125" y="20"/>
                  </a:cubicBezTo>
                  <a:cubicBezTo>
                    <a:pt x="121" y="22"/>
                    <a:pt x="118" y="26"/>
                    <a:pt x="114" y="31"/>
                  </a:cubicBezTo>
                  <a:lnTo>
                    <a:pt x="114" y="93"/>
                  </a:lnTo>
                  <a:cubicBezTo>
                    <a:pt x="114" y="101"/>
                    <a:pt x="115" y="106"/>
                    <a:pt x="116" y="108"/>
                  </a:cubicBezTo>
                  <a:cubicBezTo>
                    <a:pt x="118" y="111"/>
                    <a:pt x="122" y="113"/>
                    <a:pt x="127" y="113"/>
                  </a:cubicBezTo>
                  <a:lnTo>
                    <a:pt x="127" y="118"/>
                  </a:lnTo>
                  <a:lnTo>
                    <a:pt x="68" y="118"/>
                  </a:lnTo>
                  <a:lnTo>
                    <a:pt x="68" y="113"/>
                  </a:lnTo>
                  <a:cubicBezTo>
                    <a:pt x="71" y="113"/>
                    <a:pt x="73" y="112"/>
                    <a:pt x="75" y="111"/>
                  </a:cubicBezTo>
                  <a:cubicBezTo>
                    <a:pt x="77" y="109"/>
                    <a:pt x="78" y="108"/>
                    <a:pt x="79" y="106"/>
                  </a:cubicBezTo>
                  <a:cubicBezTo>
                    <a:pt x="79" y="104"/>
                    <a:pt x="80" y="99"/>
                    <a:pt x="80" y="93"/>
                  </a:cubicBezTo>
                  <a:lnTo>
                    <a:pt x="80" y="43"/>
                  </a:lnTo>
                  <a:cubicBezTo>
                    <a:pt x="80" y="33"/>
                    <a:pt x="79" y="26"/>
                    <a:pt x="79" y="24"/>
                  </a:cubicBezTo>
                  <a:cubicBezTo>
                    <a:pt x="78" y="21"/>
                    <a:pt x="76" y="19"/>
                    <a:pt x="74" y="18"/>
                  </a:cubicBezTo>
                  <a:cubicBezTo>
                    <a:pt x="72" y="16"/>
                    <a:pt x="70" y="15"/>
                    <a:pt x="68" y="15"/>
                  </a:cubicBezTo>
                  <a:cubicBezTo>
                    <a:pt x="65" y="15"/>
                    <a:pt x="62" y="16"/>
                    <a:pt x="59" y="18"/>
                  </a:cubicBezTo>
                  <a:cubicBezTo>
                    <a:pt x="55" y="21"/>
                    <a:pt x="51" y="25"/>
                    <a:pt x="47" y="31"/>
                  </a:cubicBezTo>
                  <a:lnTo>
                    <a:pt x="47" y="93"/>
                  </a:lnTo>
                  <a:cubicBezTo>
                    <a:pt x="47" y="101"/>
                    <a:pt x="48" y="106"/>
                    <a:pt x="49" y="109"/>
                  </a:cubicBezTo>
                  <a:cubicBezTo>
                    <a:pt x="51" y="111"/>
                    <a:pt x="54" y="113"/>
                    <a:pt x="59" y="113"/>
                  </a:cubicBezTo>
                  <a:lnTo>
                    <a:pt x="59" y="118"/>
                  </a:lnTo>
                  <a:lnTo>
                    <a:pt x="0" y="118"/>
                  </a:lnTo>
                  <a:lnTo>
                    <a:pt x="0" y="113"/>
                  </a:lnTo>
                  <a:cubicBezTo>
                    <a:pt x="5" y="113"/>
                    <a:pt x="8"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69" name="Freeform 23"/>
            <p:cNvSpPr>
              <a:spLocks noEditPoints="1"/>
            </p:cNvSpPr>
            <p:nvPr userDrawn="1"/>
          </p:nvSpPr>
          <p:spPr bwMode="auto">
            <a:xfrm>
              <a:off x="5268913" y="1676400"/>
              <a:ext cx="76200" cy="96838"/>
            </a:xfrm>
            <a:custGeom>
              <a:avLst/>
              <a:gdLst>
                <a:gd name="T0" fmla="*/ 96 w 96"/>
                <a:gd name="T1" fmla="*/ 56 h 121"/>
                <a:gd name="T2" fmla="*/ 33 w 96"/>
                <a:gd name="T3" fmla="*/ 56 h 121"/>
                <a:gd name="T4" fmla="*/ 45 w 96"/>
                <a:gd name="T5" fmla="*/ 92 h 121"/>
                <a:gd name="T6" fmla="*/ 65 w 96"/>
                <a:gd name="T7" fmla="*/ 102 h 121"/>
                <a:gd name="T8" fmla="*/ 79 w 96"/>
                <a:gd name="T9" fmla="*/ 98 h 121"/>
                <a:gd name="T10" fmla="*/ 92 w 96"/>
                <a:gd name="T11" fmla="*/ 84 h 121"/>
                <a:gd name="T12" fmla="*/ 96 w 96"/>
                <a:gd name="T13" fmla="*/ 86 h 121"/>
                <a:gd name="T14" fmla="*/ 75 w 96"/>
                <a:gd name="T15" fmla="*/ 113 h 121"/>
                <a:gd name="T16" fmla="*/ 49 w 96"/>
                <a:gd name="T17" fmla="*/ 121 h 121"/>
                <a:gd name="T18" fmla="*/ 10 w 96"/>
                <a:gd name="T19" fmla="*/ 101 h 121"/>
                <a:gd name="T20" fmla="*/ 0 w 96"/>
                <a:gd name="T21" fmla="*/ 62 h 121"/>
                <a:gd name="T22" fmla="*/ 15 w 96"/>
                <a:gd name="T23" fmla="*/ 17 h 121"/>
                <a:gd name="T24" fmla="*/ 52 w 96"/>
                <a:gd name="T25" fmla="*/ 0 h 121"/>
                <a:gd name="T26" fmla="*/ 82 w 96"/>
                <a:gd name="T27" fmla="*/ 14 h 121"/>
                <a:gd name="T28" fmla="*/ 96 w 96"/>
                <a:gd name="T29" fmla="*/ 56 h 121"/>
                <a:gd name="T30" fmla="*/ 66 w 96"/>
                <a:gd name="T31" fmla="*/ 48 h 121"/>
                <a:gd name="T32" fmla="*/ 63 w 96"/>
                <a:gd name="T33" fmla="*/ 21 h 121"/>
                <a:gd name="T34" fmla="*/ 57 w 96"/>
                <a:gd name="T35" fmla="*/ 10 h 121"/>
                <a:gd name="T36" fmla="*/ 50 w 96"/>
                <a:gd name="T37" fmla="*/ 8 h 121"/>
                <a:gd name="T38" fmla="*/ 39 w 96"/>
                <a:gd name="T39" fmla="*/ 14 h 121"/>
                <a:gd name="T40" fmla="*/ 32 w 96"/>
                <a:gd name="T41" fmla="*/ 44 h 121"/>
                <a:gd name="T42" fmla="*/ 32 w 96"/>
                <a:gd name="T43" fmla="*/ 48 h 121"/>
                <a:gd name="T44" fmla="*/ 66 w 96"/>
                <a:gd name="T45" fmla="*/ 4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6" h="121">
                  <a:moveTo>
                    <a:pt x="96" y="56"/>
                  </a:moveTo>
                  <a:lnTo>
                    <a:pt x="33" y="56"/>
                  </a:lnTo>
                  <a:cubicBezTo>
                    <a:pt x="34" y="71"/>
                    <a:pt x="38" y="83"/>
                    <a:pt x="45" y="92"/>
                  </a:cubicBezTo>
                  <a:cubicBezTo>
                    <a:pt x="51" y="99"/>
                    <a:pt x="57" y="102"/>
                    <a:pt x="65" y="102"/>
                  </a:cubicBezTo>
                  <a:cubicBezTo>
                    <a:pt x="70" y="102"/>
                    <a:pt x="75" y="101"/>
                    <a:pt x="79" y="98"/>
                  </a:cubicBezTo>
                  <a:cubicBezTo>
                    <a:pt x="83" y="96"/>
                    <a:pt x="87" y="91"/>
                    <a:pt x="92" y="84"/>
                  </a:cubicBezTo>
                  <a:lnTo>
                    <a:pt x="96" y="86"/>
                  </a:lnTo>
                  <a:cubicBezTo>
                    <a:pt x="90" y="99"/>
                    <a:pt x="83" y="108"/>
                    <a:pt x="75" y="113"/>
                  </a:cubicBezTo>
                  <a:cubicBezTo>
                    <a:pt x="68" y="119"/>
                    <a:pt x="59" y="121"/>
                    <a:pt x="49" y="121"/>
                  </a:cubicBezTo>
                  <a:cubicBezTo>
                    <a:pt x="32" y="121"/>
                    <a:pt x="19" y="115"/>
                    <a:pt x="10" y="101"/>
                  </a:cubicBezTo>
                  <a:cubicBezTo>
                    <a:pt x="3" y="91"/>
                    <a:pt x="0" y="78"/>
                    <a:pt x="0" y="62"/>
                  </a:cubicBezTo>
                  <a:cubicBezTo>
                    <a:pt x="0" y="43"/>
                    <a:pt x="5" y="28"/>
                    <a:pt x="15" y="17"/>
                  </a:cubicBezTo>
                  <a:cubicBezTo>
                    <a:pt x="26" y="5"/>
                    <a:pt x="38" y="0"/>
                    <a:pt x="52" y="0"/>
                  </a:cubicBezTo>
                  <a:cubicBezTo>
                    <a:pt x="63" y="0"/>
                    <a:pt x="73" y="4"/>
                    <a:pt x="82" y="14"/>
                  </a:cubicBezTo>
                  <a:cubicBezTo>
                    <a:pt x="91" y="23"/>
                    <a:pt x="95" y="37"/>
                    <a:pt x="96" y="56"/>
                  </a:cubicBezTo>
                  <a:moveTo>
                    <a:pt x="66" y="48"/>
                  </a:moveTo>
                  <a:cubicBezTo>
                    <a:pt x="66" y="35"/>
                    <a:pt x="65" y="26"/>
                    <a:pt x="63" y="21"/>
                  </a:cubicBezTo>
                  <a:cubicBezTo>
                    <a:pt x="62" y="16"/>
                    <a:pt x="60" y="12"/>
                    <a:pt x="57" y="10"/>
                  </a:cubicBezTo>
                  <a:cubicBezTo>
                    <a:pt x="55" y="8"/>
                    <a:pt x="53" y="8"/>
                    <a:pt x="50" y="8"/>
                  </a:cubicBezTo>
                  <a:cubicBezTo>
                    <a:pt x="46" y="8"/>
                    <a:pt x="42" y="10"/>
                    <a:pt x="39" y="14"/>
                  </a:cubicBezTo>
                  <a:cubicBezTo>
                    <a:pt x="35" y="21"/>
                    <a:pt x="32" y="31"/>
                    <a:pt x="32" y="44"/>
                  </a:cubicBezTo>
                  <a:lnTo>
                    <a:pt x="32" y="48"/>
                  </a:lnTo>
                  <a:lnTo>
                    <a:pt x="66"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0" name="Freeform 24"/>
            <p:cNvSpPr>
              <a:spLocks/>
            </p:cNvSpPr>
            <p:nvPr userDrawn="1"/>
          </p:nvSpPr>
          <p:spPr bwMode="auto">
            <a:xfrm>
              <a:off x="5348288" y="1676400"/>
              <a:ext cx="98425" cy="93663"/>
            </a:xfrm>
            <a:custGeom>
              <a:avLst/>
              <a:gdLst>
                <a:gd name="T0" fmla="*/ 47 w 124"/>
                <a:gd name="T1" fmla="*/ 3 h 118"/>
                <a:gd name="T2" fmla="*/ 47 w 124"/>
                <a:gd name="T3" fmla="*/ 18 h 118"/>
                <a:gd name="T4" fmla="*/ 64 w 124"/>
                <a:gd name="T5" fmla="*/ 4 h 118"/>
                <a:gd name="T6" fmla="*/ 81 w 124"/>
                <a:gd name="T7" fmla="*/ 0 h 118"/>
                <a:gd name="T8" fmla="*/ 100 w 124"/>
                <a:gd name="T9" fmla="*/ 6 h 118"/>
                <a:gd name="T10" fmla="*/ 110 w 124"/>
                <a:gd name="T11" fmla="*/ 21 h 118"/>
                <a:gd name="T12" fmla="*/ 112 w 124"/>
                <a:gd name="T13" fmla="*/ 48 h 118"/>
                <a:gd name="T14" fmla="*/ 112 w 124"/>
                <a:gd name="T15" fmla="*/ 93 h 118"/>
                <a:gd name="T16" fmla="*/ 114 w 124"/>
                <a:gd name="T17" fmla="*/ 109 h 118"/>
                <a:gd name="T18" fmla="*/ 124 w 124"/>
                <a:gd name="T19" fmla="*/ 113 h 118"/>
                <a:gd name="T20" fmla="*/ 124 w 124"/>
                <a:gd name="T21" fmla="*/ 118 h 118"/>
                <a:gd name="T22" fmla="*/ 66 w 124"/>
                <a:gd name="T23" fmla="*/ 118 h 118"/>
                <a:gd name="T24" fmla="*/ 66 w 124"/>
                <a:gd name="T25" fmla="*/ 113 h 118"/>
                <a:gd name="T26" fmla="*/ 75 w 124"/>
                <a:gd name="T27" fmla="*/ 108 h 118"/>
                <a:gd name="T28" fmla="*/ 77 w 124"/>
                <a:gd name="T29" fmla="*/ 93 h 118"/>
                <a:gd name="T30" fmla="*/ 77 w 124"/>
                <a:gd name="T31" fmla="*/ 42 h 118"/>
                <a:gd name="T32" fmla="*/ 76 w 124"/>
                <a:gd name="T33" fmla="*/ 24 h 118"/>
                <a:gd name="T34" fmla="*/ 72 w 124"/>
                <a:gd name="T35" fmla="*/ 18 h 118"/>
                <a:gd name="T36" fmla="*/ 67 w 124"/>
                <a:gd name="T37" fmla="*/ 16 h 118"/>
                <a:gd name="T38" fmla="*/ 47 w 124"/>
                <a:gd name="T39" fmla="*/ 31 h 118"/>
                <a:gd name="T40" fmla="*/ 47 w 124"/>
                <a:gd name="T41" fmla="*/ 93 h 118"/>
                <a:gd name="T42" fmla="*/ 49 w 124"/>
                <a:gd name="T43" fmla="*/ 109 h 118"/>
                <a:gd name="T44" fmla="*/ 58 w 124"/>
                <a:gd name="T45" fmla="*/ 113 h 118"/>
                <a:gd name="T46" fmla="*/ 58 w 124"/>
                <a:gd name="T47" fmla="*/ 118 h 118"/>
                <a:gd name="T48" fmla="*/ 0 w 124"/>
                <a:gd name="T49" fmla="*/ 118 h 118"/>
                <a:gd name="T50" fmla="*/ 0 w 124"/>
                <a:gd name="T51" fmla="*/ 113 h 118"/>
                <a:gd name="T52" fmla="*/ 11 w 124"/>
                <a:gd name="T53" fmla="*/ 109 h 118"/>
                <a:gd name="T54" fmla="*/ 13 w 124"/>
                <a:gd name="T55" fmla="*/ 93 h 118"/>
                <a:gd name="T56" fmla="*/ 13 w 124"/>
                <a:gd name="T57" fmla="*/ 28 h 118"/>
                <a:gd name="T58" fmla="*/ 10 w 124"/>
                <a:gd name="T59" fmla="*/ 12 h 118"/>
                <a:gd name="T60" fmla="*/ 0 w 124"/>
                <a:gd name="T61" fmla="*/ 8 h 118"/>
                <a:gd name="T62" fmla="*/ 0 w 124"/>
                <a:gd name="T63" fmla="*/ 3 h 118"/>
                <a:gd name="T64" fmla="*/ 47 w 124"/>
                <a:gd name="T65" fmla="*/ 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4" h="118">
                  <a:moveTo>
                    <a:pt x="47" y="3"/>
                  </a:moveTo>
                  <a:lnTo>
                    <a:pt x="47" y="18"/>
                  </a:lnTo>
                  <a:cubicBezTo>
                    <a:pt x="53" y="11"/>
                    <a:pt x="59" y="7"/>
                    <a:pt x="64" y="4"/>
                  </a:cubicBezTo>
                  <a:cubicBezTo>
                    <a:pt x="69" y="1"/>
                    <a:pt x="75" y="0"/>
                    <a:pt x="81" y="0"/>
                  </a:cubicBezTo>
                  <a:cubicBezTo>
                    <a:pt x="89" y="0"/>
                    <a:pt x="95" y="2"/>
                    <a:pt x="100" y="6"/>
                  </a:cubicBezTo>
                  <a:cubicBezTo>
                    <a:pt x="105" y="10"/>
                    <a:pt x="108" y="15"/>
                    <a:pt x="110" y="21"/>
                  </a:cubicBezTo>
                  <a:cubicBezTo>
                    <a:pt x="111" y="26"/>
                    <a:pt x="112" y="35"/>
                    <a:pt x="112" y="48"/>
                  </a:cubicBezTo>
                  <a:lnTo>
                    <a:pt x="112" y="93"/>
                  </a:lnTo>
                  <a:cubicBezTo>
                    <a:pt x="112" y="101"/>
                    <a:pt x="112" y="107"/>
                    <a:pt x="114" y="109"/>
                  </a:cubicBezTo>
                  <a:cubicBezTo>
                    <a:pt x="116" y="111"/>
                    <a:pt x="119" y="113"/>
                    <a:pt x="124" y="113"/>
                  </a:cubicBezTo>
                  <a:lnTo>
                    <a:pt x="124" y="118"/>
                  </a:lnTo>
                  <a:lnTo>
                    <a:pt x="66" y="118"/>
                  </a:lnTo>
                  <a:lnTo>
                    <a:pt x="66" y="113"/>
                  </a:lnTo>
                  <a:cubicBezTo>
                    <a:pt x="70" y="113"/>
                    <a:pt x="73" y="111"/>
                    <a:pt x="75" y="108"/>
                  </a:cubicBezTo>
                  <a:cubicBezTo>
                    <a:pt x="77" y="106"/>
                    <a:pt x="77" y="101"/>
                    <a:pt x="77" y="93"/>
                  </a:cubicBezTo>
                  <a:lnTo>
                    <a:pt x="77" y="42"/>
                  </a:lnTo>
                  <a:cubicBezTo>
                    <a:pt x="77" y="32"/>
                    <a:pt x="77" y="26"/>
                    <a:pt x="76" y="24"/>
                  </a:cubicBezTo>
                  <a:cubicBezTo>
                    <a:pt x="75" y="21"/>
                    <a:pt x="74" y="20"/>
                    <a:pt x="72" y="18"/>
                  </a:cubicBezTo>
                  <a:cubicBezTo>
                    <a:pt x="71" y="17"/>
                    <a:pt x="69" y="16"/>
                    <a:pt x="67" y="16"/>
                  </a:cubicBezTo>
                  <a:cubicBezTo>
                    <a:pt x="60" y="16"/>
                    <a:pt x="53" y="21"/>
                    <a:pt x="47" y="31"/>
                  </a:cubicBezTo>
                  <a:lnTo>
                    <a:pt x="47" y="93"/>
                  </a:lnTo>
                  <a:cubicBezTo>
                    <a:pt x="47" y="101"/>
                    <a:pt x="48" y="107"/>
                    <a:pt x="49" y="109"/>
                  </a:cubicBezTo>
                  <a:cubicBezTo>
                    <a:pt x="51" y="111"/>
                    <a:pt x="54" y="113"/>
                    <a:pt x="58" y="113"/>
                  </a:cubicBezTo>
                  <a:lnTo>
                    <a:pt x="58" y="118"/>
                  </a:lnTo>
                  <a:lnTo>
                    <a:pt x="0" y="118"/>
                  </a:lnTo>
                  <a:lnTo>
                    <a:pt x="0" y="113"/>
                  </a:lnTo>
                  <a:cubicBezTo>
                    <a:pt x="5" y="113"/>
                    <a:pt x="8" y="111"/>
                    <a:pt x="11" y="109"/>
                  </a:cubicBezTo>
                  <a:cubicBezTo>
                    <a:pt x="12" y="107"/>
                    <a:pt x="13" y="102"/>
                    <a:pt x="13" y="93"/>
                  </a:cubicBezTo>
                  <a:lnTo>
                    <a:pt x="13" y="28"/>
                  </a:lnTo>
                  <a:cubicBezTo>
                    <a:pt x="13" y="19"/>
                    <a:pt x="12" y="14"/>
                    <a:pt x="10" y="12"/>
                  </a:cubicBezTo>
                  <a:cubicBezTo>
                    <a:pt x="9" y="10"/>
                    <a:pt x="5" y="8"/>
                    <a:pt x="0" y="8"/>
                  </a:cubicBezTo>
                  <a:lnTo>
                    <a:pt x="0" y="3"/>
                  </a:lnTo>
                  <a:lnTo>
                    <a:pt x="47"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1" name="Freeform 25"/>
            <p:cNvSpPr>
              <a:spLocks/>
            </p:cNvSpPr>
            <p:nvPr userDrawn="1"/>
          </p:nvSpPr>
          <p:spPr bwMode="auto">
            <a:xfrm>
              <a:off x="5446713" y="1646238"/>
              <a:ext cx="60325" cy="125413"/>
            </a:xfrm>
            <a:custGeom>
              <a:avLst/>
              <a:gdLst>
                <a:gd name="T0" fmla="*/ 49 w 76"/>
                <a:gd name="T1" fmla="*/ 0 h 158"/>
                <a:gd name="T2" fmla="*/ 49 w 76"/>
                <a:gd name="T3" fmla="*/ 42 h 158"/>
                <a:gd name="T4" fmla="*/ 76 w 76"/>
                <a:gd name="T5" fmla="*/ 42 h 158"/>
                <a:gd name="T6" fmla="*/ 76 w 76"/>
                <a:gd name="T7" fmla="*/ 54 h 158"/>
                <a:gd name="T8" fmla="*/ 49 w 76"/>
                <a:gd name="T9" fmla="*/ 54 h 158"/>
                <a:gd name="T10" fmla="*/ 49 w 76"/>
                <a:gd name="T11" fmla="*/ 125 h 158"/>
                <a:gd name="T12" fmla="*/ 50 w 76"/>
                <a:gd name="T13" fmla="*/ 138 h 158"/>
                <a:gd name="T14" fmla="*/ 53 w 76"/>
                <a:gd name="T15" fmla="*/ 142 h 158"/>
                <a:gd name="T16" fmla="*/ 57 w 76"/>
                <a:gd name="T17" fmla="*/ 144 h 158"/>
                <a:gd name="T18" fmla="*/ 72 w 76"/>
                <a:gd name="T19" fmla="*/ 132 h 158"/>
                <a:gd name="T20" fmla="*/ 76 w 76"/>
                <a:gd name="T21" fmla="*/ 135 h 158"/>
                <a:gd name="T22" fmla="*/ 44 w 76"/>
                <a:gd name="T23" fmla="*/ 158 h 158"/>
                <a:gd name="T24" fmla="*/ 25 w 76"/>
                <a:gd name="T25" fmla="*/ 152 h 158"/>
                <a:gd name="T26" fmla="*/ 16 w 76"/>
                <a:gd name="T27" fmla="*/ 139 h 158"/>
                <a:gd name="T28" fmla="*/ 14 w 76"/>
                <a:gd name="T29" fmla="*/ 116 h 158"/>
                <a:gd name="T30" fmla="*/ 14 w 76"/>
                <a:gd name="T31" fmla="*/ 54 h 158"/>
                <a:gd name="T32" fmla="*/ 0 w 76"/>
                <a:gd name="T33" fmla="*/ 54 h 158"/>
                <a:gd name="T34" fmla="*/ 0 w 76"/>
                <a:gd name="T35" fmla="*/ 50 h 158"/>
                <a:gd name="T36" fmla="*/ 26 w 76"/>
                <a:gd name="T37" fmla="*/ 27 h 158"/>
                <a:gd name="T38" fmla="*/ 45 w 76"/>
                <a:gd name="T39" fmla="*/ 0 h 158"/>
                <a:gd name="T40" fmla="*/ 49 w 76"/>
                <a:gd name="T4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6" h="158">
                  <a:moveTo>
                    <a:pt x="49" y="0"/>
                  </a:moveTo>
                  <a:lnTo>
                    <a:pt x="49" y="42"/>
                  </a:lnTo>
                  <a:lnTo>
                    <a:pt x="76" y="42"/>
                  </a:lnTo>
                  <a:lnTo>
                    <a:pt x="76" y="54"/>
                  </a:lnTo>
                  <a:lnTo>
                    <a:pt x="49" y="54"/>
                  </a:lnTo>
                  <a:lnTo>
                    <a:pt x="49" y="125"/>
                  </a:lnTo>
                  <a:cubicBezTo>
                    <a:pt x="49" y="132"/>
                    <a:pt x="49" y="136"/>
                    <a:pt x="50" y="138"/>
                  </a:cubicBezTo>
                  <a:cubicBezTo>
                    <a:pt x="50" y="140"/>
                    <a:pt x="51" y="141"/>
                    <a:pt x="53" y="142"/>
                  </a:cubicBezTo>
                  <a:cubicBezTo>
                    <a:pt x="55" y="144"/>
                    <a:pt x="56" y="144"/>
                    <a:pt x="57" y="144"/>
                  </a:cubicBezTo>
                  <a:cubicBezTo>
                    <a:pt x="63" y="144"/>
                    <a:pt x="68" y="140"/>
                    <a:pt x="72" y="132"/>
                  </a:cubicBezTo>
                  <a:lnTo>
                    <a:pt x="76" y="135"/>
                  </a:lnTo>
                  <a:cubicBezTo>
                    <a:pt x="69" y="150"/>
                    <a:pt x="59" y="158"/>
                    <a:pt x="44" y="158"/>
                  </a:cubicBezTo>
                  <a:cubicBezTo>
                    <a:pt x="37" y="158"/>
                    <a:pt x="30" y="156"/>
                    <a:pt x="25" y="152"/>
                  </a:cubicBezTo>
                  <a:cubicBezTo>
                    <a:pt x="20" y="148"/>
                    <a:pt x="17" y="144"/>
                    <a:pt x="16" y="139"/>
                  </a:cubicBezTo>
                  <a:cubicBezTo>
                    <a:pt x="15" y="136"/>
                    <a:pt x="14" y="128"/>
                    <a:pt x="14" y="116"/>
                  </a:cubicBezTo>
                  <a:lnTo>
                    <a:pt x="14" y="54"/>
                  </a:lnTo>
                  <a:lnTo>
                    <a:pt x="0" y="54"/>
                  </a:lnTo>
                  <a:lnTo>
                    <a:pt x="0" y="50"/>
                  </a:lnTo>
                  <a:cubicBezTo>
                    <a:pt x="10" y="43"/>
                    <a:pt x="19" y="35"/>
                    <a:pt x="26" y="27"/>
                  </a:cubicBezTo>
                  <a:cubicBezTo>
                    <a:pt x="33" y="19"/>
                    <a:pt x="39" y="10"/>
                    <a:pt x="45" y="0"/>
                  </a:cubicBezTo>
                  <a:lnTo>
                    <a:pt x="49"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2" name="Freeform 26"/>
            <p:cNvSpPr>
              <a:spLocks/>
            </p:cNvSpPr>
            <p:nvPr userDrawn="1"/>
          </p:nvSpPr>
          <p:spPr bwMode="auto">
            <a:xfrm>
              <a:off x="4406900" y="1401763"/>
              <a:ext cx="3175" cy="3175"/>
            </a:xfrm>
            <a:custGeom>
              <a:avLst/>
              <a:gdLst>
                <a:gd name="T0" fmla="*/ 4 w 4"/>
                <a:gd name="T1" fmla="*/ 0 h 3"/>
                <a:gd name="T2" fmla="*/ 0 w 4"/>
                <a:gd name="T3" fmla="*/ 3 h 3"/>
              </a:gdLst>
              <a:ahLst/>
              <a:cxnLst>
                <a:cxn ang="0">
                  <a:pos x="T0" y="T1"/>
                </a:cxn>
                <a:cxn ang="0">
                  <a:pos x="T2" y="T3"/>
                </a:cxn>
              </a:cxnLst>
              <a:rect l="0" t="0" r="r" b="b"/>
              <a:pathLst>
                <a:path w="4" h="3">
                  <a:moveTo>
                    <a:pt x="4" y="0"/>
                  </a:moveTo>
                  <a:cubicBezTo>
                    <a:pt x="3" y="1"/>
                    <a:pt x="2" y="2"/>
                    <a:pt x="0"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3" name="Oval 27"/>
            <p:cNvSpPr>
              <a:spLocks noChangeArrowheads="1"/>
            </p:cNvSpPr>
            <p:nvPr userDrawn="1"/>
          </p:nvSpPr>
          <p:spPr bwMode="auto">
            <a:xfrm>
              <a:off x="4427538" y="1214438"/>
              <a:ext cx="9525"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4" name="Freeform 28"/>
            <p:cNvSpPr>
              <a:spLocks noEditPoints="1"/>
            </p:cNvSpPr>
            <p:nvPr userDrawn="1"/>
          </p:nvSpPr>
          <p:spPr bwMode="auto">
            <a:xfrm>
              <a:off x="4481513" y="1022350"/>
              <a:ext cx="171450" cy="209550"/>
            </a:xfrm>
            <a:custGeom>
              <a:avLst/>
              <a:gdLst>
                <a:gd name="T0" fmla="*/ 0 w 217"/>
                <a:gd name="T1" fmla="*/ 0 h 264"/>
                <a:gd name="T2" fmla="*/ 0 w 217"/>
                <a:gd name="T3" fmla="*/ 175 h 264"/>
                <a:gd name="T4" fmla="*/ 108 w 217"/>
                <a:gd name="T5" fmla="*/ 264 h 264"/>
                <a:gd name="T6" fmla="*/ 217 w 217"/>
                <a:gd name="T7" fmla="*/ 175 h 264"/>
                <a:gd name="T8" fmla="*/ 53 w 217"/>
                <a:gd name="T9" fmla="*/ 51 h 264"/>
                <a:gd name="T10" fmla="*/ 72 w 217"/>
                <a:gd name="T11" fmla="*/ 51 h 264"/>
                <a:gd name="T12" fmla="*/ 60 w 217"/>
                <a:gd name="T13" fmla="*/ 60 h 264"/>
                <a:gd name="T14" fmla="*/ 67 w 217"/>
                <a:gd name="T15" fmla="*/ 61 h 264"/>
                <a:gd name="T16" fmla="*/ 72 w 217"/>
                <a:gd name="T17" fmla="*/ 66 h 264"/>
                <a:gd name="T18" fmla="*/ 65 w 217"/>
                <a:gd name="T19" fmla="*/ 68 h 264"/>
                <a:gd name="T20" fmla="*/ 59 w 217"/>
                <a:gd name="T21" fmla="*/ 66 h 264"/>
                <a:gd name="T22" fmla="*/ 29 w 217"/>
                <a:gd name="T23" fmla="*/ 122 h 264"/>
                <a:gd name="T24" fmla="*/ 10 w 217"/>
                <a:gd name="T25" fmla="*/ 60 h 264"/>
                <a:gd name="T26" fmla="*/ 18 w 217"/>
                <a:gd name="T27" fmla="*/ 61 h 264"/>
                <a:gd name="T28" fmla="*/ 22 w 217"/>
                <a:gd name="T29" fmla="*/ 66 h 264"/>
                <a:gd name="T30" fmla="*/ 16 w 217"/>
                <a:gd name="T31" fmla="*/ 68 h 264"/>
                <a:gd name="T32" fmla="*/ 9 w 217"/>
                <a:gd name="T33" fmla="*/ 66 h 264"/>
                <a:gd name="T34" fmla="*/ 36 w 217"/>
                <a:gd name="T35" fmla="*/ 104 h 264"/>
                <a:gd name="T36" fmla="*/ 43 w 217"/>
                <a:gd name="T37" fmla="*/ 104 h 264"/>
                <a:gd name="T38" fmla="*/ 48 w 217"/>
                <a:gd name="T39" fmla="*/ 109 h 264"/>
                <a:gd name="T40" fmla="*/ 41 w 217"/>
                <a:gd name="T41" fmla="*/ 112 h 264"/>
                <a:gd name="T42" fmla="*/ 35 w 217"/>
                <a:gd name="T43" fmla="*/ 109 h 264"/>
                <a:gd name="T44" fmla="*/ 51 w 217"/>
                <a:gd name="T45" fmla="*/ 69 h 264"/>
                <a:gd name="T46" fmla="*/ 42 w 217"/>
                <a:gd name="T47" fmla="*/ 70 h 264"/>
                <a:gd name="T48" fmla="*/ 34 w 217"/>
                <a:gd name="T49" fmla="*/ 65 h 264"/>
                <a:gd name="T50" fmla="*/ 35 w 217"/>
                <a:gd name="T51" fmla="*/ 56 h 264"/>
                <a:gd name="T52" fmla="*/ 51 w 217"/>
                <a:gd name="T53" fmla="*/ 72 h 264"/>
                <a:gd name="T54" fmla="*/ 37 w 217"/>
                <a:gd name="T55" fmla="*/ 20 h 264"/>
                <a:gd name="T56" fmla="*/ 41 w 217"/>
                <a:gd name="T57" fmla="*/ 14 h 264"/>
                <a:gd name="T58" fmla="*/ 45 w 217"/>
                <a:gd name="T59" fmla="*/ 20 h 264"/>
                <a:gd name="T60" fmla="*/ 45 w 217"/>
                <a:gd name="T61" fmla="*/ 27 h 264"/>
                <a:gd name="T62" fmla="*/ 38 w 217"/>
                <a:gd name="T63" fmla="*/ 23 h 264"/>
                <a:gd name="T64" fmla="*/ 6 w 217"/>
                <a:gd name="T65" fmla="*/ 51 h 264"/>
                <a:gd name="T66" fmla="*/ 29 w 217"/>
                <a:gd name="T67" fmla="*/ 51 h 264"/>
                <a:gd name="T68" fmla="*/ 6 w 217"/>
                <a:gd name="T69" fmla="*/ 177 h 264"/>
                <a:gd name="T70" fmla="*/ 72 w 217"/>
                <a:gd name="T71" fmla="*/ 237 h 264"/>
                <a:gd name="T72" fmla="*/ 72 w 217"/>
                <a:gd name="T73" fmla="*/ 122 h 264"/>
                <a:gd name="T74" fmla="*/ 139 w 217"/>
                <a:gd name="T75" fmla="*/ 240 h 264"/>
                <a:gd name="T76" fmla="*/ 108 w 217"/>
                <a:gd name="T77" fmla="*/ 257 h 264"/>
                <a:gd name="T78" fmla="*/ 78 w 217"/>
                <a:gd name="T79" fmla="*/ 128 h 264"/>
                <a:gd name="T80" fmla="*/ 139 w 217"/>
                <a:gd name="T81" fmla="*/ 122 h 264"/>
                <a:gd name="T82" fmla="*/ 139 w 217"/>
                <a:gd name="T83" fmla="*/ 6 h 264"/>
                <a:gd name="T84" fmla="*/ 197 w 217"/>
                <a:gd name="T85" fmla="*/ 206 h 264"/>
                <a:gd name="T86" fmla="*/ 211 w 217"/>
                <a:gd name="T87" fmla="*/ 128 h 264"/>
                <a:gd name="T88" fmla="*/ 145 w 217"/>
                <a:gd name="T89" fmla="*/ 122 h 264"/>
                <a:gd name="T90" fmla="*/ 211 w 217"/>
                <a:gd name="T91" fmla="*/ 122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7" h="264">
                  <a:moveTo>
                    <a:pt x="217" y="0"/>
                  </a:moveTo>
                  <a:lnTo>
                    <a:pt x="217" y="0"/>
                  </a:lnTo>
                  <a:lnTo>
                    <a:pt x="0" y="0"/>
                  </a:lnTo>
                  <a:lnTo>
                    <a:pt x="0" y="0"/>
                  </a:lnTo>
                  <a:lnTo>
                    <a:pt x="0" y="0"/>
                  </a:lnTo>
                  <a:lnTo>
                    <a:pt x="0" y="175"/>
                  </a:lnTo>
                  <a:cubicBezTo>
                    <a:pt x="0" y="192"/>
                    <a:pt x="7" y="207"/>
                    <a:pt x="17" y="211"/>
                  </a:cubicBezTo>
                  <a:lnTo>
                    <a:pt x="101" y="261"/>
                  </a:lnTo>
                  <a:cubicBezTo>
                    <a:pt x="102" y="263"/>
                    <a:pt x="105" y="264"/>
                    <a:pt x="108" y="264"/>
                  </a:cubicBezTo>
                  <a:cubicBezTo>
                    <a:pt x="111" y="264"/>
                    <a:pt x="113" y="263"/>
                    <a:pt x="115" y="262"/>
                  </a:cubicBezTo>
                  <a:lnTo>
                    <a:pt x="199" y="211"/>
                  </a:lnTo>
                  <a:cubicBezTo>
                    <a:pt x="209" y="207"/>
                    <a:pt x="217" y="192"/>
                    <a:pt x="217" y="175"/>
                  </a:cubicBezTo>
                  <a:lnTo>
                    <a:pt x="217" y="0"/>
                  </a:lnTo>
                  <a:close/>
                  <a:moveTo>
                    <a:pt x="72" y="51"/>
                  </a:moveTo>
                  <a:lnTo>
                    <a:pt x="53" y="51"/>
                  </a:lnTo>
                  <a:lnTo>
                    <a:pt x="53" y="6"/>
                  </a:lnTo>
                  <a:lnTo>
                    <a:pt x="72" y="6"/>
                  </a:lnTo>
                  <a:lnTo>
                    <a:pt x="72" y="51"/>
                  </a:lnTo>
                  <a:close/>
                  <a:moveTo>
                    <a:pt x="59" y="66"/>
                  </a:moveTo>
                  <a:lnTo>
                    <a:pt x="61" y="64"/>
                  </a:lnTo>
                  <a:lnTo>
                    <a:pt x="60" y="60"/>
                  </a:lnTo>
                  <a:lnTo>
                    <a:pt x="63" y="61"/>
                  </a:lnTo>
                  <a:lnTo>
                    <a:pt x="65" y="57"/>
                  </a:lnTo>
                  <a:lnTo>
                    <a:pt x="67" y="61"/>
                  </a:lnTo>
                  <a:lnTo>
                    <a:pt x="71" y="60"/>
                  </a:lnTo>
                  <a:lnTo>
                    <a:pt x="69" y="64"/>
                  </a:lnTo>
                  <a:lnTo>
                    <a:pt x="72" y="66"/>
                  </a:lnTo>
                  <a:lnTo>
                    <a:pt x="68" y="67"/>
                  </a:lnTo>
                  <a:lnTo>
                    <a:pt x="68" y="71"/>
                  </a:lnTo>
                  <a:lnTo>
                    <a:pt x="65" y="68"/>
                  </a:lnTo>
                  <a:lnTo>
                    <a:pt x="62" y="71"/>
                  </a:lnTo>
                  <a:lnTo>
                    <a:pt x="62" y="67"/>
                  </a:lnTo>
                  <a:lnTo>
                    <a:pt x="59" y="66"/>
                  </a:lnTo>
                  <a:close/>
                  <a:moveTo>
                    <a:pt x="6" y="79"/>
                  </a:moveTo>
                  <a:lnTo>
                    <a:pt x="29" y="79"/>
                  </a:lnTo>
                  <a:lnTo>
                    <a:pt x="29" y="122"/>
                  </a:lnTo>
                  <a:lnTo>
                    <a:pt x="6" y="122"/>
                  </a:lnTo>
                  <a:lnTo>
                    <a:pt x="6" y="79"/>
                  </a:lnTo>
                  <a:close/>
                  <a:moveTo>
                    <a:pt x="10" y="60"/>
                  </a:moveTo>
                  <a:lnTo>
                    <a:pt x="14" y="61"/>
                  </a:lnTo>
                  <a:lnTo>
                    <a:pt x="16" y="57"/>
                  </a:lnTo>
                  <a:lnTo>
                    <a:pt x="18" y="61"/>
                  </a:lnTo>
                  <a:lnTo>
                    <a:pt x="21" y="60"/>
                  </a:lnTo>
                  <a:lnTo>
                    <a:pt x="20" y="64"/>
                  </a:lnTo>
                  <a:lnTo>
                    <a:pt x="22" y="66"/>
                  </a:lnTo>
                  <a:lnTo>
                    <a:pt x="19" y="67"/>
                  </a:lnTo>
                  <a:lnTo>
                    <a:pt x="19" y="71"/>
                  </a:lnTo>
                  <a:lnTo>
                    <a:pt x="16" y="68"/>
                  </a:lnTo>
                  <a:lnTo>
                    <a:pt x="12" y="71"/>
                  </a:lnTo>
                  <a:lnTo>
                    <a:pt x="12" y="67"/>
                  </a:lnTo>
                  <a:lnTo>
                    <a:pt x="9" y="66"/>
                  </a:lnTo>
                  <a:lnTo>
                    <a:pt x="12" y="64"/>
                  </a:lnTo>
                  <a:lnTo>
                    <a:pt x="10" y="60"/>
                  </a:lnTo>
                  <a:close/>
                  <a:moveTo>
                    <a:pt x="36" y="104"/>
                  </a:moveTo>
                  <a:lnTo>
                    <a:pt x="39" y="104"/>
                  </a:lnTo>
                  <a:lnTo>
                    <a:pt x="41" y="100"/>
                  </a:lnTo>
                  <a:lnTo>
                    <a:pt x="43" y="104"/>
                  </a:lnTo>
                  <a:lnTo>
                    <a:pt x="47" y="104"/>
                  </a:lnTo>
                  <a:lnTo>
                    <a:pt x="45" y="107"/>
                  </a:lnTo>
                  <a:lnTo>
                    <a:pt x="48" y="109"/>
                  </a:lnTo>
                  <a:lnTo>
                    <a:pt x="45" y="110"/>
                  </a:lnTo>
                  <a:lnTo>
                    <a:pt x="45" y="114"/>
                  </a:lnTo>
                  <a:lnTo>
                    <a:pt x="41" y="112"/>
                  </a:lnTo>
                  <a:lnTo>
                    <a:pt x="38" y="114"/>
                  </a:lnTo>
                  <a:lnTo>
                    <a:pt x="38" y="110"/>
                  </a:lnTo>
                  <a:lnTo>
                    <a:pt x="35" y="109"/>
                  </a:lnTo>
                  <a:lnTo>
                    <a:pt x="37" y="107"/>
                  </a:lnTo>
                  <a:lnTo>
                    <a:pt x="36" y="104"/>
                  </a:lnTo>
                  <a:close/>
                  <a:moveTo>
                    <a:pt x="51" y="69"/>
                  </a:moveTo>
                  <a:cubicBezTo>
                    <a:pt x="51" y="68"/>
                    <a:pt x="49" y="68"/>
                    <a:pt x="49" y="68"/>
                  </a:cubicBezTo>
                  <a:cubicBezTo>
                    <a:pt x="46" y="68"/>
                    <a:pt x="46" y="71"/>
                    <a:pt x="44" y="71"/>
                  </a:cubicBezTo>
                  <a:cubicBezTo>
                    <a:pt x="43" y="72"/>
                    <a:pt x="42" y="72"/>
                    <a:pt x="42" y="70"/>
                  </a:cubicBezTo>
                  <a:cubicBezTo>
                    <a:pt x="42" y="69"/>
                    <a:pt x="44" y="68"/>
                    <a:pt x="45" y="67"/>
                  </a:cubicBezTo>
                  <a:cubicBezTo>
                    <a:pt x="31" y="67"/>
                    <a:pt x="31" y="74"/>
                    <a:pt x="29" y="74"/>
                  </a:cubicBezTo>
                  <a:cubicBezTo>
                    <a:pt x="25" y="74"/>
                    <a:pt x="32" y="67"/>
                    <a:pt x="34" y="65"/>
                  </a:cubicBezTo>
                  <a:cubicBezTo>
                    <a:pt x="31" y="64"/>
                    <a:pt x="29" y="61"/>
                    <a:pt x="26" y="59"/>
                  </a:cubicBezTo>
                  <a:cubicBezTo>
                    <a:pt x="28" y="57"/>
                    <a:pt x="29" y="58"/>
                    <a:pt x="30" y="59"/>
                  </a:cubicBezTo>
                  <a:cubicBezTo>
                    <a:pt x="30" y="58"/>
                    <a:pt x="32" y="56"/>
                    <a:pt x="35" y="56"/>
                  </a:cubicBezTo>
                  <a:cubicBezTo>
                    <a:pt x="41" y="56"/>
                    <a:pt x="39" y="62"/>
                    <a:pt x="40" y="62"/>
                  </a:cubicBezTo>
                  <a:cubicBezTo>
                    <a:pt x="41" y="62"/>
                    <a:pt x="40" y="56"/>
                    <a:pt x="44" y="56"/>
                  </a:cubicBezTo>
                  <a:cubicBezTo>
                    <a:pt x="51" y="56"/>
                    <a:pt x="58" y="72"/>
                    <a:pt x="51" y="72"/>
                  </a:cubicBezTo>
                  <a:cubicBezTo>
                    <a:pt x="48" y="72"/>
                    <a:pt x="51" y="70"/>
                    <a:pt x="51" y="69"/>
                  </a:cubicBezTo>
                  <a:moveTo>
                    <a:pt x="35" y="23"/>
                  </a:moveTo>
                  <a:lnTo>
                    <a:pt x="37" y="20"/>
                  </a:lnTo>
                  <a:lnTo>
                    <a:pt x="36" y="17"/>
                  </a:lnTo>
                  <a:lnTo>
                    <a:pt x="39" y="17"/>
                  </a:lnTo>
                  <a:lnTo>
                    <a:pt x="41" y="14"/>
                  </a:lnTo>
                  <a:lnTo>
                    <a:pt x="43" y="17"/>
                  </a:lnTo>
                  <a:lnTo>
                    <a:pt x="47" y="17"/>
                  </a:lnTo>
                  <a:lnTo>
                    <a:pt x="45" y="20"/>
                  </a:lnTo>
                  <a:lnTo>
                    <a:pt x="48" y="23"/>
                  </a:lnTo>
                  <a:lnTo>
                    <a:pt x="45" y="23"/>
                  </a:lnTo>
                  <a:lnTo>
                    <a:pt x="45" y="27"/>
                  </a:lnTo>
                  <a:lnTo>
                    <a:pt x="41" y="25"/>
                  </a:lnTo>
                  <a:lnTo>
                    <a:pt x="38" y="27"/>
                  </a:lnTo>
                  <a:lnTo>
                    <a:pt x="38" y="23"/>
                  </a:lnTo>
                  <a:lnTo>
                    <a:pt x="35" y="23"/>
                  </a:lnTo>
                  <a:close/>
                  <a:moveTo>
                    <a:pt x="29" y="51"/>
                  </a:moveTo>
                  <a:lnTo>
                    <a:pt x="6" y="51"/>
                  </a:lnTo>
                  <a:lnTo>
                    <a:pt x="6" y="6"/>
                  </a:lnTo>
                  <a:lnTo>
                    <a:pt x="29" y="6"/>
                  </a:lnTo>
                  <a:lnTo>
                    <a:pt x="29" y="51"/>
                  </a:lnTo>
                  <a:close/>
                  <a:moveTo>
                    <a:pt x="72" y="237"/>
                  </a:moveTo>
                  <a:lnTo>
                    <a:pt x="20" y="206"/>
                  </a:lnTo>
                  <a:cubicBezTo>
                    <a:pt x="12" y="200"/>
                    <a:pt x="7" y="190"/>
                    <a:pt x="6" y="177"/>
                  </a:cubicBezTo>
                  <a:lnTo>
                    <a:pt x="6" y="128"/>
                  </a:lnTo>
                  <a:lnTo>
                    <a:pt x="72" y="128"/>
                  </a:lnTo>
                  <a:lnTo>
                    <a:pt x="72" y="237"/>
                  </a:lnTo>
                  <a:close/>
                  <a:moveTo>
                    <a:pt x="53" y="79"/>
                  </a:moveTo>
                  <a:lnTo>
                    <a:pt x="72" y="79"/>
                  </a:lnTo>
                  <a:lnTo>
                    <a:pt x="72" y="122"/>
                  </a:lnTo>
                  <a:lnTo>
                    <a:pt x="53" y="122"/>
                  </a:lnTo>
                  <a:lnTo>
                    <a:pt x="53" y="79"/>
                  </a:lnTo>
                  <a:close/>
                  <a:moveTo>
                    <a:pt x="139" y="240"/>
                  </a:moveTo>
                  <a:lnTo>
                    <a:pt x="115" y="255"/>
                  </a:lnTo>
                  <a:lnTo>
                    <a:pt x="114" y="255"/>
                  </a:lnTo>
                  <a:cubicBezTo>
                    <a:pt x="113" y="256"/>
                    <a:pt x="111" y="257"/>
                    <a:pt x="108" y="257"/>
                  </a:cubicBezTo>
                  <a:cubicBezTo>
                    <a:pt x="106" y="257"/>
                    <a:pt x="104" y="256"/>
                    <a:pt x="102" y="255"/>
                  </a:cubicBezTo>
                  <a:lnTo>
                    <a:pt x="78" y="240"/>
                  </a:lnTo>
                  <a:lnTo>
                    <a:pt x="78" y="128"/>
                  </a:lnTo>
                  <a:lnTo>
                    <a:pt x="139" y="128"/>
                  </a:lnTo>
                  <a:lnTo>
                    <a:pt x="139" y="240"/>
                  </a:lnTo>
                  <a:close/>
                  <a:moveTo>
                    <a:pt x="139" y="122"/>
                  </a:moveTo>
                  <a:lnTo>
                    <a:pt x="78" y="122"/>
                  </a:lnTo>
                  <a:lnTo>
                    <a:pt x="78" y="6"/>
                  </a:lnTo>
                  <a:lnTo>
                    <a:pt x="139" y="6"/>
                  </a:lnTo>
                  <a:lnTo>
                    <a:pt x="139" y="122"/>
                  </a:lnTo>
                  <a:close/>
                  <a:moveTo>
                    <a:pt x="211" y="177"/>
                  </a:moveTo>
                  <a:cubicBezTo>
                    <a:pt x="209" y="190"/>
                    <a:pt x="205" y="200"/>
                    <a:pt x="197" y="206"/>
                  </a:cubicBezTo>
                  <a:lnTo>
                    <a:pt x="145" y="237"/>
                  </a:lnTo>
                  <a:lnTo>
                    <a:pt x="145" y="128"/>
                  </a:lnTo>
                  <a:lnTo>
                    <a:pt x="211" y="128"/>
                  </a:lnTo>
                  <a:lnTo>
                    <a:pt x="211" y="177"/>
                  </a:lnTo>
                  <a:close/>
                  <a:moveTo>
                    <a:pt x="211" y="122"/>
                  </a:moveTo>
                  <a:lnTo>
                    <a:pt x="145" y="122"/>
                  </a:lnTo>
                  <a:lnTo>
                    <a:pt x="145" y="6"/>
                  </a:lnTo>
                  <a:lnTo>
                    <a:pt x="211" y="6"/>
                  </a:lnTo>
                  <a:lnTo>
                    <a:pt x="211" y="12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5" name="Freeform 29"/>
            <p:cNvSpPr>
              <a:spLocks/>
            </p:cNvSpPr>
            <p:nvPr userDrawn="1"/>
          </p:nvSpPr>
          <p:spPr bwMode="auto">
            <a:xfrm>
              <a:off x="4487863" y="1127125"/>
              <a:ext cx="52388" cy="60325"/>
            </a:xfrm>
            <a:custGeom>
              <a:avLst/>
              <a:gdLst>
                <a:gd name="T0" fmla="*/ 60 w 65"/>
                <a:gd name="T1" fmla="*/ 35 h 75"/>
                <a:gd name="T2" fmla="*/ 54 w 65"/>
                <a:gd name="T3" fmla="*/ 37 h 75"/>
                <a:gd name="T4" fmla="*/ 60 w 65"/>
                <a:gd name="T5" fmla="*/ 28 h 75"/>
                <a:gd name="T6" fmla="*/ 53 w 65"/>
                <a:gd name="T7" fmla="*/ 30 h 75"/>
                <a:gd name="T8" fmla="*/ 50 w 65"/>
                <a:gd name="T9" fmla="*/ 21 h 75"/>
                <a:gd name="T10" fmla="*/ 50 w 65"/>
                <a:gd name="T11" fmla="*/ 13 h 75"/>
                <a:gd name="T12" fmla="*/ 57 w 65"/>
                <a:gd name="T13" fmla="*/ 0 h 75"/>
                <a:gd name="T14" fmla="*/ 45 w 65"/>
                <a:gd name="T15" fmla="*/ 14 h 75"/>
                <a:gd name="T16" fmla="*/ 41 w 65"/>
                <a:gd name="T17" fmla="*/ 30 h 75"/>
                <a:gd name="T18" fmla="*/ 32 w 65"/>
                <a:gd name="T19" fmla="*/ 17 h 75"/>
                <a:gd name="T20" fmla="*/ 21 w 65"/>
                <a:gd name="T21" fmla="*/ 20 h 75"/>
                <a:gd name="T22" fmla="*/ 25 w 65"/>
                <a:gd name="T23" fmla="*/ 26 h 75"/>
                <a:gd name="T24" fmla="*/ 24 w 65"/>
                <a:gd name="T25" fmla="*/ 33 h 75"/>
                <a:gd name="T26" fmla="*/ 18 w 65"/>
                <a:gd name="T27" fmla="*/ 24 h 75"/>
                <a:gd name="T28" fmla="*/ 18 w 65"/>
                <a:gd name="T29" fmla="*/ 17 h 75"/>
                <a:gd name="T30" fmla="*/ 2 w 65"/>
                <a:gd name="T31" fmla="*/ 0 h 75"/>
                <a:gd name="T32" fmla="*/ 8 w 65"/>
                <a:gd name="T33" fmla="*/ 13 h 75"/>
                <a:gd name="T34" fmla="*/ 1 w 65"/>
                <a:gd name="T35" fmla="*/ 11 h 75"/>
                <a:gd name="T36" fmla="*/ 5 w 65"/>
                <a:gd name="T37" fmla="*/ 17 h 75"/>
                <a:gd name="T38" fmla="*/ 1 w 65"/>
                <a:gd name="T39" fmla="*/ 19 h 75"/>
                <a:gd name="T40" fmla="*/ 4 w 65"/>
                <a:gd name="T41" fmla="*/ 24 h 75"/>
                <a:gd name="T42" fmla="*/ 0 w 65"/>
                <a:gd name="T43" fmla="*/ 24 h 75"/>
                <a:gd name="T44" fmla="*/ 2 w 65"/>
                <a:gd name="T45" fmla="*/ 27 h 75"/>
                <a:gd name="T46" fmla="*/ 1 w 65"/>
                <a:gd name="T47" fmla="*/ 33 h 75"/>
                <a:gd name="T48" fmla="*/ 16 w 65"/>
                <a:gd name="T49" fmla="*/ 53 h 75"/>
                <a:gd name="T50" fmla="*/ 20 w 65"/>
                <a:gd name="T51" fmla="*/ 49 h 75"/>
                <a:gd name="T52" fmla="*/ 23 w 65"/>
                <a:gd name="T53" fmla="*/ 52 h 75"/>
                <a:gd name="T54" fmla="*/ 18 w 65"/>
                <a:gd name="T55" fmla="*/ 58 h 75"/>
                <a:gd name="T56" fmla="*/ 25 w 65"/>
                <a:gd name="T57" fmla="*/ 63 h 75"/>
                <a:gd name="T58" fmla="*/ 24 w 65"/>
                <a:gd name="T59" fmla="*/ 72 h 75"/>
                <a:gd name="T60" fmla="*/ 31 w 65"/>
                <a:gd name="T61" fmla="*/ 69 h 75"/>
                <a:gd name="T62" fmla="*/ 36 w 65"/>
                <a:gd name="T63" fmla="*/ 75 h 75"/>
                <a:gd name="T64" fmla="*/ 40 w 65"/>
                <a:gd name="T65" fmla="*/ 69 h 75"/>
                <a:gd name="T66" fmla="*/ 47 w 65"/>
                <a:gd name="T67" fmla="*/ 71 h 75"/>
                <a:gd name="T68" fmla="*/ 44 w 65"/>
                <a:gd name="T69" fmla="*/ 63 h 75"/>
                <a:gd name="T70" fmla="*/ 52 w 65"/>
                <a:gd name="T71" fmla="*/ 58 h 75"/>
                <a:gd name="T72" fmla="*/ 49 w 65"/>
                <a:gd name="T73" fmla="*/ 54 h 75"/>
                <a:gd name="T74" fmla="*/ 50 w 65"/>
                <a:gd name="T75" fmla="*/ 50 h 75"/>
                <a:gd name="T76" fmla="*/ 60 w 65"/>
                <a:gd name="T77" fmla="*/ 3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5" h="75">
                  <a:moveTo>
                    <a:pt x="60" y="35"/>
                  </a:moveTo>
                  <a:cubicBezTo>
                    <a:pt x="59" y="34"/>
                    <a:pt x="51" y="38"/>
                    <a:pt x="54" y="37"/>
                  </a:cubicBezTo>
                  <a:cubicBezTo>
                    <a:pt x="54" y="35"/>
                    <a:pt x="58" y="30"/>
                    <a:pt x="60" y="28"/>
                  </a:cubicBezTo>
                  <a:cubicBezTo>
                    <a:pt x="60" y="26"/>
                    <a:pt x="56" y="28"/>
                    <a:pt x="53" y="30"/>
                  </a:cubicBezTo>
                  <a:cubicBezTo>
                    <a:pt x="65" y="13"/>
                    <a:pt x="57" y="20"/>
                    <a:pt x="50" y="21"/>
                  </a:cubicBezTo>
                  <a:cubicBezTo>
                    <a:pt x="61" y="9"/>
                    <a:pt x="58" y="9"/>
                    <a:pt x="50" y="13"/>
                  </a:cubicBezTo>
                  <a:cubicBezTo>
                    <a:pt x="57" y="8"/>
                    <a:pt x="58" y="2"/>
                    <a:pt x="57" y="0"/>
                  </a:cubicBezTo>
                  <a:cubicBezTo>
                    <a:pt x="51" y="8"/>
                    <a:pt x="45" y="7"/>
                    <a:pt x="45" y="14"/>
                  </a:cubicBezTo>
                  <a:cubicBezTo>
                    <a:pt x="45" y="19"/>
                    <a:pt x="44" y="27"/>
                    <a:pt x="41" y="30"/>
                  </a:cubicBezTo>
                  <a:cubicBezTo>
                    <a:pt x="38" y="33"/>
                    <a:pt x="40" y="17"/>
                    <a:pt x="32" y="17"/>
                  </a:cubicBezTo>
                  <a:cubicBezTo>
                    <a:pt x="29" y="17"/>
                    <a:pt x="23" y="17"/>
                    <a:pt x="21" y="20"/>
                  </a:cubicBezTo>
                  <a:cubicBezTo>
                    <a:pt x="23" y="20"/>
                    <a:pt x="25" y="24"/>
                    <a:pt x="25" y="26"/>
                  </a:cubicBezTo>
                  <a:cubicBezTo>
                    <a:pt x="25" y="28"/>
                    <a:pt x="27" y="33"/>
                    <a:pt x="24" y="33"/>
                  </a:cubicBezTo>
                  <a:cubicBezTo>
                    <a:pt x="21" y="33"/>
                    <a:pt x="18" y="27"/>
                    <a:pt x="18" y="24"/>
                  </a:cubicBezTo>
                  <a:cubicBezTo>
                    <a:pt x="18" y="21"/>
                    <a:pt x="18" y="21"/>
                    <a:pt x="18" y="17"/>
                  </a:cubicBezTo>
                  <a:cubicBezTo>
                    <a:pt x="18" y="10"/>
                    <a:pt x="6" y="0"/>
                    <a:pt x="2" y="0"/>
                  </a:cubicBezTo>
                  <a:cubicBezTo>
                    <a:pt x="2" y="5"/>
                    <a:pt x="8" y="6"/>
                    <a:pt x="8" y="13"/>
                  </a:cubicBezTo>
                  <a:cubicBezTo>
                    <a:pt x="5" y="13"/>
                    <a:pt x="1" y="8"/>
                    <a:pt x="1" y="11"/>
                  </a:cubicBezTo>
                  <a:cubicBezTo>
                    <a:pt x="1" y="14"/>
                    <a:pt x="5" y="14"/>
                    <a:pt x="5" y="17"/>
                  </a:cubicBezTo>
                  <a:cubicBezTo>
                    <a:pt x="5" y="20"/>
                    <a:pt x="1" y="16"/>
                    <a:pt x="1" y="19"/>
                  </a:cubicBezTo>
                  <a:cubicBezTo>
                    <a:pt x="1" y="22"/>
                    <a:pt x="3" y="21"/>
                    <a:pt x="4" y="24"/>
                  </a:cubicBezTo>
                  <a:cubicBezTo>
                    <a:pt x="2" y="23"/>
                    <a:pt x="0" y="23"/>
                    <a:pt x="0" y="24"/>
                  </a:cubicBezTo>
                  <a:cubicBezTo>
                    <a:pt x="0" y="25"/>
                    <a:pt x="1" y="26"/>
                    <a:pt x="2" y="27"/>
                  </a:cubicBezTo>
                  <a:cubicBezTo>
                    <a:pt x="1" y="28"/>
                    <a:pt x="1" y="29"/>
                    <a:pt x="1" y="33"/>
                  </a:cubicBezTo>
                  <a:cubicBezTo>
                    <a:pt x="1" y="47"/>
                    <a:pt x="9" y="53"/>
                    <a:pt x="16" y="53"/>
                  </a:cubicBezTo>
                  <a:cubicBezTo>
                    <a:pt x="20" y="53"/>
                    <a:pt x="20" y="50"/>
                    <a:pt x="20" y="49"/>
                  </a:cubicBezTo>
                  <a:cubicBezTo>
                    <a:pt x="20" y="51"/>
                    <a:pt x="23" y="48"/>
                    <a:pt x="23" y="52"/>
                  </a:cubicBezTo>
                  <a:cubicBezTo>
                    <a:pt x="23" y="56"/>
                    <a:pt x="18" y="54"/>
                    <a:pt x="18" y="58"/>
                  </a:cubicBezTo>
                  <a:cubicBezTo>
                    <a:pt x="18" y="63"/>
                    <a:pt x="25" y="58"/>
                    <a:pt x="25" y="63"/>
                  </a:cubicBezTo>
                  <a:cubicBezTo>
                    <a:pt x="25" y="70"/>
                    <a:pt x="24" y="70"/>
                    <a:pt x="24" y="72"/>
                  </a:cubicBezTo>
                  <a:cubicBezTo>
                    <a:pt x="24" y="74"/>
                    <a:pt x="32" y="70"/>
                    <a:pt x="31" y="69"/>
                  </a:cubicBezTo>
                  <a:cubicBezTo>
                    <a:pt x="33" y="70"/>
                    <a:pt x="33" y="75"/>
                    <a:pt x="36" y="75"/>
                  </a:cubicBezTo>
                  <a:cubicBezTo>
                    <a:pt x="38" y="74"/>
                    <a:pt x="39" y="69"/>
                    <a:pt x="40" y="69"/>
                  </a:cubicBezTo>
                  <a:cubicBezTo>
                    <a:pt x="39" y="69"/>
                    <a:pt x="47" y="74"/>
                    <a:pt x="47" y="71"/>
                  </a:cubicBezTo>
                  <a:cubicBezTo>
                    <a:pt x="47" y="65"/>
                    <a:pt x="44" y="68"/>
                    <a:pt x="44" y="63"/>
                  </a:cubicBezTo>
                  <a:cubicBezTo>
                    <a:pt x="44" y="59"/>
                    <a:pt x="53" y="60"/>
                    <a:pt x="52" y="58"/>
                  </a:cubicBezTo>
                  <a:cubicBezTo>
                    <a:pt x="50" y="56"/>
                    <a:pt x="50" y="57"/>
                    <a:pt x="49" y="54"/>
                  </a:cubicBezTo>
                  <a:cubicBezTo>
                    <a:pt x="49" y="55"/>
                    <a:pt x="42" y="44"/>
                    <a:pt x="50" y="50"/>
                  </a:cubicBezTo>
                  <a:cubicBezTo>
                    <a:pt x="59" y="55"/>
                    <a:pt x="60" y="36"/>
                    <a:pt x="60" y="3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6" name="Oval 30"/>
            <p:cNvSpPr>
              <a:spLocks noChangeArrowheads="1"/>
            </p:cNvSpPr>
            <p:nvPr userDrawn="1"/>
          </p:nvSpPr>
          <p:spPr bwMode="auto">
            <a:xfrm>
              <a:off x="4713288" y="1181100"/>
              <a:ext cx="11113"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7" name="Oval 31"/>
            <p:cNvSpPr>
              <a:spLocks noChangeArrowheads="1"/>
            </p:cNvSpPr>
            <p:nvPr userDrawn="1"/>
          </p:nvSpPr>
          <p:spPr bwMode="auto">
            <a:xfrm>
              <a:off x="4691063" y="1195388"/>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8" name="Oval 32"/>
            <p:cNvSpPr>
              <a:spLocks noChangeArrowheads="1"/>
            </p:cNvSpPr>
            <p:nvPr userDrawn="1"/>
          </p:nvSpPr>
          <p:spPr bwMode="auto">
            <a:xfrm>
              <a:off x="4418013" y="1227138"/>
              <a:ext cx="12700"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79" name="Oval 33"/>
            <p:cNvSpPr>
              <a:spLocks noChangeArrowheads="1"/>
            </p:cNvSpPr>
            <p:nvPr userDrawn="1"/>
          </p:nvSpPr>
          <p:spPr bwMode="auto">
            <a:xfrm>
              <a:off x="4437063" y="1228725"/>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0" name="Freeform 34"/>
            <p:cNvSpPr>
              <a:spLocks/>
            </p:cNvSpPr>
            <p:nvPr userDrawn="1"/>
          </p:nvSpPr>
          <p:spPr bwMode="auto">
            <a:xfrm>
              <a:off x="4921250" y="993775"/>
              <a:ext cx="20638" cy="44450"/>
            </a:xfrm>
            <a:custGeom>
              <a:avLst/>
              <a:gdLst>
                <a:gd name="T0" fmla="*/ 13 w 26"/>
                <a:gd name="T1" fmla="*/ 10 h 57"/>
                <a:gd name="T2" fmla="*/ 18 w 26"/>
                <a:gd name="T3" fmla="*/ 57 h 57"/>
                <a:gd name="T4" fmla="*/ 14 w 26"/>
                <a:gd name="T5" fmla="*/ 48 h 57"/>
                <a:gd name="T6" fmla="*/ 7 w 26"/>
                <a:gd name="T7" fmla="*/ 0 h 57"/>
                <a:gd name="T8" fmla="*/ 13 w 26"/>
                <a:gd name="T9" fmla="*/ 10 h 57"/>
              </a:gdLst>
              <a:ahLst/>
              <a:cxnLst>
                <a:cxn ang="0">
                  <a:pos x="T0" y="T1"/>
                </a:cxn>
                <a:cxn ang="0">
                  <a:pos x="T2" y="T3"/>
                </a:cxn>
                <a:cxn ang="0">
                  <a:pos x="T4" y="T5"/>
                </a:cxn>
                <a:cxn ang="0">
                  <a:pos x="T6" y="T7"/>
                </a:cxn>
                <a:cxn ang="0">
                  <a:pos x="T8" y="T9"/>
                </a:cxn>
              </a:cxnLst>
              <a:rect l="0" t="0" r="r" b="b"/>
              <a:pathLst>
                <a:path w="26" h="57">
                  <a:moveTo>
                    <a:pt x="13" y="10"/>
                  </a:moveTo>
                  <a:cubicBezTo>
                    <a:pt x="23" y="22"/>
                    <a:pt x="26" y="42"/>
                    <a:pt x="18" y="57"/>
                  </a:cubicBezTo>
                  <a:cubicBezTo>
                    <a:pt x="14" y="56"/>
                    <a:pt x="15" y="51"/>
                    <a:pt x="14" y="48"/>
                  </a:cubicBezTo>
                  <a:cubicBezTo>
                    <a:pt x="6" y="34"/>
                    <a:pt x="0" y="16"/>
                    <a:pt x="7" y="0"/>
                  </a:cubicBezTo>
                  <a:cubicBezTo>
                    <a:pt x="12" y="1"/>
                    <a:pt x="10" y="7"/>
                    <a:pt x="13"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1" name="Freeform 35"/>
            <p:cNvSpPr>
              <a:spLocks/>
            </p:cNvSpPr>
            <p:nvPr userDrawn="1"/>
          </p:nvSpPr>
          <p:spPr bwMode="auto">
            <a:xfrm>
              <a:off x="4198938" y="998538"/>
              <a:ext cx="14288" cy="41275"/>
            </a:xfrm>
            <a:custGeom>
              <a:avLst/>
              <a:gdLst>
                <a:gd name="T0" fmla="*/ 18 w 18"/>
                <a:gd name="T1" fmla="*/ 20 h 52"/>
                <a:gd name="T2" fmla="*/ 18 w 18"/>
                <a:gd name="T3" fmla="*/ 50 h 52"/>
                <a:gd name="T4" fmla="*/ 15 w 18"/>
                <a:gd name="T5" fmla="*/ 48 h 52"/>
                <a:gd name="T6" fmla="*/ 3 w 18"/>
                <a:gd name="T7" fmla="*/ 2 h 52"/>
                <a:gd name="T8" fmla="*/ 7 w 18"/>
                <a:gd name="T9" fmla="*/ 1 h 52"/>
                <a:gd name="T10" fmla="*/ 18 w 18"/>
                <a:gd name="T11" fmla="*/ 20 h 52"/>
              </a:gdLst>
              <a:ahLst/>
              <a:cxnLst>
                <a:cxn ang="0">
                  <a:pos x="T0" y="T1"/>
                </a:cxn>
                <a:cxn ang="0">
                  <a:pos x="T2" y="T3"/>
                </a:cxn>
                <a:cxn ang="0">
                  <a:pos x="T4" y="T5"/>
                </a:cxn>
                <a:cxn ang="0">
                  <a:pos x="T6" y="T7"/>
                </a:cxn>
                <a:cxn ang="0">
                  <a:pos x="T8" y="T9"/>
                </a:cxn>
                <a:cxn ang="0">
                  <a:pos x="T10" y="T11"/>
                </a:cxn>
              </a:cxnLst>
              <a:rect l="0" t="0" r="r" b="b"/>
              <a:pathLst>
                <a:path w="18" h="52">
                  <a:moveTo>
                    <a:pt x="18" y="20"/>
                  </a:moveTo>
                  <a:cubicBezTo>
                    <a:pt x="16" y="29"/>
                    <a:pt x="16" y="41"/>
                    <a:pt x="18" y="50"/>
                  </a:cubicBezTo>
                  <a:cubicBezTo>
                    <a:pt x="16" y="52"/>
                    <a:pt x="16" y="48"/>
                    <a:pt x="15" y="48"/>
                  </a:cubicBezTo>
                  <a:cubicBezTo>
                    <a:pt x="0" y="38"/>
                    <a:pt x="7" y="17"/>
                    <a:pt x="3" y="2"/>
                  </a:cubicBezTo>
                  <a:cubicBezTo>
                    <a:pt x="4" y="1"/>
                    <a:pt x="5" y="0"/>
                    <a:pt x="7" y="1"/>
                  </a:cubicBezTo>
                  <a:cubicBezTo>
                    <a:pt x="13" y="6"/>
                    <a:pt x="16" y="12"/>
                    <a:pt x="18" y="2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2" name="Freeform 36"/>
            <p:cNvSpPr>
              <a:spLocks/>
            </p:cNvSpPr>
            <p:nvPr userDrawn="1"/>
          </p:nvSpPr>
          <p:spPr bwMode="auto">
            <a:xfrm>
              <a:off x="4945063" y="1012825"/>
              <a:ext cx="12700" cy="11113"/>
            </a:xfrm>
            <a:custGeom>
              <a:avLst/>
              <a:gdLst>
                <a:gd name="T0" fmla="*/ 15 w 17"/>
                <a:gd name="T1" fmla="*/ 4 h 15"/>
                <a:gd name="T2" fmla="*/ 10 w 17"/>
                <a:gd name="T3" fmla="*/ 14 h 15"/>
                <a:gd name="T4" fmla="*/ 1 w 17"/>
                <a:gd name="T5" fmla="*/ 10 h 15"/>
                <a:gd name="T6" fmla="*/ 5 w 17"/>
                <a:gd name="T7" fmla="*/ 0 h 15"/>
                <a:gd name="T8" fmla="*/ 15 w 17"/>
                <a:gd name="T9" fmla="*/ 4 h 15"/>
              </a:gdLst>
              <a:ahLst/>
              <a:cxnLst>
                <a:cxn ang="0">
                  <a:pos x="T0" y="T1"/>
                </a:cxn>
                <a:cxn ang="0">
                  <a:pos x="T2" y="T3"/>
                </a:cxn>
                <a:cxn ang="0">
                  <a:pos x="T4" y="T5"/>
                </a:cxn>
                <a:cxn ang="0">
                  <a:pos x="T6" y="T7"/>
                </a:cxn>
                <a:cxn ang="0">
                  <a:pos x="T8" y="T9"/>
                </a:cxn>
              </a:cxnLst>
              <a:rect l="0" t="0" r="r" b="b"/>
              <a:pathLst>
                <a:path w="17" h="15">
                  <a:moveTo>
                    <a:pt x="15" y="4"/>
                  </a:moveTo>
                  <a:cubicBezTo>
                    <a:pt x="17" y="8"/>
                    <a:pt x="13" y="12"/>
                    <a:pt x="10" y="14"/>
                  </a:cubicBezTo>
                  <a:cubicBezTo>
                    <a:pt x="7" y="15"/>
                    <a:pt x="3" y="13"/>
                    <a:pt x="1" y="10"/>
                  </a:cubicBezTo>
                  <a:cubicBezTo>
                    <a:pt x="0" y="6"/>
                    <a:pt x="2" y="2"/>
                    <a:pt x="5" y="0"/>
                  </a:cubicBezTo>
                  <a:cubicBezTo>
                    <a:pt x="9" y="0"/>
                    <a:pt x="13" y="0"/>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3" name="Freeform 37"/>
            <p:cNvSpPr>
              <a:spLocks/>
            </p:cNvSpPr>
            <p:nvPr userDrawn="1"/>
          </p:nvSpPr>
          <p:spPr bwMode="auto">
            <a:xfrm>
              <a:off x="4183063" y="1025525"/>
              <a:ext cx="12700" cy="9525"/>
            </a:xfrm>
            <a:custGeom>
              <a:avLst/>
              <a:gdLst>
                <a:gd name="T0" fmla="*/ 15 w 15"/>
                <a:gd name="T1" fmla="*/ 5 h 13"/>
                <a:gd name="T2" fmla="*/ 10 w 15"/>
                <a:gd name="T3" fmla="*/ 13 h 13"/>
                <a:gd name="T4" fmla="*/ 3 w 15"/>
                <a:gd name="T5" fmla="*/ 11 h 13"/>
                <a:gd name="T6" fmla="*/ 1 w 15"/>
                <a:gd name="T7" fmla="*/ 3 h 13"/>
                <a:gd name="T8" fmla="*/ 8 w 15"/>
                <a:gd name="T9" fmla="*/ 0 h 13"/>
                <a:gd name="T10" fmla="*/ 15 w 15"/>
                <a:gd name="T11" fmla="*/ 5 h 13"/>
              </a:gdLst>
              <a:ahLst/>
              <a:cxnLst>
                <a:cxn ang="0">
                  <a:pos x="T0" y="T1"/>
                </a:cxn>
                <a:cxn ang="0">
                  <a:pos x="T2" y="T3"/>
                </a:cxn>
                <a:cxn ang="0">
                  <a:pos x="T4" y="T5"/>
                </a:cxn>
                <a:cxn ang="0">
                  <a:pos x="T6" y="T7"/>
                </a:cxn>
                <a:cxn ang="0">
                  <a:pos x="T8" y="T9"/>
                </a:cxn>
                <a:cxn ang="0">
                  <a:pos x="T10" y="T11"/>
                </a:cxn>
              </a:cxnLst>
              <a:rect l="0" t="0" r="r" b="b"/>
              <a:pathLst>
                <a:path w="15" h="13">
                  <a:moveTo>
                    <a:pt x="15" y="5"/>
                  </a:moveTo>
                  <a:cubicBezTo>
                    <a:pt x="14" y="8"/>
                    <a:pt x="13" y="11"/>
                    <a:pt x="10" y="13"/>
                  </a:cubicBezTo>
                  <a:cubicBezTo>
                    <a:pt x="8" y="13"/>
                    <a:pt x="4" y="13"/>
                    <a:pt x="3" y="11"/>
                  </a:cubicBezTo>
                  <a:cubicBezTo>
                    <a:pt x="1" y="9"/>
                    <a:pt x="0" y="6"/>
                    <a:pt x="1" y="3"/>
                  </a:cubicBezTo>
                  <a:cubicBezTo>
                    <a:pt x="3" y="0"/>
                    <a:pt x="6" y="0"/>
                    <a:pt x="8" y="0"/>
                  </a:cubicBezTo>
                  <a:cubicBezTo>
                    <a:pt x="11" y="1"/>
                    <a:pt x="14" y="2"/>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4" name="Freeform 38"/>
            <p:cNvSpPr>
              <a:spLocks/>
            </p:cNvSpPr>
            <p:nvPr userDrawn="1"/>
          </p:nvSpPr>
          <p:spPr bwMode="auto">
            <a:xfrm>
              <a:off x="4957763" y="1030288"/>
              <a:ext cx="11113" cy="12700"/>
            </a:xfrm>
            <a:custGeom>
              <a:avLst/>
              <a:gdLst>
                <a:gd name="T0" fmla="*/ 14 w 15"/>
                <a:gd name="T1" fmla="*/ 4 h 15"/>
                <a:gd name="T2" fmla="*/ 14 w 15"/>
                <a:gd name="T3" fmla="*/ 10 h 15"/>
                <a:gd name="T4" fmla="*/ 4 w 15"/>
                <a:gd name="T5" fmla="*/ 14 h 15"/>
                <a:gd name="T6" fmla="*/ 0 w 15"/>
                <a:gd name="T7" fmla="*/ 7 h 15"/>
                <a:gd name="T8" fmla="*/ 6 w 15"/>
                <a:gd name="T9" fmla="*/ 0 h 15"/>
                <a:gd name="T10" fmla="*/ 14 w 15"/>
                <a:gd name="T11" fmla="*/ 4 h 15"/>
              </a:gdLst>
              <a:ahLst/>
              <a:cxnLst>
                <a:cxn ang="0">
                  <a:pos x="T0" y="T1"/>
                </a:cxn>
                <a:cxn ang="0">
                  <a:pos x="T2" y="T3"/>
                </a:cxn>
                <a:cxn ang="0">
                  <a:pos x="T4" y="T5"/>
                </a:cxn>
                <a:cxn ang="0">
                  <a:pos x="T6" y="T7"/>
                </a:cxn>
                <a:cxn ang="0">
                  <a:pos x="T8" y="T9"/>
                </a:cxn>
                <a:cxn ang="0">
                  <a:pos x="T10" y="T11"/>
                </a:cxn>
              </a:cxnLst>
              <a:rect l="0" t="0" r="r" b="b"/>
              <a:pathLst>
                <a:path w="15" h="15">
                  <a:moveTo>
                    <a:pt x="14" y="4"/>
                  </a:moveTo>
                  <a:cubicBezTo>
                    <a:pt x="15" y="6"/>
                    <a:pt x="15" y="8"/>
                    <a:pt x="14" y="10"/>
                  </a:cubicBezTo>
                  <a:cubicBezTo>
                    <a:pt x="11" y="14"/>
                    <a:pt x="8" y="15"/>
                    <a:pt x="4" y="14"/>
                  </a:cubicBezTo>
                  <a:cubicBezTo>
                    <a:pt x="1" y="12"/>
                    <a:pt x="0" y="9"/>
                    <a:pt x="0" y="7"/>
                  </a:cubicBezTo>
                  <a:cubicBezTo>
                    <a:pt x="0" y="4"/>
                    <a:pt x="3" y="1"/>
                    <a:pt x="6" y="0"/>
                  </a:cubicBezTo>
                  <a:cubicBezTo>
                    <a:pt x="9"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5" name="Freeform 39"/>
            <p:cNvSpPr>
              <a:spLocks/>
            </p:cNvSpPr>
            <p:nvPr userDrawn="1"/>
          </p:nvSpPr>
          <p:spPr bwMode="auto">
            <a:xfrm>
              <a:off x="4941888" y="1031875"/>
              <a:ext cx="11113" cy="12700"/>
            </a:xfrm>
            <a:custGeom>
              <a:avLst/>
              <a:gdLst>
                <a:gd name="T0" fmla="*/ 12 w 15"/>
                <a:gd name="T1" fmla="*/ 2 h 15"/>
                <a:gd name="T2" fmla="*/ 13 w 15"/>
                <a:gd name="T3" fmla="*/ 10 h 15"/>
                <a:gd name="T4" fmla="*/ 5 w 15"/>
                <a:gd name="T5" fmla="*/ 14 h 15"/>
                <a:gd name="T6" fmla="*/ 0 w 15"/>
                <a:gd name="T7" fmla="*/ 9 h 15"/>
                <a:gd name="T8" fmla="*/ 5 w 15"/>
                <a:gd name="T9" fmla="*/ 1 h 15"/>
                <a:gd name="T10" fmla="*/ 12 w 15"/>
                <a:gd name="T11" fmla="*/ 2 h 15"/>
              </a:gdLst>
              <a:ahLst/>
              <a:cxnLst>
                <a:cxn ang="0">
                  <a:pos x="T0" y="T1"/>
                </a:cxn>
                <a:cxn ang="0">
                  <a:pos x="T2" y="T3"/>
                </a:cxn>
                <a:cxn ang="0">
                  <a:pos x="T4" y="T5"/>
                </a:cxn>
                <a:cxn ang="0">
                  <a:pos x="T6" y="T7"/>
                </a:cxn>
                <a:cxn ang="0">
                  <a:pos x="T8" y="T9"/>
                </a:cxn>
                <a:cxn ang="0">
                  <a:pos x="T10" y="T11"/>
                </a:cxn>
              </a:cxnLst>
              <a:rect l="0" t="0" r="r" b="b"/>
              <a:pathLst>
                <a:path w="15" h="15">
                  <a:moveTo>
                    <a:pt x="12" y="2"/>
                  </a:moveTo>
                  <a:cubicBezTo>
                    <a:pt x="15" y="4"/>
                    <a:pt x="13" y="8"/>
                    <a:pt x="13" y="10"/>
                  </a:cubicBezTo>
                  <a:cubicBezTo>
                    <a:pt x="11" y="12"/>
                    <a:pt x="8" y="15"/>
                    <a:pt x="5" y="14"/>
                  </a:cubicBezTo>
                  <a:cubicBezTo>
                    <a:pt x="3" y="12"/>
                    <a:pt x="1" y="12"/>
                    <a:pt x="0" y="9"/>
                  </a:cubicBezTo>
                  <a:cubicBezTo>
                    <a:pt x="0" y="5"/>
                    <a:pt x="1" y="2"/>
                    <a:pt x="5" y="1"/>
                  </a:cubicBezTo>
                  <a:cubicBezTo>
                    <a:pt x="8" y="0"/>
                    <a:pt x="10" y="1"/>
                    <a:pt x="12" y="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6" name="Freeform 40"/>
            <p:cNvSpPr>
              <a:spLocks/>
            </p:cNvSpPr>
            <p:nvPr userDrawn="1"/>
          </p:nvSpPr>
          <p:spPr bwMode="auto">
            <a:xfrm>
              <a:off x="4918075" y="1035050"/>
              <a:ext cx="11113" cy="12700"/>
            </a:xfrm>
            <a:custGeom>
              <a:avLst/>
              <a:gdLst>
                <a:gd name="T0" fmla="*/ 14 w 14"/>
                <a:gd name="T1" fmla="*/ 4 h 16"/>
                <a:gd name="T2" fmla="*/ 9 w 14"/>
                <a:gd name="T3" fmla="*/ 14 h 16"/>
                <a:gd name="T4" fmla="*/ 1 w 14"/>
                <a:gd name="T5" fmla="*/ 9 h 16"/>
                <a:gd name="T6" fmla="*/ 6 w 14"/>
                <a:gd name="T7" fmla="*/ 0 h 16"/>
                <a:gd name="T8" fmla="*/ 14 w 14"/>
                <a:gd name="T9" fmla="*/ 4 h 16"/>
              </a:gdLst>
              <a:ahLst/>
              <a:cxnLst>
                <a:cxn ang="0">
                  <a:pos x="T0" y="T1"/>
                </a:cxn>
                <a:cxn ang="0">
                  <a:pos x="T2" y="T3"/>
                </a:cxn>
                <a:cxn ang="0">
                  <a:pos x="T4" y="T5"/>
                </a:cxn>
                <a:cxn ang="0">
                  <a:pos x="T6" y="T7"/>
                </a:cxn>
                <a:cxn ang="0">
                  <a:pos x="T8" y="T9"/>
                </a:cxn>
              </a:cxnLst>
              <a:rect l="0" t="0" r="r" b="b"/>
              <a:pathLst>
                <a:path w="14" h="16">
                  <a:moveTo>
                    <a:pt x="14" y="4"/>
                  </a:moveTo>
                  <a:cubicBezTo>
                    <a:pt x="14" y="8"/>
                    <a:pt x="14" y="14"/>
                    <a:pt x="9" y="14"/>
                  </a:cubicBezTo>
                  <a:cubicBezTo>
                    <a:pt x="5" y="16"/>
                    <a:pt x="2" y="12"/>
                    <a:pt x="1" y="9"/>
                  </a:cubicBezTo>
                  <a:cubicBezTo>
                    <a:pt x="0" y="5"/>
                    <a:pt x="3" y="1"/>
                    <a:pt x="6" y="0"/>
                  </a:cubicBezTo>
                  <a:cubicBezTo>
                    <a:pt x="9"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7" name="Freeform 41"/>
            <p:cNvSpPr>
              <a:spLocks/>
            </p:cNvSpPr>
            <p:nvPr userDrawn="1"/>
          </p:nvSpPr>
          <p:spPr bwMode="auto">
            <a:xfrm>
              <a:off x="4216400" y="1035050"/>
              <a:ext cx="12700" cy="12700"/>
            </a:xfrm>
            <a:custGeom>
              <a:avLst/>
              <a:gdLst>
                <a:gd name="T0" fmla="*/ 15 w 16"/>
                <a:gd name="T1" fmla="*/ 7 h 16"/>
                <a:gd name="T2" fmla="*/ 10 w 16"/>
                <a:gd name="T3" fmla="*/ 15 h 16"/>
                <a:gd name="T4" fmla="*/ 3 w 16"/>
                <a:gd name="T5" fmla="*/ 11 h 16"/>
                <a:gd name="T6" fmla="*/ 4 w 16"/>
                <a:gd name="T7" fmla="*/ 4 h 16"/>
                <a:gd name="T8" fmla="*/ 15 w 16"/>
                <a:gd name="T9" fmla="*/ 7 h 16"/>
              </a:gdLst>
              <a:ahLst/>
              <a:cxnLst>
                <a:cxn ang="0">
                  <a:pos x="T0" y="T1"/>
                </a:cxn>
                <a:cxn ang="0">
                  <a:pos x="T2" y="T3"/>
                </a:cxn>
                <a:cxn ang="0">
                  <a:pos x="T4" y="T5"/>
                </a:cxn>
                <a:cxn ang="0">
                  <a:pos x="T6" y="T7"/>
                </a:cxn>
                <a:cxn ang="0">
                  <a:pos x="T8" y="T9"/>
                </a:cxn>
              </a:cxnLst>
              <a:rect l="0" t="0" r="r" b="b"/>
              <a:pathLst>
                <a:path w="16" h="16">
                  <a:moveTo>
                    <a:pt x="15" y="7"/>
                  </a:moveTo>
                  <a:cubicBezTo>
                    <a:pt x="16" y="11"/>
                    <a:pt x="12" y="13"/>
                    <a:pt x="10" y="15"/>
                  </a:cubicBezTo>
                  <a:cubicBezTo>
                    <a:pt x="8" y="16"/>
                    <a:pt x="4" y="13"/>
                    <a:pt x="3" y="11"/>
                  </a:cubicBezTo>
                  <a:cubicBezTo>
                    <a:pt x="0" y="8"/>
                    <a:pt x="3" y="6"/>
                    <a:pt x="4" y="4"/>
                  </a:cubicBezTo>
                  <a:cubicBezTo>
                    <a:pt x="8" y="0"/>
                    <a:pt x="14" y="3"/>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8" name="Freeform 42"/>
            <p:cNvSpPr>
              <a:spLocks/>
            </p:cNvSpPr>
            <p:nvPr userDrawn="1"/>
          </p:nvSpPr>
          <p:spPr bwMode="auto">
            <a:xfrm>
              <a:off x="4198938" y="1036638"/>
              <a:ext cx="11113" cy="11113"/>
            </a:xfrm>
            <a:custGeom>
              <a:avLst/>
              <a:gdLst>
                <a:gd name="T0" fmla="*/ 13 w 13"/>
                <a:gd name="T1" fmla="*/ 6 h 15"/>
                <a:gd name="T2" fmla="*/ 9 w 13"/>
                <a:gd name="T3" fmla="*/ 13 h 15"/>
                <a:gd name="T4" fmla="*/ 2 w 13"/>
                <a:gd name="T5" fmla="*/ 10 h 15"/>
                <a:gd name="T6" fmla="*/ 5 w 13"/>
                <a:gd name="T7" fmla="*/ 1 h 15"/>
                <a:gd name="T8" fmla="*/ 13 w 13"/>
                <a:gd name="T9" fmla="*/ 6 h 15"/>
              </a:gdLst>
              <a:ahLst/>
              <a:cxnLst>
                <a:cxn ang="0">
                  <a:pos x="T0" y="T1"/>
                </a:cxn>
                <a:cxn ang="0">
                  <a:pos x="T2" y="T3"/>
                </a:cxn>
                <a:cxn ang="0">
                  <a:pos x="T4" y="T5"/>
                </a:cxn>
                <a:cxn ang="0">
                  <a:pos x="T6" y="T7"/>
                </a:cxn>
                <a:cxn ang="0">
                  <a:pos x="T8" y="T9"/>
                </a:cxn>
              </a:cxnLst>
              <a:rect l="0" t="0" r="r" b="b"/>
              <a:pathLst>
                <a:path w="13" h="15">
                  <a:moveTo>
                    <a:pt x="13" y="6"/>
                  </a:moveTo>
                  <a:cubicBezTo>
                    <a:pt x="13" y="9"/>
                    <a:pt x="12" y="12"/>
                    <a:pt x="9" y="13"/>
                  </a:cubicBezTo>
                  <a:cubicBezTo>
                    <a:pt x="6" y="15"/>
                    <a:pt x="3" y="12"/>
                    <a:pt x="2" y="10"/>
                  </a:cubicBezTo>
                  <a:cubicBezTo>
                    <a:pt x="0" y="6"/>
                    <a:pt x="2" y="3"/>
                    <a:pt x="5" y="1"/>
                  </a:cubicBezTo>
                  <a:cubicBezTo>
                    <a:pt x="9" y="0"/>
                    <a:pt x="12" y="4"/>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89" name="Freeform 43"/>
            <p:cNvSpPr>
              <a:spLocks/>
            </p:cNvSpPr>
            <p:nvPr userDrawn="1"/>
          </p:nvSpPr>
          <p:spPr bwMode="auto">
            <a:xfrm>
              <a:off x="4846638" y="1038225"/>
              <a:ext cx="17463" cy="42863"/>
            </a:xfrm>
            <a:custGeom>
              <a:avLst/>
              <a:gdLst>
                <a:gd name="T0" fmla="*/ 13 w 21"/>
                <a:gd name="T1" fmla="*/ 6 h 55"/>
                <a:gd name="T2" fmla="*/ 20 w 21"/>
                <a:gd name="T3" fmla="*/ 33 h 55"/>
                <a:gd name="T4" fmla="*/ 16 w 21"/>
                <a:gd name="T5" fmla="*/ 55 h 55"/>
                <a:gd name="T6" fmla="*/ 7 w 21"/>
                <a:gd name="T7" fmla="*/ 43 h 55"/>
                <a:gd name="T8" fmla="*/ 8 w 21"/>
                <a:gd name="T9" fmla="*/ 1 h 55"/>
                <a:gd name="T10" fmla="*/ 13 w 21"/>
                <a:gd name="T11" fmla="*/ 6 h 55"/>
              </a:gdLst>
              <a:ahLst/>
              <a:cxnLst>
                <a:cxn ang="0">
                  <a:pos x="T0" y="T1"/>
                </a:cxn>
                <a:cxn ang="0">
                  <a:pos x="T2" y="T3"/>
                </a:cxn>
                <a:cxn ang="0">
                  <a:pos x="T4" y="T5"/>
                </a:cxn>
                <a:cxn ang="0">
                  <a:pos x="T6" y="T7"/>
                </a:cxn>
                <a:cxn ang="0">
                  <a:pos x="T8" y="T9"/>
                </a:cxn>
                <a:cxn ang="0">
                  <a:pos x="T10" y="T11"/>
                </a:cxn>
              </a:cxnLst>
              <a:rect l="0" t="0" r="r" b="b"/>
              <a:pathLst>
                <a:path w="21" h="55">
                  <a:moveTo>
                    <a:pt x="13" y="6"/>
                  </a:moveTo>
                  <a:cubicBezTo>
                    <a:pt x="16" y="14"/>
                    <a:pt x="19" y="23"/>
                    <a:pt x="20" y="33"/>
                  </a:cubicBezTo>
                  <a:cubicBezTo>
                    <a:pt x="19" y="40"/>
                    <a:pt x="21" y="50"/>
                    <a:pt x="16" y="55"/>
                  </a:cubicBezTo>
                  <a:cubicBezTo>
                    <a:pt x="11" y="53"/>
                    <a:pt x="10" y="46"/>
                    <a:pt x="7" y="43"/>
                  </a:cubicBezTo>
                  <a:cubicBezTo>
                    <a:pt x="0" y="30"/>
                    <a:pt x="6" y="14"/>
                    <a:pt x="8" y="1"/>
                  </a:cubicBezTo>
                  <a:cubicBezTo>
                    <a:pt x="11" y="0"/>
                    <a:pt x="11" y="4"/>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0" name="Freeform 44"/>
            <p:cNvSpPr>
              <a:spLocks/>
            </p:cNvSpPr>
            <p:nvPr userDrawn="1"/>
          </p:nvSpPr>
          <p:spPr bwMode="auto">
            <a:xfrm>
              <a:off x="4184650" y="1041400"/>
              <a:ext cx="12700" cy="12700"/>
            </a:xfrm>
            <a:custGeom>
              <a:avLst/>
              <a:gdLst>
                <a:gd name="T0" fmla="*/ 15 w 16"/>
                <a:gd name="T1" fmla="*/ 5 h 16"/>
                <a:gd name="T2" fmla="*/ 10 w 16"/>
                <a:gd name="T3" fmla="*/ 15 h 16"/>
                <a:gd name="T4" fmla="*/ 0 w 16"/>
                <a:gd name="T5" fmla="*/ 9 h 16"/>
                <a:gd name="T6" fmla="*/ 5 w 16"/>
                <a:gd name="T7" fmla="*/ 0 h 16"/>
                <a:gd name="T8" fmla="*/ 15 w 16"/>
                <a:gd name="T9" fmla="*/ 5 h 16"/>
              </a:gdLst>
              <a:ahLst/>
              <a:cxnLst>
                <a:cxn ang="0">
                  <a:pos x="T0" y="T1"/>
                </a:cxn>
                <a:cxn ang="0">
                  <a:pos x="T2" y="T3"/>
                </a:cxn>
                <a:cxn ang="0">
                  <a:pos x="T4" y="T5"/>
                </a:cxn>
                <a:cxn ang="0">
                  <a:pos x="T6" y="T7"/>
                </a:cxn>
                <a:cxn ang="0">
                  <a:pos x="T8" y="T9"/>
                </a:cxn>
              </a:cxnLst>
              <a:rect l="0" t="0" r="r" b="b"/>
              <a:pathLst>
                <a:path w="16" h="16">
                  <a:moveTo>
                    <a:pt x="15" y="5"/>
                  </a:moveTo>
                  <a:cubicBezTo>
                    <a:pt x="16" y="10"/>
                    <a:pt x="12" y="12"/>
                    <a:pt x="10" y="15"/>
                  </a:cubicBezTo>
                  <a:cubicBezTo>
                    <a:pt x="5" y="16"/>
                    <a:pt x="2" y="12"/>
                    <a:pt x="0" y="9"/>
                  </a:cubicBezTo>
                  <a:cubicBezTo>
                    <a:pt x="0" y="6"/>
                    <a:pt x="2" y="2"/>
                    <a:pt x="5" y="0"/>
                  </a:cubicBezTo>
                  <a:cubicBezTo>
                    <a:pt x="9" y="0"/>
                    <a:pt x="13" y="2"/>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1" name="Freeform 45"/>
            <p:cNvSpPr>
              <a:spLocks/>
            </p:cNvSpPr>
            <p:nvPr userDrawn="1"/>
          </p:nvSpPr>
          <p:spPr bwMode="auto">
            <a:xfrm>
              <a:off x="4891088" y="1041400"/>
              <a:ext cx="17463" cy="44450"/>
            </a:xfrm>
            <a:custGeom>
              <a:avLst/>
              <a:gdLst>
                <a:gd name="T0" fmla="*/ 16 w 21"/>
                <a:gd name="T1" fmla="*/ 16 h 55"/>
                <a:gd name="T2" fmla="*/ 18 w 21"/>
                <a:gd name="T3" fmla="*/ 53 h 55"/>
                <a:gd name="T4" fmla="*/ 16 w 21"/>
                <a:gd name="T5" fmla="*/ 55 h 55"/>
                <a:gd name="T6" fmla="*/ 0 w 21"/>
                <a:gd name="T7" fmla="*/ 24 h 55"/>
                <a:gd name="T8" fmla="*/ 5 w 21"/>
                <a:gd name="T9" fmla="*/ 2 h 55"/>
                <a:gd name="T10" fmla="*/ 10 w 21"/>
                <a:gd name="T11" fmla="*/ 5 h 55"/>
                <a:gd name="T12" fmla="*/ 16 w 21"/>
                <a:gd name="T13" fmla="*/ 16 h 55"/>
              </a:gdLst>
              <a:ahLst/>
              <a:cxnLst>
                <a:cxn ang="0">
                  <a:pos x="T0" y="T1"/>
                </a:cxn>
                <a:cxn ang="0">
                  <a:pos x="T2" y="T3"/>
                </a:cxn>
                <a:cxn ang="0">
                  <a:pos x="T4" y="T5"/>
                </a:cxn>
                <a:cxn ang="0">
                  <a:pos x="T6" y="T7"/>
                </a:cxn>
                <a:cxn ang="0">
                  <a:pos x="T8" y="T9"/>
                </a:cxn>
                <a:cxn ang="0">
                  <a:pos x="T10" y="T11"/>
                </a:cxn>
                <a:cxn ang="0">
                  <a:pos x="T12" y="T13"/>
                </a:cxn>
              </a:cxnLst>
              <a:rect l="0" t="0" r="r" b="b"/>
              <a:pathLst>
                <a:path w="21" h="55">
                  <a:moveTo>
                    <a:pt x="16" y="16"/>
                  </a:moveTo>
                  <a:cubicBezTo>
                    <a:pt x="21" y="27"/>
                    <a:pt x="21" y="41"/>
                    <a:pt x="18" y="53"/>
                  </a:cubicBezTo>
                  <a:lnTo>
                    <a:pt x="16" y="55"/>
                  </a:lnTo>
                  <a:cubicBezTo>
                    <a:pt x="10" y="44"/>
                    <a:pt x="3" y="35"/>
                    <a:pt x="0" y="24"/>
                  </a:cubicBezTo>
                  <a:cubicBezTo>
                    <a:pt x="0" y="16"/>
                    <a:pt x="2" y="9"/>
                    <a:pt x="5" y="2"/>
                  </a:cubicBezTo>
                  <a:cubicBezTo>
                    <a:pt x="7" y="0"/>
                    <a:pt x="9" y="3"/>
                    <a:pt x="10" y="5"/>
                  </a:cubicBezTo>
                  <a:cubicBezTo>
                    <a:pt x="10" y="9"/>
                    <a:pt x="12" y="14"/>
                    <a:pt x="16"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2" name="Freeform 46"/>
            <p:cNvSpPr>
              <a:spLocks/>
            </p:cNvSpPr>
            <p:nvPr userDrawn="1"/>
          </p:nvSpPr>
          <p:spPr bwMode="auto">
            <a:xfrm>
              <a:off x="4929188" y="1044575"/>
              <a:ext cx="12700" cy="12700"/>
            </a:xfrm>
            <a:custGeom>
              <a:avLst/>
              <a:gdLst>
                <a:gd name="T0" fmla="*/ 16 w 16"/>
                <a:gd name="T1" fmla="*/ 6 h 16"/>
                <a:gd name="T2" fmla="*/ 10 w 16"/>
                <a:gd name="T3" fmla="*/ 16 h 16"/>
                <a:gd name="T4" fmla="*/ 1 w 16"/>
                <a:gd name="T5" fmla="*/ 11 h 16"/>
                <a:gd name="T6" fmla="*/ 6 w 16"/>
                <a:gd name="T7" fmla="*/ 2 h 16"/>
                <a:gd name="T8" fmla="*/ 16 w 16"/>
                <a:gd name="T9" fmla="*/ 6 h 16"/>
              </a:gdLst>
              <a:ahLst/>
              <a:cxnLst>
                <a:cxn ang="0">
                  <a:pos x="T0" y="T1"/>
                </a:cxn>
                <a:cxn ang="0">
                  <a:pos x="T2" y="T3"/>
                </a:cxn>
                <a:cxn ang="0">
                  <a:pos x="T4" y="T5"/>
                </a:cxn>
                <a:cxn ang="0">
                  <a:pos x="T6" y="T7"/>
                </a:cxn>
                <a:cxn ang="0">
                  <a:pos x="T8" y="T9"/>
                </a:cxn>
              </a:cxnLst>
              <a:rect l="0" t="0" r="r" b="b"/>
              <a:pathLst>
                <a:path w="16" h="16">
                  <a:moveTo>
                    <a:pt x="16" y="6"/>
                  </a:moveTo>
                  <a:cubicBezTo>
                    <a:pt x="15" y="10"/>
                    <a:pt x="14" y="14"/>
                    <a:pt x="10" y="16"/>
                  </a:cubicBezTo>
                  <a:cubicBezTo>
                    <a:pt x="6" y="16"/>
                    <a:pt x="3" y="15"/>
                    <a:pt x="1" y="11"/>
                  </a:cubicBezTo>
                  <a:cubicBezTo>
                    <a:pt x="0" y="7"/>
                    <a:pt x="3" y="4"/>
                    <a:pt x="6" y="2"/>
                  </a:cubicBezTo>
                  <a:cubicBezTo>
                    <a:pt x="10" y="0"/>
                    <a:pt x="14" y="3"/>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3" name="Freeform 47"/>
            <p:cNvSpPr>
              <a:spLocks/>
            </p:cNvSpPr>
            <p:nvPr userDrawn="1"/>
          </p:nvSpPr>
          <p:spPr bwMode="auto">
            <a:xfrm>
              <a:off x="4197350" y="1052513"/>
              <a:ext cx="12700" cy="14288"/>
            </a:xfrm>
            <a:custGeom>
              <a:avLst/>
              <a:gdLst>
                <a:gd name="T0" fmla="*/ 16 w 16"/>
                <a:gd name="T1" fmla="*/ 7 h 17"/>
                <a:gd name="T2" fmla="*/ 10 w 16"/>
                <a:gd name="T3" fmla="*/ 14 h 17"/>
                <a:gd name="T4" fmla="*/ 2 w 16"/>
                <a:gd name="T5" fmla="*/ 12 h 17"/>
                <a:gd name="T6" fmla="*/ 2 w 16"/>
                <a:gd name="T7" fmla="*/ 3 h 17"/>
                <a:gd name="T8" fmla="*/ 8 w 16"/>
                <a:gd name="T9" fmla="*/ 0 h 17"/>
                <a:gd name="T10" fmla="*/ 16 w 16"/>
                <a:gd name="T11" fmla="*/ 7 h 17"/>
              </a:gdLst>
              <a:ahLst/>
              <a:cxnLst>
                <a:cxn ang="0">
                  <a:pos x="T0" y="T1"/>
                </a:cxn>
                <a:cxn ang="0">
                  <a:pos x="T2" y="T3"/>
                </a:cxn>
                <a:cxn ang="0">
                  <a:pos x="T4" y="T5"/>
                </a:cxn>
                <a:cxn ang="0">
                  <a:pos x="T6" y="T7"/>
                </a:cxn>
                <a:cxn ang="0">
                  <a:pos x="T8" y="T9"/>
                </a:cxn>
                <a:cxn ang="0">
                  <a:pos x="T10" y="T11"/>
                </a:cxn>
              </a:cxnLst>
              <a:rect l="0" t="0" r="r" b="b"/>
              <a:pathLst>
                <a:path w="16" h="17">
                  <a:moveTo>
                    <a:pt x="16" y="7"/>
                  </a:moveTo>
                  <a:cubicBezTo>
                    <a:pt x="16" y="10"/>
                    <a:pt x="13" y="14"/>
                    <a:pt x="10" y="14"/>
                  </a:cubicBezTo>
                  <a:cubicBezTo>
                    <a:pt x="7" y="17"/>
                    <a:pt x="5" y="13"/>
                    <a:pt x="2" y="12"/>
                  </a:cubicBezTo>
                  <a:cubicBezTo>
                    <a:pt x="1" y="9"/>
                    <a:pt x="0" y="6"/>
                    <a:pt x="2" y="3"/>
                  </a:cubicBezTo>
                  <a:cubicBezTo>
                    <a:pt x="3" y="1"/>
                    <a:pt x="6" y="1"/>
                    <a:pt x="8" y="0"/>
                  </a:cubicBezTo>
                  <a:cubicBezTo>
                    <a:pt x="12" y="2"/>
                    <a:pt x="15" y="3"/>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4" name="Freeform 48"/>
            <p:cNvSpPr>
              <a:spLocks/>
            </p:cNvSpPr>
            <p:nvPr userDrawn="1"/>
          </p:nvSpPr>
          <p:spPr bwMode="auto">
            <a:xfrm>
              <a:off x="4213225" y="1052513"/>
              <a:ext cx="11113" cy="11113"/>
            </a:xfrm>
            <a:custGeom>
              <a:avLst/>
              <a:gdLst>
                <a:gd name="T0" fmla="*/ 13 w 15"/>
                <a:gd name="T1" fmla="*/ 6 h 15"/>
                <a:gd name="T2" fmla="*/ 9 w 15"/>
                <a:gd name="T3" fmla="*/ 14 h 15"/>
                <a:gd name="T4" fmla="*/ 1 w 15"/>
                <a:gd name="T5" fmla="*/ 9 h 15"/>
                <a:gd name="T6" fmla="*/ 5 w 15"/>
                <a:gd name="T7" fmla="*/ 1 h 15"/>
                <a:gd name="T8" fmla="*/ 13 w 15"/>
                <a:gd name="T9" fmla="*/ 6 h 15"/>
              </a:gdLst>
              <a:ahLst/>
              <a:cxnLst>
                <a:cxn ang="0">
                  <a:pos x="T0" y="T1"/>
                </a:cxn>
                <a:cxn ang="0">
                  <a:pos x="T2" y="T3"/>
                </a:cxn>
                <a:cxn ang="0">
                  <a:pos x="T4" y="T5"/>
                </a:cxn>
                <a:cxn ang="0">
                  <a:pos x="T6" y="T7"/>
                </a:cxn>
                <a:cxn ang="0">
                  <a:pos x="T8" y="T9"/>
                </a:cxn>
              </a:cxnLst>
              <a:rect l="0" t="0" r="r" b="b"/>
              <a:pathLst>
                <a:path w="15" h="15">
                  <a:moveTo>
                    <a:pt x="13" y="6"/>
                  </a:moveTo>
                  <a:cubicBezTo>
                    <a:pt x="15" y="10"/>
                    <a:pt x="11" y="12"/>
                    <a:pt x="9" y="14"/>
                  </a:cubicBezTo>
                  <a:cubicBezTo>
                    <a:pt x="5" y="15"/>
                    <a:pt x="2" y="12"/>
                    <a:pt x="1" y="9"/>
                  </a:cubicBezTo>
                  <a:cubicBezTo>
                    <a:pt x="0" y="6"/>
                    <a:pt x="2" y="3"/>
                    <a:pt x="5" y="1"/>
                  </a:cubicBezTo>
                  <a:cubicBezTo>
                    <a:pt x="9" y="0"/>
                    <a:pt x="11" y="3"/>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5" name="Freeform 49"/>
            <p:cNvSpPr>
              <a:spLocks/>
            </p:cNvSpPr>
            <p:nvPr userDrawn="1"/>
          </p:nvSpPr>
          <p:spPr bwMode="auto">
            <a:xfrm>
              <a:off x="4918075" y="1055688"/>
              <a:ext cx="31750" cy="33338"/>
            </a:xfrm>
            <a:custGeom>
              <a:avLst/>
              <a:gdLst>
                <a:gd name="T0" fmla="*/ 41 w 41"/>
                <a:gd name="T1" fmla="*/ 0 h 41"/>
                <a:gd name="T2" fmla="*/ 33 w 41"/>
                <a:gd name="T3" fmla="*/ 15 h 41"/>
                <a:gd name="T4" fmla="*/ 9 w 41"/>
                <a:gd name="T5" fmla="*/ 36 h 41"/>
                <a:gd name="T6" fmla="*/ 1 w 41"/>
                <a:gd name="T7" fmla="*/ 41 h 41"/>
                <a:gd name="T8" fmla="*/ 11 w 41"/>
                <a:gd name="T9" fmla="*/ 20 h 41"/>
                <a:gd name="T10" fmla="*/ 41 w 41"/>
                <a:gd name="T11" fmla="*/ 0 h 41"/>
              </a:gdLst>
              <a:ahLst/>
              <a:cxnLst>
                <a:cxn ang="0">
                  <a:pos x="T0" y="T1"/>
                </a:cxn>
                <a:cxn ang="0">
                  <a:pos x="T2" y="T3"/>
                </a:cxn>
                <a:cxn ang="0">
                  <a:pos x="T4" y="T5"/>
                </a:cxn>
                <a:cxn ang="0">
                  <a:pos x="T6" y="T7"/>
                </a:cxn>
                <a:cxn ang="0">
                  <a:pos x="T8" y="T9"/>
                </a:cxn>
                <a:cxn ang="0">
                  <a:pos x="T10" y="T11"/>
                </a:cxn>
              </a:cxnLst>
              <a:rect l="0" t="0" r="r" b="b"/>
              <a:pathLst>
                <a:path w="41" h="41">
                  <a:moveTo>
                    <a:pt x="41" y="0"/>
                  </a:moveTo>
                  <a:cubicBezTo>
                    <a:pt x="41" y="5"/>
                    <a:pt x="33" y="10"/>
                    <a:pt x="33" y="15"/>
                  </a:cubicBezTo>
                  <a:cubicBezTo>
                    <a:pt x="28" y="25"/>
                    <a:pt x="19" y="33"/>
                    <a:pt x="9" y="36"/>
                  </a:cubicBezTo>
                  <a:cubicBezTo>
                    <a:pt x="7" y="38"/>
                    <a:pt x="4" y="41"/>
                    <a:pt x="1" y="41"/>
                  </a:cubicBezTo>
                  <a:cubicBezTo>
                    <a:pt x="0" y="34"/>
                    <a:pt x="7" y="27"/>
                    <a:pt x="11" y="20"/>
                  </a:cubicBezTo>
                  <a:cubicBezTo>
                    <a:pt x="19" y="10"/>
                    <a:pt x="30" y="3"/>
                    <a:pt x="41"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6" name="Freeform 50"/>
            <p:cNvSpPr>
              <a:spLocks/>
            </p:cNvSpPr>
            <p:nvPr userDrawn="1"/>
          </p:nvSpPr>
          <p:spPr bwMode="auto">
            <a:xfrm>
              <a:off x="4183063" y="1055688"/>
              <a:ext cx="33338" cy="30163"/>
            </a:xfrm>
            <a:custGeom>
              <a:avLst/>
              <a:gdLst>
                <a:gd name="T0" fmla="*/ 27 w 43"/>
                <a:gd name="T1" fmla="*/ 16 h 38"/>
                <a:gd name="T2" fmla="*/ 43 w 43"/>
                <a:gd name="T3" fmla="*/ 34 h 38"/>
                <a:gd name="T4" fmla="*/ 40 w 43"/>
                <a:gd name="T5" fmla="*/ 38 h 38"/>
                <a:gd name="T6" fmla="*/ 0 w 43"/>
                <a:gd name="T7" fmla="*/ 4 h 38"/>
                <a:gd name="T8" fmla="*/ 9 w 43"/>
                <a:gd name="T9" fmla="*/ 3 h 38"/>
                <a:gd name="T10" fmla="*/ 27 w 43"/>
                <a:gd name="T11" fmla="*/ 16 h 38"/>
              </a:gdLst>
              <a:ahLst/>
              <a:cxnLst>
                <a:cxn ang="0">
                  <a:pos x="T0" y="T1"/>
                </a:cxn>
                <a:cxn ang="0">
                  <a:pos x="T2" y="T3"/>
                </a:cxn>
                <a:cxn ang="0">
                  <a:pos x="T4" y="T5"/>
                </a:cxn>
                <a:cxn ang="0">
                  <a:pos x="T6" y="T7"/>
                </a:cxn>
                <a:cxn ang="0">
                  <a:pos x="T8" y="T9"/>
                </a:cxn>
                <a:cxn ang="0">
                  <a:pos x="T10" y="T11"/>
                </a:cxn>
              </a:cxnLst>
              <a:rect l="0" t="0" r="r" b="b"/>
              <a:pathLst>
                <a:path w="43" h="38">
                  <a:moveTo>
                    <a:pt x="27" y="16"/>
                  </a:moveTo>
                  <a:cubicBezTo>
                    <a:pt x="33" y="23"/>
                    <a:pt x="36" y="28"/>
                    <a:pt x="43" y="34"/>
                  </a:cubicBezTo>
                  <a:cubicBezTo>
                    <a:pt x="43" y="36"/>
                    <a:pt x="42" y="38"/>
                    <a:pt x="40" y="38"/>
                  </a:cubicBezTo>
                  <a:cubicBezTo>
                    <a:pt x="22" y="37"/>
                    <a:pt x="9" y="18"/>
                    <a:pt x="0" y="4"/>
                  </a:cubicBezTo>
                  <a:cubicBezTo>
                    <a:pt x="1" y="0"/>
                    <a:pt x="6" y="4"/>
                    <a:pt x="9" y="3"/>
                  </a:cubicBezTo>
                  <a:cubicBezTo>
                    <a:pt x="15" y="8"/>
                    <a:pt x="22" y="10"/>
                    <a:pt x="27"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7" name="Freeform 51"/>
            <p:cNvSpPr>
              <a:spLocks/>
            </p:cNvSpPr>
            <p:nvPr userDrawn="1"/>
          </p:nvSpPr>
          <p:spPr bwMode="auto">
            <a:xfrm>
              <a:off x="4926013" y="1073150"/>
              <a:ext cx="28575" cy="36513"/>
            </a:xfrm>
            <a:custGeom>
              <a:avLst/>
              <a:gdLst>
                <a:gd name="T0" fmla="*/ 37 w 37"/>
                <a:gd name="T1" fmla="*/ 0 h 47"/>
                <a:gd name="T2" fmla="*/ 13 w 37"/>
                <a:gd name="T3" fmla="*/ 42 h 47"/>
                <a:gd name="T4" fmla="*/ 0 w 37"/>
                <a:gd name="T5" fmla="*/ 45 h 47"/>
                <a:gd name="T6" fmla="*/ 34 w 37"/>
                <a:gd name="T7" fmla="*/ 0 h 47"/>
              </a:gdLst>
              <a:ahLst/>
              <a:cxnLst>
                <a:cxn ang="0">
                  <a:pos x="T0" y="T1"/>
                </a:cxn>
                <a:cxn ang="0">
                  <a:pos x="T2" y="T3"/>
                </a:cxn>
                <a:cxn ang="0">
                  <a:pos x="T4" y="T5"/>
                </a:cxn>
                <a:cxn ang="0">
                  <a:pos x="T6" y="T7"/>
                </a:cxn>
              </a:cxnLst>
              <a:rect l="0" t="0" r="r" b="b"/>
              <a:pathLst>
                <a:path w="37" h="47">
                  <a:moveTo>
                    <a:pt x="37" y="0"/>
                  </a:moveTo>
                  <a:cubicBezTo>
                    <a:pt x="36" y="17"/>
                    <a:pt x="28" y="34"/>
                    <a:pt x="13" y="42"/>
                  </a:cubicBezTo>
                  <a:cubicBezTo>
                    <a:pt x="9" y="43"/>
                    <a:pt x="4" y="47"/>
                    <a:pt x="0" y="45"/>
                  </a:cubicBezTo>
                  <a:cubicBezTo>
                    <a:pt x="8" y="28"/>
                    <a:pt x="20" y="15"/>
                    <a:pt x="3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8" name="Freeform 52"/>
            <p:cNvSpPr>
              <a:spLocks/>
            </p:cNvSpPr>
            <p:nvPr userDrawn="1"/>
          </p:nvSpPr>
          <p:spPr bwMode="auto">
            <a:xfrm>
              <a:off x="4884738" y="1077913"/>
              <a:ext cx="12700" cy="12700"/>
            </a:xfrm>
            <a:custGeom>
              <a:avLst/>
              <a:gdLst>
                <a:gd name="T0" fmla="*/ 15 w 16"/>
                <a:gd name="T1" fmla="*/ 5 h 16"/>
                <a:gd name="T2" fmla="*/ 9 w 16"/>
                <a:gd name="T3" fmla="*/ 16 h 16"/>
                <a:gd name="T4" fmla="*/ 0 w 16"/>
                <a:gd name="T5" fmla="*/ 9 h 16"/>
                <a:gd name="T6" fmla="*/ 5 w 16"/>
                <a:gd name="T7" fmla="*/ 1 h 16"/>
                <a:gd name="T8" fmla="*/ 10 w 16"/>
                <a:gd name="T9" fmla="*/ 0 h 16"/>
                <a:gd name="T10" fmla="*/ 15 w 16"/>
                <a:gd name="T11" fmla="*/ 5 h 16"/>
              </a:gdLst>
              <a:ahLst/>
              <a:cxnLst>
                <a:cxn ang="0">
                  <a:pos x="T0" y="T1"/>
                </a:cxn>
                <a:cxn ang="0">
                  <a:pos x="T2" y="T3"/>
                </a:cxn>
                <a:cxn ang="0">
                  <a:pos x="T4" y="T5"/>
                </a:cxn>
                <a:cxn ang="0">
                  <a:pos x="T6" y="T7"/>
                </a:cxn>
                <a:cxn ang="0">
                  <a:pos x="T8" y="T9"/>
                </a:cxn>
                <a:cxn ang="0">
                  <a:pos x="T10" y="T11"/>
                </a:cxn>
              </a:cxnLst>
              <a:rect l="0" t="0" r="r" b="b"/>
              <a:pathLst>
                <a:path w="16" h="16">
                  <a:moveTo>
                    <a:pt x="15" y="5"/>
                  </a:moveTo>
                  <a:cubicBezTo>
                    <a:pt x="16" y="10"/>
                    <a:pt x="13" y="14"/>
                    <a:pt x="9" y="16"/>
                  </a:cubicBezTo>
                  <a:cubicBezTo>
                    <a:pt x="5" y="16"/>
                    <a:pt x="2" y="12"/>
                    <a:pt x="0" y="9"/>
                  </a:cubicBezTo>
                  <a:cubicBezTo>
                    <a:pt x="0" y="6"/>
                    <a:pt x="2" y="2"/>
                    <a:pt x="5" y="1"/>
                  </a:cubicBezTo>
                  <a:cubicBezTo>
                    <a:pt x="6" y="0"/>
                    <a:pt x="8" y="0"/>
                    <a:pt x="10" y="0"/>
                  </a:cubicBezTo>
                  <a:cubicBezTo>
                    <a:pt x="12" y="1"/>
                    <a:pt x="13" y="3"/>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99" name="Freeform 53"/>
            <p:cNvSpPr>
              <a:spLocks/>
            </p:cNvSpPr>
            <p:nvPr userDrawn="1"/>
          </p:nvSpPr>
          <p:spPr bwMode="auto">
            <a:xfrm>
              <a:off x="4162425" y="1079500"/>
              <a:ext cx="41275" cy="22225"/>
            </a:xfrm>
            <a:custGeom>
              <a:avLst/>
              <a:gdLst>
                <a:gd name="T0" fmla="*/ 31 w 52"/>
                <a:gd name="T1" fmla="*/ 6 h 27"/>
                <a:gd name="T2" fmla="*/ 52 w 52"/>
                <a:gd name="T3" fmla="*/ 24 h 27"/>
                <a:gd name="T4" fmla="*/ 35 w 52"/>
                <a:gd name="T5" fmla="*/ 24 h 27"/>
                <a:gd name="T6" fmla="*/ 0 w 52"/>
                <a:gd name="T7" fmla="*/ 5 h 27"/>
                <a:gd name="T8" fmla="*/ 8 w 52"/>
                <a:gd name="T9" fmla="*/ 1 h 27"/>
                <a:gd name="T10" fmla="*/ 31 w 52"/>
                <a:gd name="T11" fmla="*/ 6 h 27"/>
              </a:gdLst>
              <a:ahLst/>
              <a:cxnLst>
                <a:cxn ang="0">
                  <a:pos x="T0" y="T1"/>
                </a:cxn>
                <a:cxn ang="0">
                  <a:pos x="T2" y="T3"/>
                </a:cxn>
                <a:cxn ang="0">
                  <a:pos x="T4" y="T5"/>
                </a:cxn>
                <a:cxn ang="0">
                  <a:pos x="T6" y="T7"/>
                </a:cxn>
                <a:cxn ang="0">
                  <a:pos x="T8" y="T9"/>
                </a:cxn>
                <a:cxn ang="0">
                  <a:pos x="T10" y="T11"/>
                </a:cxn>
              </a:cxnLst>
              <a:rect l="0" t="0" r="r" b="b"/>
              <a:pathLst>
                <a:path w="52" h="27">
                  <a:moveTo>
                    <a:pt x="31" y="6"/>
                  </a:moveTo>
                  <a:cubicBezTo>
                    <a:pt x="39" y="11"/>
                    <a:pt x="45" y="18"/>
                    <a:pt x="52" y="24"/>
                  </a:cubicBezTo>
                  <a:cubicBezTo>
                    <a:pt x="47" y="27"/>
                    <a:pt x="41" y="24"/>
                    <a:pt x="35" y="24"/>
                  </a:cubicBezTo>
                  <a:cubicBezTo>
                    <a:pt x="22" y="20"/>
                    <a:pt x="14" y="9"/>
                    <a:pt x="0" y="5"/>
                  </a:cubicBezTo>
                  <a:cubicBezTo>
                    <a:pt x="1" y="1"/>
                    <a:pt x="6" y="2"/>
                    <a:pt x="8" y="1"/>
                  </a:cubicBezTo>
                  <a:cubicBezTo>
                    <a:pt x="17" y="0"/>
                    <a:pt x="24" y="4"/>
                    <a:pt x="31"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0" name="Freeform 54"/>
            <p:cNvSpPr>
              <a:spLocks/>
            </p:cNvSpPr>
            <p:nvPr userDrawn="1"/>
          </p:nvSpPr>
          <p:spPr bwMode="auto">
            <a:xfrm>
              <a:off x="4121150" y="887413"/>
              <a:ext cx="414338" cy="390525"/>
            </a:xfrm>
            <a:custGeom>
              <a:avLst/>
              <a:gdLst>
                <a:gd name="T0" fmla="*/ 431 w 521"/>
                <a:gd name="T1" fmla="*/ 146 h 492"/>
                <a:gd name="T2" fmla="*/ 424 w 521"/>
                <a:gd name="T3" fmla="*/ 152 h 492"/>
                <a:gd name="T4" fmla="*/ 415 w 521"/>
                <a:gd name="T5" fmla="*/ 113 h 492"/>
                <a:gd name="T6" fmla="*/ 433 w 521"/>
                <a:gd name="T7" fmla="*/ 55 h 492"/>
                <a:gd name="T8" fmla="*/ 416 w 521"/>
                <a:gd name="T9" fmla="*/ 34 h 492"/>
                <a:gd name="T10" fmla="*/ 412 w 521"/>
                <a:gd name="T11" fmla="*/ 1 h 492"/>
                <a:gd name="T12" fmla="*/ 371 w 521"/>
                <a:gd name="T13" fmla="*/ 11 h 492"/>
                <a:gd name="T14" fmla="*/ 355 w 521"/>
                <a:gd name="T15" fmla="*/ 13 h 492"/>
                <a:gd name="T16" fmla="*/ 374 w 521"/>
                <a:gd name="T17" fmla="*/ 56 h 492"/>
                <a:gd name="T18" fmla="*/ 285 w 521"/>
                <a:gd name="T19" fmla="*/ 221 h 492"/>
                <a:gd name="T20" fmla="*/ 231 w 521"/>
                <a:gd name="T21" fmla="*/ 318 h 492"/>
                <a:gd name="T22" fmla="*/ 143 w 521"/>
                <a:gd name="T23" fmla="*/ 267 h 492"/>
                <a:gd name="T24" fmla="*/ 152 w 521"/>
                <a:gd name="T25" fmla="*/ 194 h 492"/>
                <a:gd name="T26" fmla="*/ 137 w 521"/>
                <a:gd name="T27" fmla="*/ 259 h 492"/>
                <a:gd name="T28" fmla="*/ 136 w 521"/>
                <a:gd name="T29" fmla="*/ 276 h 492"/>
                <a:gd name="T30" fmla="*/ 55 w 521"/>
                <a:gd name="T31" fmla="*/ 286 h 492"/>
                <a:gd name="T32" fmla="*/ 75 w 521"/>
                <a:gd name="T33" fmla="*/ 292 h 492"/>
                <a:gd name="T34" fmla="*/ 108 w 521"/>
                <a:gd name="T35" fmla="*/ 279 h 492"/>
                <a:gd name="T36" fmla="*/ 185 w 521"/>
                <a:gd name="T37" fmla="*/ 302 h 492"/>
                <a:gd name="T38" fmla="*/ 162 w 521"/>
                <a:gd name="T39" fmla="*/ 314 h 492"/>
                <a:gd name="T40" fmla="*/ 146 w 521"/>
                <a:gd name="T41" fmla="*/ 365 h 492"/>
                <a:gd name="T42" fmla="*/ 153 w 521"/>
                <a:gd name="T43" fmla="*/ 331 h 492"/>
                <a:gd name="T44" fmla="*/ 232 w 521"/>
                <a:gd name="T45" fmla="*/ 330 h 492"/>
                <a:gd name="T46" fmla="*/ 212 w 521"/>
                <a:gd name="T47" fmla="*/ 384 h 492"/>
                <a:gd name="T48" fmla="*/ 94 w 521"/>
                <a:gd name="T49" fmla="*/ 420 h 492"/>
                <a:gd name="T50" fmla="*/ 228 w 521"/>
                <a:gd name="T51" fmla="*/ 390 h 492"/>
                <a:gd name="T52" fmla="*/ 211 w 521"/>
                <a:gd name="T53" fmla="*/ 416 h 492"/>
                <a:gd name="T54" fmla="*/ 197 w 521"/>
                <a:gd name="T55" fmla="*/ 409 h 492"/>
                <a:gd name="T56" fmla="*/ 205 w 521"/>
                <a:gd name="T57" fmla="*/ 420 h 492"/>
                <a:gd name="T58" fmla="*/ 154 w 521"/>
                <a:gd name="T59" fmla="*/ 451 h 492"/>
                <a:gd name="T60" fmla="*/ 187 w 521"/>
                <a:gd name="T61" fmla="*/ 449 h 492"/>
                <a:gd name="T62" fmla="*/ 221 w 521"/>
                <a:gd name="T63" fmla="*/ 439 h 492"/>
                <a:gd name="T64" fmla="*/ 204 w 521"/>
                <a:gd name="T65" fmla="*/ 441 h 492"/>
                <a:gd name="T66" fmla="*/ 166 w 521"/>
                <a:gd name="T67" fmla="*/ 462 h 492"/>
                <a:gd name="T68" fmla="*/ 43 w 521"/>
                <a:gd name="T69" fmla="*/ 468 h 492"/>
                <a:gd name="T70" fmla="*/ 2 w 521"/>
                <a:gd name="T71" fmla="*/ 480 h 492"/>
                <a:gd name="T72" fmla="*/ 211 w 521"/>
                <a:gd name="T73" fmla="*/ 486 h 492"/>
                <a:gd name="T74" fmla="*/ 282 w 521"/>
                <a:gd name="T75" fmla="*/ 430 h 492"/>
                <a:gd name="T76" fmla="*/ 318 w 521"/>
                <a:gd name="T77" fmla="*/ 384 h 492"/>
                <a:gd name="T78" fmla="*/ 306 w 521"/>
                <a:gd name="T79" fmla="*/ 479 h 492"/>
                <a:gd name="T80" fmla="*/ 458 w 521"/>
                <a:gd name="T81" fmla="*/ 486 h 492"/>
                <a:gd name="T82" fmla="*/ 486 w 521"/>
                <a:gd name="T83" fmla="*/ 486 h 492"/>
                <a:gd name="T84" fmla="*/ 472 w 521"/>
                <a:gd name="T85" fmla="*/ 473 h 492"/>
                <a:gd name="T86" fmla="*/ 348 w 521"/>
                <a:gd name="T87" fmla="*/ 462 h 492"/>
                <a:gd name="T88" fmla="*/ 370 w 521"/>
                <a:gd name="T89" fmla="*/ 360 h 492"/>
                <a:gd name="T90" fmla="*/ 375 w 521"/>
                <a:gd name="T91" fmla="*/ 317 h 492"/>
                <a:gd name="T92" fmla="*/ 393 w 521"/>
                <a:gd name="T93" fmla="*/ 264 h 492"/>
                <a:gd name="T94" fmla="*/ 431 w 521"/>
                <a:gd name="T95" fmla="*/ 266 h 492"/>
                <a:gd name="T96" fmla="*/ 440 w 521"/>
                <a:gd name="T97" fmla="*/ 301 h 492"/>
                <a:gd name="T98" fmla="*/ 438 w 521"/>
                <a:gd name="T99" fmla="*/ 243 h 492"/>
                <a:gd name="T100" fmla="*/ 415 w 521"/>
                <a:gd name="T101" fmla="*/ 207 h 492"/>
                <a:gd name="T102" fmla="*/ 430 w 521"/>
                <a:gd name="T103" fmla="*/ 188 h 492"/>
                <a:gd name="T104" fmla="*/ 435 w 521"/>
                <a:gd name="T105" fmla="*/ 153 h 492"/>
                <a:gd name="T106" fmla="*/ 487 w 521"/>
                <a:gd name="T107" fmla="*/ 159 h 492"/>
                <a:gd name="T108" fmla="*/ 521 w 521"/>
                <a:gd name="T109" fmla="*/ 149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21" h="492">
                  <a:moveTo>
                    <a:pt x="488" y="135"/>
                  </a:moveTo>
                  <a:cubicBezTo>
                    <a:pt x="467" y="127"/>
                    <a:pt x="453" y="149"/>
                    <a:pt x="431" y="146"/>
                  </a:cubicBezTo>
                  <a:cubicBezTo>
                    <a:pt x="429" y="148"/>
                    <a:pt x="429" y="151"/>
                    <a:pt x="428" y="152"/>
                  </a:cubicBezTo>
                  <a:cubicBezTo>
                    <a:pt x="427" y="154"/>
                    <a:pt x="425" y="153"/>
                    <a:pt x="424" y="152"/>
                  </a:cubicBezTo>
                  <a:cubicBezTo>
                    <a:pt x="422" y="143"/>
                    <a:pt x="419" y="135"/>
                    <a:pt x="418" y="126"/>
                  </a:cubicBezTo>
                  <a:cubicBezTo>
                    <a:pt x="416" y="122"/>
                    <a:pt x="417" y="117"/>
                    <a:pt x="415" y="113"/>
                  </a:cubicBezTo>
                  <a:cubicBezTo>
                    <a:pt x="403" y="80"/>
                    <a:pt x="445" y="105"/>
                    <a:pt x="453" y="86"/>
                  </a:cubicBezTo>
                  <a:cubicBezTo>
                    <a:pt x="460" y="69"/>
                    <a:pt x="439" y="67"/>
                    <a:pt x="433" y="55"/>
                  </a:cubicBezTo>
                  <a:lnTo>
                    <a:pt x="433" y="50"/>
                  </a:lnTo>
                  <a:cubicBezTo>
                    <a:pt x="427" y="44"/>
                    <a:pt x="420" y="42"/>
                    <a:pt x="416" y="34"/>
                  </a:cubicBezTo>
                  <a:cubicBezTo>
                    <a:pt x="419" y="25"/>
                    <a:pt x="420" y="14"/>
                    <a:pt x="418" y="5"/>
                  </a:cubicBezTo>
                  <a:cubicBezTo>
                    <a:pt x="417" y="3"/>
                    <a:pt x="416" y="0"/>
                    <a:pt x="412" y="1"/>
                  </a:cubicBezTo>
                  <a:cubicBezTo>
                    <a:pt x="405" y="11"/>
                    <a:pt x="400" y="19"/>
                    <a:pt x="393" y="28"/>
                  </a:cubicBezTo>
                  <a:cubicBezTo>
                    <a:pt x="386" y="23"/>
                    <a:pt x="379" y="16"/>
                    <a:pt x="371" y="11"/>
                  </a:cubicBezTo>
                  <a:cubicBezTo>
                    <a:pt x="365" y="11"/>
                    <a:pt x="360" y="5"/>
                    <a:pt x="353" y="7"/>
                  </a:cubicBezTo>
                  <a:cubicBezTo>
                    <a:pt x="352" y="10"/>
                    <a:pt x="353" y="11"/>
                    <a:pt x="355" y="13"/>
                  </a:cubicBezTo>
                  <a:cubicBezTo>
                    <a:pt x="355" y="28"/>
                    <a:pt x="362" y="40"/>
                    <a:pt x="373" y="50"/>
                  </a:cubicBezTo>
                  <a:lnTo>
                    <a:pt x="374" y="56"/>
                  </a:lnTo>
                  <a:cubicBezTo>
                    <a:pt x="367" y="71"/>
                    <a:pt x="369" y="89"/>
                    <a:pt x="367" y="106"/>
                  </a:cubicBezTo>
                  <a:cubicBezTo>
                    <a:pt x="350" y="149"/>
                    <a:pt x="323" y="191"/>
                    <a:pt x="285" y="221"/>
                  </a:cubicBezTo>
                  <a:cubicBezTo>
                    <a:pt x="264" y="246"/>
                    <a:pt x="238" y="269"/>
                    <a:pt x="235" y="303"/>
                  </a:cubicBezTo>
                  <a:cubicBezTo>
                    <a:pt x="234" y="308"/>
                    <a:pt x="236" y="314"/>
                    <a:pt x="231" y="318"/>
                  </a:cubicBezTo>
                  <a:cubicBezTo>
                    <a:pt x="219" y="314"/>
                    <a:pt x="207" y="308"/>
                    <a:pt x="196" y="300"/>
                  </a:cubicBezTo>
                  <a:cubicBezTo>
                    <a:pt x="179" y="287"/>
                    <a:pt x="154" y="289"/>
                    <a:pt x="143" y="267"/>
                  </a:cubicBezTo>
                  <a:cubicBezTo>
                    <a:pt x="138" y="258"/>
                    <a:pt x="144" y="249"/>
                    <a:pt x="148" y="243"/>
                  </a:cubicBezTo>
                  <a:cubicBezTo>
                    <a:pt x="161" y="231"/>
                    <a:pt x="159" y="209"/>
                    <a:pt x="152" y="194"/>
                  </a:cubicBezTo>
                  <a:cubicBezTo>
                    <a:pt x="151" y="194"/>
                    <a:pt x="150" y="196"/>
                    <a:pt x="149" y="196"/>
                  </a:cubicBezTo>
                  <a:cubicBezTo>
                    <a:pt x="148" y="219"/>
                    <a:pt x="130" y="234"/>
                    <a:pt x="137" y="259"/>
                  </a:cubicBezTo>
                  <a:cubicBezTo>
                    <a:pt x="139" y="266"/>
                    <a:pt x="142" y="271"/>
                    <a:pt x="144" y="278"/>
                  </a:cubicBezTo>
                  <a:cubicBezTo>
                    <a:pt x="142" y="277"/>
                    <a:pt x="138" y="277"/>
                    <a:pt x="136" y="276"/>
                  </a:cubicBezTo>
                  <a:cubicBezTo>
                    <a:pt x="127" y="275"/>
                    <a:pt x="119" y="271"/>
                    <a:pt x="110" y="272"/>
                  </a:cubicBezTo>
                  <a:cubicBezTo>
                    <a:pt x="93" y="280"/>
                    <a:pt x="69" y="270"/>
                    <a:pt x="55" y="286"/>
                  </a:cubicBezTo>
                  <a:cubicBezTo>
                    <a:pt x="53" y="287"/>
                    <a:pt x="50" y="287"/>
                    <a:pt x="51" y="291"/>
                  </a:cubicBezTo>
                  <a:cubicBezTo>
                    <a:pt x="59" y="291"/>
                    <a:pt x="67" y="293"/>
                    <a:pt x="75" y="292"/>
                  </a:cubicBezTo>
                  <a:cubicBezTo>
                    <a:pt x="88" y="295"/>
                    <a:pt x="97" y="284"/>
                    <a:pt x="106" y="279"/>
                  </a:cubicBezTo>
                  <a:lnTo>
                    <a:pt x="108" y="279"/>
                  </a:lnTo>
                  <a:cubicBezTo>
                    <a:pt x="112" y="275"/>
                    <a:pt x="119" y="277"/>
                    <a:pt x="123" y="276"/>
                  </a:cubicBezTo>
                  <a:cubicBezTo>
                    <a:pt x="147" y="279"/>
                    <a:pt x="166" y="291"/>
                    <a:pt x="185" y="302"/>
                  </a:cubicBezTo>
                  <a:lnTo>
                    <a:pt x="185" y="304"/>
                  </a:lnTo>
                  <a:cubicBezTo>
                    <a:pt x="178" y="307"/>
                    <a:pt x="169" y="310"/>
                    <a:pt x="162" y="314"/>
                  </a:cubicBezTo>
                  <a:cubicBezTo>
                    <a:pt x="153" y="320"/>
                    <a:pt x="143" y="329"/>
                    <a:pt x="140" y="339"/>
                  </a:cubicBezTo>
                  <a:cubicBezTo>
                    <a:pt x="134" y="349"/>
                    <a:pt x="142" y="357"/>
                    <a:pt x="146" y="365"/>
                  </a:cubicBezTo>
                  <a:cubicBezTo>
                    <a:pt x="146" y="369"/>
                    <a:pt x="147" y="373"/>
                    <a:pt x="150" y="375"/>
                  </a:cubicBezTo>
                  <a:cubicBezTo>
                    <a:pt x="162" y="362"/>
                    <a:pt x="151" y="346"/>
                    <a:pt x="153" y="331"/>
                  </a:cubicBezTo>
                  <a:cubicBezTo>
                    <a:pt x="156" y="320"/>
                    <a:pt x="167" y="314"/>
                    <a:pt x="177" y="311"/>
                  </a:cubicBezTo>
                  <a:cubicBezTo>
                    <a:pt x="199" y="302"/>
                    <a:pt x="214" y="320"/>
                    <a:pt x="232" y="330"/>
                  </a:cubicBezTo>
                  <a:cubicBezTo>
                    <a:pt x="231" y="347"/>
                    <a:pt x="234" y="364"/>
                    <a:pt x="230" y="381"/>
                  </a:cubicBezTo>
                  <a:cubicBezTo>
                    <a:pt x="225" y="383"/>
                    <a:pt x="218" y="384"/>
                    <a:pt x="212" y="384"/>
                  </a:cubicBezTo>
                  <a:cubicBezTo>
                    <a:pt x="182" y="386"/>
                    <a:pt x="159" y="402"/>
                    <a:pt x="132" y="411"/>
                  </a:cubicBezTo>
                  <a:cubicBezTo>
                    <a:pt x="120" y="416"/>
                    <a:pt x="106" y="415"/>
                    <a:pt x="94" y="420"/>
                  </a:cubicBezTo>
                  <a:cubicBezTo>
                    <a:pt x="103" y="422"/>
                    <a:pt x="113" y="419"/>
                    <a:pt x="123" y="419"/>
                  </a:cubicBezTo>
                  <a:cubicBezTo>
                    <a:pt x="160" y="413"/>
                    <a:pt x="188" y="385"/>
                    <a:pt x="228" y="390"/>
                  </a:cubicBezTo>
                  <a:lnTo>
                    <a:pt x="229" y="391"/>
                  </a:lnTo>
                  <a:cubicBezTo>
                    <a:pt x="224" y="400"/>
                    <a:pt x="218" y="408"/>
                    <a:pt x="211" y="416"/>
                  </a:cubicBezTo>
                  <a:cubicBezTo>
                    <a:pt x="210" y="411"/>
                    <a:pt x="210" y="408"/>
                    <a:pt x="206" y="406"/>
                  </a:cubicBezTo>
                  <a:cubicBezTo>
                    <a:pt x="203" y="404"/>
                    <a:pt x="199" y="406"/>
                    <a:pt x="197" y="409"/>
                  </a:cubicBezTo>
                  <a:cubicBezTo>
                    <a:pt x="196" y="411"/>
                    <a:pt x="196" y="413"/>
                    <a:pt x="197" y="414"/>
                  </a:cubicBezTo>
                  <a:cubicBezTo>
                    <a:pt x="199" y="418"/>
                    <a:pt x="202" y="419"/>
                    <a:pt x="205" y="420"/>
                  </a:cubicBezTo>
                  <a:cubicBezTo>
                    <a:pt x="205" y="423"/>
                    <a:pt x="200" y="425"/>
                    <a:pt x="198" y="428"/>
                  </a:cubicBezTo>
                  <a:cubicBezTo>
                    <a:pt x="188" y="446"/>
                    <a:pt x="166" y="438"/>
                    <a:pt x="154" y="451"/>
                  </a:cubicBezTo>
                  <a:cubicBezTo>
                    <a:pt x="152" y="454"/>
                    <a:pt x="145" y="455"/>
                    <a:pt x="148" y="459"/>
                  </a:cubicBezTo>
                  <a:cubicBezTo>
                    <a:pt x="162" y="461"/>
                    <a:pt x="176" y="457"/>
                    <a:pt x="187" y="449"/>
                  </a:cubicBezTo>
                  <a:cubicBezTo>
                    <a:pt x="201" y="434"/>
                    <a:pt x="216" y="419"/>
                    <a:pt x="230" y="404"/>
                  </a:cubicBezTo>
                  <a:cubicBezTo>
                    <a:pt x="232" y="416"/>
                    <a:pt x="228" y="429"/>
                    <a:pt x="221" y="439"/>
                  </a:cubicBezTo>
                  <a:cubicBezTo>
                    <a:pt x="218" y="437"/>
                    <a:pt x="215" y="434"/>
                    <a:pt x="211" y="433"/>
                  </a:cubicBezTo>
                  <a:cubicBezTo>
                    <a:pt x="207" y="434"/>
                    <a:pt x="205" y="438"/>
                    <a:pt x="204" y="441"/>
                  </a:cubicBezTo>
                  <a:cubicBezTo>
                    <a:pt x="206" y="443"/>
                    <a:pt x="207" y="446"/>
                    <a:pt x="210" y="448"/>
                  </a:cubicBezTo>
                  <a:cubicBezTo>
                    <a:pt x="197" y="457"/>
                    <a:pt x="181" y="458"/>
                    <a:pt x="166" y="462"/>
                  </a:cubicBezTo>
                  <a:cubicBezTo>
                    <a:pt x="139" y="466"/>
                    <a:pt x="112" y="468"/>
                    <a:pt x="84" y="468"/>
                  </a:cubicBezTo>
                  <a:cubicBezTo>
                    <a:pt x="71" y="468"/>
                    <a:pt x="56" y="472"/>
                    <a:pt x="43" y="468"/>
                  </a:cubicBezTo>
                  <a:cubicBezTo>
                    <a:pt x="29" y="471"/>
                    <a:pt x="13" y="467"/>
                    <a:pt x="2" y="475"/>
                  </a:cubicBezTo>
                  <a:cubicBezTo>
                    <a:pt x="0" y="476"/>
                    <a:pt x="2" y="478"/>
                    <a:pt x="2" y="480"/>
                  </a:cubicBezTo>
                  <a:cubicBezTo>
                    <a:pt x="19" y="492"/>
                    <a:pt x="43" y="483"/>
                    <a:pt x="63" y="486"/>
                  </a:cubicBezTo>
                  <a:lnTo>
                    <a:pt x="211" y="486"/>
                  </a:lnTo>
                  <a:cubicBezTo>
                    <a:pt x="222" y="486"/>
                    <a:pt x="233" y="485"/>
                    <a:pt x="242" y="480"/>
                  </a:cubicBezTo>
                  <a:cubicBezTo>
                    <a:pt x="261" y="469"/>
                    <a:pt x="272" y="449"/>
                    <a:pt x="282" y="430"/>
                  </a:cubicBezTo>
                  <a:cubicBezTo>
                    <a:pt x="285" y="423"/>
                    <a:pt x="288" y="415"/>
                    <a:pt x="290" y="407"/>
                  </a:cubicBezTo>
                  <a:cubicBezTo>
                    <a:pt x="293" y="394"/>
                    <a:pt x="305" y="385"/>
                    <a:pt x="318" y="384"/>
                  </a:cubicBezTo>
                  <a:cubicBezTo>
                    <a:pt x="320" y="404"/>
                    <a:pt x="316" y="424"/>
                    <a:pt x="311" y="442"/>
                  </a:cubicBezTo>
                  <a:cubicBezTo>
                    <a:pt x="309" y="454"/>
                    <a:pt x="301" y="466"/>
                    <a:pt x="306" y="479"/>
                  </a:cubicBezTo>
                  <a:cubicBezTo>
                    <a:pt x="307" y="485"/>
                    <a:pt x="314" y="485"/>
                    <a:pt x="319" y="486"/>
                  </a:cubicBezTo>
                  <a:cubicBezTo>
                    <a:pt x="364" y="485"/>
                    <a:pt x="410" y="483"/>
                    <a:pt x="458" y="486"/>
                  </a:cubicBezTo>
                  <a:cubicBezTo>
                    <a:pt x="467" y="488"/>
                    <a:pt x="475" y="491"/>
                    <a:pt x="484" y="490"/>
                  </a:cubicBezTo>
                  <a:cubicBezTo>
                    <a:pt x="485" y="489"/>
                    <a:pt x="487" y="489"/>
                    <a:pt x="486" y="486"/>
                  </a:cubicBezTo>
                  <a:cubicBezTo>
                    <a:pt x="485" y="482"/>
                    <a:pt x="482" y="477"/>
                    <a:pt x="477" y="476"/>
                  </a:cubicBezTo>
                  <a:cubicBezTo>
                    <a:pt x="476" y="473"/>
                    <a:pt x="473" y="474"/>
                    <a:pt x="472" y="473"/>
                  </a:cubicBezTo>
                  <a:cubicBezTo>
                    <a:pt x="448" y="459"/>
                    <a:pt x="419" y="466"/>
                    <a:pt x="390" y="467"/>
                  </a:cubicBezTo>
                  <a:cubicBezTo>
                    <a:pt x="376" y="468"/>
                    <a:pt x="361" y="471"/>
                    <a:pt x="348" y="462"/>
                  </a:cubicBezTo>
                  <a:cubicBezTo>
                    <a:pt x="343" y="456"/>
                    <a:pt x="347" y="434"/>
                    <a:pt x="347" y="434"/>
                  </a:cubicBezTo>
                  <a:cubicBezTo>
                    <a:pt x="347" y="425"/>
                    <a:pt x="368" y="365"/>
                    <a:pt x="370" y="360"/>
                  </a:cubicBezTo>
                  <a:cubicBezTo>
                    <a:pt x="371" y="355"/>
                    <a:pt x="373" y="349"/>
                    <a:pt x="373" y="343"/>
                  </a:cubicBezTo>
                  <a:cubicBezTo>
                    <a:pt x="376" y="335"/>
                    <a:pt x="375" y="326"/>
                    <a:pt x="375" y="317"/>
                  </a:cubicBezTo>
                  <a:cubicBezTo>
                    <a:pt x="376" y="305"/>
                    <a:pt x="382" y="294"/>
                    <a:pt x="387" y="282"/>
                  </a:cubicBezTo>
                  <a:cubicBezTo>
                    <a:pt x="389" y="276"/>
                    <a:pt x="391" y="270"/>
                    <a:pt x="393" y="264"/>
                  </a:cubicBezTo>
                  <a:cubicBezTo>
                    <a:pt x="395" y="257"/>
                    <a:pt x="396" y="250"/>
                    <a:pt x="401" y="245"/>
                  </a:cubicBezTo>
                  <a:cubicBezTo>
                    <a:pt x="413" y="252"/>
                    <a:pt x="425" y="252"/>
                    <a:pt x="431" y="266"/>
                  </a:cubicBezTo>
                  <a:lnTo>
                    <a:pt x="436" y="298"/>
                  </a:lnTo>
                  <a:cubicBezTo>
                    <a:pt x="436" y="300"/>
                    <a:pt x="438" y="303"/>
                    <a:pt x="440" y="301"/>
                  </a:cubicBezTo>
                  <a:cubicBezTo>
                    <a:pt x="450" y="295"/>
                    <a:pt x="447" y="280"/>
                    <a:pt x="447" y="270"/>
                  </a:cubicBezTo>
                  <a:cubicBezTo>
                    <a:pt x="449" y="259"/>
                    <a:pt x="441" y="253"/>
                    <a:pt x="438" y="243"/>
                  </a:cubicBezTo>
                  <a:cubicBezTo>
                    <a:pt x="435" y="241"/>
                    <a:pt x="431" y="232"/>
                    <a:pt x="431" y="232"/>
                  </a:cubicBezTo>
                  <a:cubicBezTo>
                    <a:pt x="429" y="223"/>
                    <a:pt x="411" y="218"/>
                    <a:pt x="415" y="207"/>
                  </a:cubicBezTo>
                  <a:cubicBezTo>
                    <a:pt x="417" y="198"/>
                    <a:pt x="419" y="191"/>
                    <a:pt x="428" y="186"/>
                  </a:cubicBezTo>
                  <a:cubicBezTo>
                    <a:pt x="429" y="186"/>
                    <a:pt x="430" y="187"/>
                    <a:pt x="430" y="188"/>
                  </a:cubicBezTo>
                  <a:lnTo>
                    <a:pt x="434" y="185"/>
                  </a:lnTo>
                  <a:lnTo>
                    <a:pt x="435" y="153"/>
                  </a:lnTo>
                  <a:cubicBezTo>
                    <a:pt x="447" y="153"/>
                    <a:pt x="465" y="155"/>
                    <a:pt x="478" y="155"/>
                  </a:cubicBezTo>
                  <a:cubicBezTo>
                    <a:pt x="481" y="156"/>
                    <a:pt x="484" y="159"/>
                    <a:pt x="487" y="159"/>
                  </a:cubicBezTo>
                  <a:lnTo>
                    <a:pt x="490" y="155"/>
                  </a:lnTo>
                  <a:lnTo>
                    <a:pt x="521" y="149"/>
                  </a:lnTo>
                  <a:cubicBezTo>
                    <a:pt x="508" y="150"/>
                    <a:pt x="500" y="135"/>
                    <a:pt x="488" y="13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1" name="Freeform 55"/>
            <p:cNvSpPr>
              <a:spLocks/>
            </p:cNvSpPr>
            <p:nvPr userDrawn="1"/>
          </p:nvSpPr>
          <p:spPr bwMode="auto">
            <a:xfrm>
              <a:off x="4535488" y="1004888"/>
              <a:ext cx="1588" cy="1588"/>
            </a:xfrm>
            <a:custGeom>
              <a:avLst/>
              <a:gdLst>
                <a:gd name="T0" fmla="*/ 0 w 3"/>
                <a:gd name="T1" fmla="*/ 1 h 1"/>
                <a:gd name="T2" fmla="*/ 3 w 3"/>
                <a:gd name="T3" fmla="*/ 0 h 1"/>
              </a:gdLst>
              <a:ahLst/>
              <a:cxnLst>
                <a:cxn ang="0">
                  <a:pos x="T0" y="T1"/>
                </a:cxn>
                <a:cxn ang="0">
                  <a:pos x="T2" y="T3"/>
                </a:cxn>
              </a:cxnLst>
              <a:rect l="0" t="0" r="r" b="b"/>
              <a:pathLst>
                <a:path w="3" h="1">
                  <a:moveTo>
                    <a:pt x="0" y="1"/>
                  </a:moveTo>
                  <a:cubicBezTo>
                    <a:pt x="1" y="1"/>
                    <a:pt x="2" y="1"/>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2" name="Freeform 56"/>
            <p:cNvSpPr>
              <a:spLocks/>
            </p:cNvSpPr>
            <p:nvPr userDrawn="1"/>
          </p:nvSpPr>
          <p:spPr bwMode="auto">
            <a:xfrm>
              <a:off x="4262438" y="1085850"/>
              <a:ext cx="12700" cy="11113"/>
            </a:xfrm>
            <a:custGeom>
              <a:avLst/>
              <a:gdLst>
                <a:gd name="T0" fmla="*/ 14 w 15"/>
                <a:gd name="T1" fmla="*/ 5 h 14"/>
                <a:gd name="T2" fmla="*/ 9 w 15"/>
                <a:gd name="T3" fmla="*/ 14 h 14"/>
                <a:gd name="T4" fmla="*/ 1 w 15"/>
                <a:gd name="T5" fmla="*/ 9 h 14"/>
                <a:gd name="T6" fmla="*/ 7 w 15"/>
                <a:gd name="T7" fmla="*/ 0 h 14"/>
                <a:gd name="T8" fmla="*/ 14 w 15"/>
                <a:gd name="T9" fmla="*/ 5 h 14"/>
              </a:gdLst>
              <a:ahLst/>
              <a:cxnLst>
                <a:cxn ang="0">
                  <a:pos x="T0" y="T1"/>
                </a:cxn>
                <a:cxn ang="0">
                  <a:pos x="T2" y="T3"/>
                </a:cxn>
                <a:cxn ang="0">
                  <a:pos x="T4" y="T5"/>
                </a:cxn>
                <a:cxn ang="0">
                  <a:pos x="T6" y="T7"/>
                </a:cxn>
                <a:cxn ang="0">
                  <a:pos x="T8" y="T9"/>
                </a:cxn>
              </a:cxnLst>
              <a:rect l="0" t="0" r="r" b="b"/>
              <a:pathLst>
                <a:path w="15" h="14">
                  <a:moveTo>
                    <a:pt x="14" y="5"/>
                  </a:moveTo>
                  <a:cubicBezTo>
                    <a:pt x="15" y="9"/>
                    <a:pt x="12" y="12"/>
                    <a:pt x="9" y="14"/>
                  </a:cubicBezTo>
                  <a:cubicBezTo>
                    <a:pt x="6" y="12"/>
                    <a:pt x="3" y="12"/>
                    <a:pt x="1" y="9"/>
                  </a:cubicBezTo>
                  <a:cubicBezTo>
                    <a:pt x="0" y="5"/>
                    <a:pt x="4" y="2"/>
                    <a:pt x="7" y="0"/>
                  </a:cubicBezTo>
                  <a:cubicBezTo>
                    <a:pt x="10" y="1"/>
                    <a:pt x="13" y="1"/>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3" name="Freeform 57"/>
            <p:cNvSpPr>
              <a:spLocks/>
            </p:cNvSpPr>
            <p:nvPr userDrawn="1"/>
          </p:nvSpPr>
          <p:spPr bwMode="auto">
            <a:xfrm>
              <a:off x="4244975" y="1087438"/>
              <a:ext cx="11113" cy="12700"/>
            </a:xfrm>
            <a:custGeom>
              <a:avLst/>
              <a:gdLst>
                <a:gd name="T0" fmla="*/ 12 w 14"/>
                <a:gd name="T1" fmla="*/ 3 h 16"/>
                <a:gd name="T2" fmla="*/ 13 w 14"/>
                <a:gd name="T3" fmla="*/ 12 h 16"/>
                <a:gd name="T4" fmla="*/ 4 w 14"/>
                <a:gd name="T5" fmla="*/ 13 h 16"/>
                <a:gd name="T6" fmla="*/ 1 w 14"/>
                <a:gd name="T7" fmla="*/ 5 h 16"/>
                <a:gd name="T8" fmla="*/ 12 w 14"/>
                <a:gd name="T9" fmla="*/ 3 h 16"/>
              </a:gdLst>
              <a:ahLst/>
              <a:cxnLst>
                <a:cxn ang="0">
                  <a:pos x="T0" y="T1"/>
                </a:cxn>
                <a:cxn ang="0">
                  <a:pos x="T2" y="T3"/>
                </a:cxn>
                <a:cxn ang="0">
                  <a:pos x="T4" y="T5"/>
                </a:cxn>
                <a:cxn ang="0">
                  <a:pos x="T6" y="T7"/>
                </a:cxn>
                <a:cxn ang="0">
                  <a:pos x="T8" y="T9"/>
                </a:cxn>
              </a:cxnLst>
              <a:rect l="0" t="0" r="r" b="b"/>
              <a:pathLst>
                <a:path w="14" h="16">
                  <a:moveTo>
                    <a:pt x="12" y="3"/>
                  </a:moveTo>
                  <a:cubicBezTo>
                    <a:pt x="14" y="5"/>
                    <a:pt x="14" y="9"/>
                    <a:pt x="13" y="12"/>
                  </a:cubicBezTo>
                  <a:cubicBezTo>
                    <a:pt x="11" y="14"/>
                    <a:pt x="6" y="16"/>
                    <a:pt x="4" y="13"/>
                  </a:cubicBezTo>
                  <a:cubicBezTo>
                    <a:pt x="2" y="10"/>
                    <a:pt x="0" y="8"/>
                    <a:pt x="1" y="5"/>
                  </a:cubicBezTo>
                  <a:cubicBezTo>
                    <a:pt x="4" y="2"/>
                    <a:pt x="9" y="0"/>
                    <a:pt x="12"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4" name="Freeform 58"/>
            <p:cNvSpPr>
              <a:spLocks/>
            </p:cNvSpPr>
            <p:nvPr userDrawn="1"/>
          </p:nvSpPr>
          <p:spPr bwMode="auto">
            <a:xfrm>
              <a:off x="4672013" y="1093788"/>
              <a:ext cx="0" cy="0"/>
            </a:xfrm>
            <a:custGeom>
              <a:avLst/>
              <a:gdLst>
                <a:gd name="T0" fmla="*/ 0 w 1"/>
                <a:gd name="T1" fmla="*/ 0 h 1"/>
                <a:gd name="T2" fmla="*/ 1 w 1"/>
                <a:gd name="T3" fmla="*/ 1 h 1"/>
              </a:gdLst>
              <a:ahLst/>
              <a:cxnLst>
                <a:cxn ang="0">
                  <a:pos x="T0" y="T1"/>
                </a:cxn>
                <a:cxn ang="0">
                  <a:pos x="T2" y="T3"/>
                </a:cxn>
              </a:cxnLst>
              <a:rect l="0" t="0" r="r" b="b"/>
              <a:pathLst>
                <a:path w="1" h="1">
                  <a:moveTo>
                    <a:pt x="0" y="0"/>
                  </a:moveTo>
                  <a:cubicBezTo>
                    <a:pt x="0" y="0"/>
                    <a:pt x="0" y="0"/>
                    <a:pt x="1"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5" name="Freeform 59"/>
            <p:cNvSpPr>
              <a:spLocks/>
            </p:cNvSpPr>
            <p:nvPr userDrawn="1"/>
          </p:nvSpPr>
          <p:spPr bwMode="auto">
            <a:xfrm>
              <a:off x="4889500" y="1093788"/>
              <a:ext cx="11113" cy="11113"/>
            </a:xfrm>
            <a:custGeom>
              <a:avLst/>
              <a:gdLst>
                <a:gd name="T0" fmla="*/ 14 w 15"/>
                <a:gd name="T1" fmla="*/ 5 h 14"/>
                <a:gd name="T2" fmla="*/ 9 w 15"/>
                <a:gd name="T3" fmla="*/ 14 h 14"/>
                <a:gd name="T4" fmla="*/ 0 w 15"/>
                <a:gd name="T5" fmla="*/ 7 h 14"/>
                <a:gd name="T6" fmla="*/ 6 w 15"/>
                <a:gd name="T7" fmla="*/ 2 h 14"/>
                <a:gd name="T8" fmla="*/ 14 w 15"/>
                <a:gd name="T9" fmla="*/ 5 h 14"/>
              </a:gdLst>
              <a:ahLst/>
              <a:cxnLst>
                <a:cxn ang="0">
                  <a:pos x="T0" y="T1"/>
                </a:cxn>
                <a:cxn ang="0">
                  <a:pos x="T2" y="T3"/>
                </a:cxn>
                <a:cxn ang="0">
                  <a:pos x="T4" y="T5"/>
                </a:cxn>
                <a:cxn ang="0">
                  <a:pos x="T6" y="T7"/>
                </a:cxn>
                <a:cxn ang="0">
                  <a:pos x="T8" y="T9"/>
                </a:cxn>
              </a:cxnLst>
              <a:rect l="0" t="0" r="r" b="b"/>
              <a:pathLst>
                <a:path w="15" h="14">
                  <a:moveTo>
                    <a:pt x="14" y="5"/>
                  </a:moveTo>
                  <a:cubicBezTo>
                    <a:pt x="15" y="10"/>
                    <a:pt x="12" y="13"/>
                    <a:pt x="9" y="14"/>
                  </a:cubicBezTo>
                  <a:cubicBezTo>
                    <a:pt x="5" y="13"/>
                    <a:pt x="0" y="12"/>
                    <a:pt x="0" y="7"/>
                  </a:cubicBezTo>
                  <a:cubicBezTo>
                    <a:pt x="1" y="4"/>
                    <a:pt x="3" y="2"/>
                    <a:pt x="6" y="2"/>
                  </a:cubicBezTo>
                  <a:cubicBezTo>
                    <a:pt x="9" y="0"/>
                    <a:pt x="12" y="3"/>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6" name="Freeform 60"/>
            <p:cNvSpPr>
              <a:spLocks/>
            </p:cNvSpPr>
            <p:nvPr userDrawn="1"/>
          </p:nvSpPr>
          <p:spPr bwMode="auto">
            <a:xfrm>
              <a:off x="4905375" y="1095375"/>
              <a:ext cx="14288" cy="11113"/>
            </a:xfrm>
            <a:custGeom>
              <a:avLst/>
              <a:gdLst>
                <a:gd name="T0" fmla="*/ 13 w 17"/>
                <a:gd name="T1" fmla="*/ 4 h 14"/>
                <a:gd name="T2" fmla="*/ 14 w 17"/>
                <a:gd name="T3" fmla="*/ 11 h 14"/>
                <a:gd name="T4" fmla="*/ 10 w 17"/>
                <a:gd name="T5" fmla="*/ 14 h 14"/>
                <a:gd name="T6" fmla="*/ 1 w 17"/>
                <a:gd name="T7" fmla="*/ 9 h 14"/>
                <a:gd name="T8" fmla="*/ 6 w 17"/>
                <a:gd name="T9" fmla="*/ 1 h 14"/>
                <a:gd name="T10" fmla="*/ 13 w 17"/>
                <a:gd name="T11" fmla="*/ 4 h 14"/>
              </a:gdLst>
              <a:ahLst/>
              <a:cxnLst>
                <a:cxn ang="0">
                  <a:pos x="T0" y="T1"/>
                </a:cxn>
                <a:cxn ang="0">
                  <a:pos x="T2" y="T3"/>
                </a:cxn>
                <a:cxn ang="0">
                  <a:pos x="T4" y="T5"/>
                </a:cxn>
                <a:cxn ang="0">
                  <a:pos x="T6" y="T7"/>
                </a:cxn>
                <a:cxn ang="0">
                  <a:pos x="T8" y="T9"/>
                </a:cxn>
                <a:cxn ang="0">
                  <a:pos x="T10" y="T11"/>
                </a:cxn>
              </a:cxnLst>
              <a:rect l="0" t="0" r="r" b="b"/>
              <a:pathLst>
                <a:path w="17" h="14">
                  <a:moveTo>
                    <a:pt x="13" y="4"/>
                  </a:moveTo>
                  <a:cubicBezTo>
                    <a:pt x="14" y="6"/>
                    <a:pt x="17" y="9"/>
                    <a:pt x="14" y="11"/>
                  </a:cubicBezTo>
                  <a:cubicBezTo>
                    <a:pt x="12" y="12"/>
                    <a:pt x="11" y="12"/>
                    <a:pt x="10" y="14"/>
                  </a:cubicBezTo>
                  <a:cubicBezTo>
                    <a:pt x="6" y="14"/>
                    <a:pt x="2" y="13"/>
                    <a:pt x="1" y="9"/>
                  </a:cubicBezTo>
                  <a:cubicBezTo>
                    <a:pt x="0" y="5"/>
                    <a:pt x="3" y="3"/>
                    <a:pt x="6" y="1"/>
                  </a:cubicBezTo>
                  <a:cubicBezTo>
                    <a:pt x="9" y="0"/>
                    <a:pt x="11" y="2"/>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7" name="Freeform 61"/>
            <p:cNvSpPr>
              <a:spLocks/>
            </p:cNvSpPr>
            <p:nvPr userDrawn="1"/>
          </p:nvSpPr>
          <p:spPr bwMode="auto">
            <a:xfrm>
              <a:off x="4168775" y="1096963"/>
              <a:ext cx="11113" cy="9525"/>
            </a:xfrm>
            <a:custGeom>
              <a:avLst/>
              <a:gdLst>
                <a:gd name="T0" fmla="*/ 13 w 13"/>
                <a:gd name="T1" fmla="*/ 6 h 13"/>
                <a:gd name="T2" fmla="*/ 3 w 13"/>
                <a:gd name="T3" fmla="*/ 11 h 13"/>
                <a:gd name="T4" fmla="*/ 0 w 13"/>
                <a:gd name="T5" fmla="*/ 6 h 13"/>
                <a:gd name="T6" fmla="*/ 4 w 13"/>
                <a:gd name="T7" fmla="*/ 0 h 13"/>
                <a:gd name="T8" fmla="*/ 13 w 13"/>
                <a:gd name="T9" fmla="*/ 6 h 13"/>
              </a:gdLst>
              <a:ahLst/>
              <a:cxnLst>
                <a:cxn ang="0">
                  <a:pos x="T0" y="T1"/>
                </a:cxn>
                <a:cxn ang="0">
                  <a:pos x="T2" y="T3"/>
                </a:cxn>
                <a:cxn ang="0">
                  <a:pos x="T4" y="T5"/>
                </a:cxn>
                <a:cxn ang="0">
                  <a:pos x="T6" y="T7"/>
                </a:cxn>
                <a:cxn ang="0">
                  <a:pos x="T8" y="T9"/>
                </a:cxn>
              </a:cxnLst>
              <a:rect l="0" t="0" r="r" b="b"/>
              <a:pathLst>
                <a:path w="13" h="13">
                  <a:moveTo>
                    <a:pt x="13" y="6"/>
                  </a:moveTo>
                  <a:cubicBezTo>
                    <a:pt x="11" y="11"/>
                    <a:pt x="8" y="13"/>
                    <a:pt x="3" y="11"/>
                  </a:cubicBezTo>
                  <a:cubicBezTo>
                    <a:pt x="2" y="10"/>
                    <a:pt x="0" y="8"/>
                    <a:pt x="0" y="6"/>
                  </a:cubicBezTo>
                  <a:cubicBezTo>
                    <a:pt x="0" y="4"/>
                    <a:pt x="1" y="1"/>
                    <a:pt x="4" y="0"/>
                  </a:cubicBezTo>
                  <a:cubicBezTo>
                    <a:pt x="8" y="0"/>
                    <a:pt x="12" y="2"/>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8" name="Freeform 62"/>
            <p:cNvSpPr>
              <a:spLocks/>
            </p:cNvSpPr>
            <p:nvPr userDrawn="1"/>
          </p:nvSpPr>
          <p:spPr bwMode="auto">
            <a:xfrm>
              <a:off x="4268788" y="1100138"/>
              <a:ext cx="11113" cy="12700"/>
            </a:xfrm>
            <a:custGeom>
              <a:avLst/>
              <a:gdLst>
                <a:gd name="T0" fmla="*/ 15 w 15"/>
                <a:gd name="T1" fmla="*/ 8 h 15"/>
                <a:gd name="T2" fmla="*/ 9 w 15"/>
                <a:gd name="T3" fmla="*/ 15 h 15"/>
                <a:gd name="T4" fmla="*/ 0 w 15"/>
                <a:gd name="T5" fmla="*/ 10 h 15"/>
                <a:gd name="T6" fmla="*/ 5 w 15"/>
                <a:gd name="T7" fmla="*/ 2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1"/>
                    <a:pt x="11" y="13"/>
                    <a:pt x="9" y="15"/>
                  </a:cubicBezTo>
                  <a:cubicBezTo>
                    <a:pt x="5" y="15"/>
                    <a:pt x="2" y="12"/>
                    <a:pt x="0" y="10"/>
                  </a:cubicBezTo>
                  <a:cubicBezTo>
                    <a:pt x="0" y="7"/>
                    <a:pt x="2" y="3"/>
                    <a:pt x="5" y="2"/>
                  </a:cubicBezTo>
                  <a:cubicBezTo>
                    <a:pt x="9" y="0"/>
                    <a:pt x="14" y="4"/>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09" name="Freeform 63"/>
            <p:cNvSpPr>
              <a:spLocks/>
            </p:cNvSpPr>
            <p:nvPr userDrawn="1"/>
          </p:nvSpPr>
          <p:spPr bwMode="auto">
            <a:xfrm>
              <a:off x="4252913" y="1101725"/>
              <a:ext cx="11113" cy="11113"/>
            </a:xfrm>
            <a:custGeom>
              <a:avLst/>
              <a:gdLst>
                <a:gd name="T0" fmla="*/ 13 w 15"/>
                <a:gd name="T1" fmla="*/ 3 h 14"/>
                <a:gd name="T2" fmla="*/ 14 w 15"/>
                <a:gd name="T3" fmla="*/ 9 h 14"/>
                <a:gd name="T4" fmla="*/ 5 w 15"/>
                <a:gd name="T5" fmla="*/ 12 h 14"/>
                <a:gd name="T6" fmla="*/ 0 w 15"/>
                <a:gd name="T7" fmla="*/ 5 h 14"/>
                <a:gd name="T8" fmla="*/ 6 w 15"/>
                <a:gd name="T9" fmla="*/ 0 h 14"/>
                <a:gd name="T10" fmla="*/ 13 w 15"/>
                <a:gd name="T11" fmla="*/ 3 h 14"/>
              </a:gdLst>
              <a:ahLst/>
              <a:cxnLst>
                <a:cxn ang="0">
                  <a:pos x="T0" y="T1"/>
                </a:cxn>
                <a:cxn ang="0">
                  <a:pos x="T2" y="T3"/>
                </a:cxn>
                <a:cxn ang="0">
                  <a:pos x="T4" y="T5"/>
                </a:cxn>
                <a:cxn ang="0">
                  <a:pos x="T6" y="T7"/>
                </a:cxn>
                <a:cxn ang="0">
                  <a:pos x="T8" y="T9"/>
                </a:cxn>
                <a:cxn ang="0">
                  <a:pos x="T10" y="T11"/>
                </a:cxn>
              </a:cxnLst>
              <a:rect l="0" t="0" r="r" b="b"/>
              <a:pathLst>
                <a:path w="15" h="14">
                  <a:moveTo>
                    <a:pt x="13" y="3"/>
                  </a:moveTo>
                  <a:cubicBezTo>
                    <a:pt x="14" y="4"/>
                    <a:pt x="15" y="7"/>
                    <a:pt x="14" y="9"/>
                  </a:cubicBezTo>
                  <a:cubicBezTo>
                    <a:pt x="12" y="11"/>
                    <a:pt x="8" y="14"/>
                    <a:pt x="5" y="12"/>
                  </a:cubicBezTo>
                  <a:cubicBezTo>
                    <a:pt x="2" y="10"/>
                    <a:pt x="0" y="9"/>
                    <a:pt x="0" y="5"/>
                  </a:cubicBezTo>
                  <a:cubicBezTo>
                    <a:pt x="2" y="3"/>
                    <a:pt x="4" y="1"/>
                    <a:pt x="6" y="0"/>
                  </a:cubicBezTo>
                  <a:cubicBezTo>
                    <a:pt x="9" y="0"/>
                    <a:pt x="11" y="2"/>
                    <a:pt x="13"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0" name="Freeform 64"/>
            <p:cNvSpPr>
              <a:spLocks/>
            </p:cNvSpPr>
            <p:nvPr userDrawn="1"/>
          </p:nvSpPr>
          <p:spPr bwMode="auto">
            <a:xfrm>
              <a:off x="4949825" y="1103313"/>
              <a:ext cx="12700" cy="11113"/>
            </a:xfrm>
            <a:custGeom>
              <a:avLst/>
              <a:gdLst>
                <a:gd name="T0" fmla="*/ 16 w 16"/>
                <a:gd name="T1" fmla="*/ 6 h 14"/>
                <a:gd name="T2" fmla="*/ 11 w 16"/>
                <a:gd name="T3" fmla="*/ 13 h 14"/>
                <a:gd name="T4" fmla="*/ 2 w 16"/>
                <a:gd name="T5" fmla="*/ 11 h 14"/>
                <a:gd name="T6" fmla="*/ 1 w 16"/>
                <a:gd name="T7" fmla="*/ 5 h 14"/>
                <a:gd name="T8" fmla="*/ 8 w 16"/>
                <a:gd name="T9" fmla="*/ 0 h 14"/>
                <a:gd name="T10" fmla="*/ 16 w 16"/>
                <a:gd name="T11" fmla="*/ 6 h 14"/>
              </a:gdLst>
              <a:ahLst/>
              <a:cxnLst>
                <a:cxn ang="0">
                  <a:pos x="T0" y="T1"/>
                </a:cxn>
                <a:cxn ang="0">
                  <a:pos x="T2" y="T3"/>
                </a:cxn>
                <a:cxn ang="0">
                  <a:pos x="T4" y="T5"/>
                </a:cxn>
                <a:cxn ang="0">
                  <a:pos x="T6" y="T7"/>
                </a:cxn>
                <a:cxn ang="0">
                  <a:pos x="T8" y="T9"/>
                </a:cxn>
                <a:cxn ang="0">
                  <a:pos x="T10" y="T11"/>
                </a:cxn>
              </a:cxnLst>
              <a:rect l="0" t="0" r="r" b="b"/>
              <a:pathLst>
                <a:path w="16" h="14">
                  <a:moveTo>
                    <a:pt x="16" y="6"/>
                  </a:moveTo>
                  <a:cubicBezTo>
                    <a:pt x="16" y="9"/>
                    <a:pt x="13" y="12"/>
                    <a:pt x="11" y="13"/>
                  </a:cubicBezTo>
                  <a:cubicBezTo>
                    <a:pt x="8" y="14"/>
                    <a:pt x="4" y="13"/>
                    <a:pt x="2" y="11"/>
                  </a:cubicBezTo>
                  <a:cubicBezTo>
                    <a:pt x="0" y="10"/>
                    <a:pt x="1" y="7"/>
                    <a:pt x="1" y="5"/>
                  </a:cubicBezTo>
                  <a:cubicBezTo>
                    <a:pt x="3" y="3"/>
                    <a:pt x="5" y="1"/>
                    <a:pt x="8" y="0"/>
                  </a:cubicBezTo>
                  <a:cubicBezTo>
                    <a:pt x="11" y="1"/>
                    <a:pt x="14" y="3"/>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1" name="Freeform 65"/>
            <p:cNvSpPr>
              <a:spLocks/>
            </p:cNvSpPr>
            <p:nvPr userDrawn="1"/>
          </p:nvSpPr>
          <p:spPr bwMode="auto">
            <a:xfrm>
              <a:off x="4970463" y="1106488"/>
              <a:ext cx="11113" cy="9525"/>
            </a:xfrm>
            <a:custGeom>
              <a:avLst/>
              <a:gdLst>
                <a:gd name="T0" fmla="*/ 14 w 14"/>
                <a:gd name="T1" fmla="*/ 6 h 13"/>
                <a:gd name="T2" fmla="*/ 7 w 14"/>
                <a:gd name="T3" fmla="*/ 13 h 13"/>
                <a:gd name="T4" fmla="*/ 1 w 14"/>
                <a:gd name="T5" fmla="*/ 8 h 13"/>
                <a:gd name="T6" fmla="*/ 4 w 14"/>
                <a:gd name="T7" fmla="*/ 2 h 13"/>
                <a:gd name="T8" fmla="*/ 14 w 14"/>
                <a:gd name="T9" fmla="*/ 6 h 13"/>
              </a:gdLst>
              <a:ahLst/>
              <a:cxnLst>
                <a:cxn ang="0">
                  <a:pos x="T0" y="T1"/>
                </a:cxn>
                <a:cxn ang="0">
                  <a:pos x="T2" y="T3"/>
                </a:cxn>
                <a:cxn ang="0">
                  <a:pos x="T4" y="T5"/>
                </a:cxn>
                <a:cxn ang="0">
                  <a:pos x="T6" y="T7"/>
                </a:cxn>
                <a:cxn ang="0">
                  <a:pos x="T8" y="T9"/>
                </a:cxn>
              </a:cxnLst>
              <a:rect l="0" t="0" r="r" b="b"/>
              <a:pathLst>
                <a:path w="14" h="13">
                  <a:moveTo>
                    <a:pt x="14" y="6"/>
                  </a:moveTo>
                  <a:cubicBezTo>
                    <a:pt x="13" y="9"/>
                    <a:pt x="10" y="12"/>
                    <a:pt x="7" y="13"/>
                  </a:cubicBezTo>
                  <a:cubicBezTo>
                    <a:pt x="4" y="12"/>
                    <a:pt x="0" y="12"/>
                    <a:pt x="1" y="8"/>
                  </a:cubicBezTo>
                  <a:cubicBezTo>
                    <a:pt x="1" y="6"/>
                    <a:pt x="2" y="3"/>
                    <a:pt x="4" y="2"/>
                  </a:cubicBezTo>
                  <a:cubicBezTo>
                    <a:pt x="8" y="0"/>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2" name="Freeform 66"/>
            <p:cNvSpPr>
              <a:spLocks/>
            </p:cNvSpPr>
            <p:nvPr userDrawn="1"/>
          </p:nvSpPr>
          <p:spPr bwMode="auto">
            <a:xfrm>
              <a:off x="4202113" y="1111250"/>
              <a:ext cx="12700" cy="12700"/>
            </a:xfrm>
            <a:custGeom>
              <a:avLst/>
              <a:gdLst>
                <a:gd name="T0" fmla="*/ 15 w 16"/>
                <a:gd name="T1" fmla="*/ 4 h 15"/>
                <a:gd name="T2" fmla="*/ 10 w 16"/>
                <a:gd name="T3" fmla="*/ 13 h 15"/>
                <a:gd name="T4" fmla="*/ 3 w 16"/>
                <a:gd name="T5" fmla="*/ 12 h 15"/>
                <a:gd name="T6" fmla="*/ 1 w 16"/>
                <a:gd name="T7" fmla="*/ 4 h 15"/>
                <a:gd name="T8" fmla="*/ 8 w 16"/>
                <a:gd name="T9" fmla="*/ 0 h 15"/>
                <a:gd name="T10" fmla="*/ 15 w 16"/>
                <a:gd name="T11" fmla="*/ 4 h 15"/>
              </a:gdLst>
              <a:ahLst/>
              <a:cxnLst>
                <a:cxn ang="0">
                  <a:pos x="T0" y="T1"/>
                </a:cxn>
                <a:cxn ang="0">
                  <a:pos x="T2" y="T3"/>
                </a:cxn>
                <a:cxn ang="0">
                  <a:pos x="T4" y="T5"/>
                </a:cxn>
                <a:cxn ang="0">
                  <a:pos x="T6" y="T7"/>
                </a:cxn>
                <a:cxn ang="0">
                  <a:pos x="T8" y="T9"/>
                </a:cxn>
                <a:cxn ang="0">
                  <a:pos x="T10" y="T11"/>
                </a:cxn>
              </a:cxnLst>
              <a:rect l="0" t="0" r="r" b="b"/>
              <a:pathLst>
                <a:path w="16" h="15">
                  <a:moveTo>
                    <a:pt x="15" y="4"/>
                  </a:moveTo>
                  <a:cubicBezTo>
                    <a:pt x="16" y="9"/>
                    <a:pt x="14" y="12"/>
                    <a:pt x="10" y="13"/>
                  </a:cubicBezTo>
                  <a:cubicBezTo>
                    <a:pt x="8" y="15"/>
                    <a:pt x="5" y="13"/>
                    <a:pt x="3" y="12"/>
                  </a:cubicBezTo>
                  <a:cubicBezTo>
                    <a:pt x="1" y="10"/>
                    <a:pt x="0" y="7"/>
                    <a:pt x="1" y="4"/>
                  </a:cubicBezTo>
                  <a:cubicBezTo>
                    <a:pt x="2" y="1"/>
                    <a:pt x="5" y="1"/>
                    <a:pt x="8" y="0"/>
                  </a:cubicBezTo>
                  <a:cubicBezTo>
                    <a:pt x="11" y="0"/>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3" name="Freeform 67"/>
            <p:cNvSpPr>
              <a:spLocks/>
            </p:cNvSpPr>
            <p:nvPr userDrawn="1"/>
          </p:nvSpPr>
          <p:spPr bwMode="auto">
            <a:xfrm>
              <a:off x="4216400" y="1111250"/>
              <a:ext cx="12700" cy="12700"/>
            </a:xfrm>
            <a:custGeom>
              <a:avLst/>
              <a:gdLst>
                <a:gd name="T0" fmla="*/ 15 w 17"/>
                <a:gd name="T1" fmla="*/ 8 h 16"/>
                <a:gd name="T2" fmla="*/ 12 w 17"/>
                <a:gd name="T3" fmla="*/ 14 h 16"/>
                <a:gd name="T4" fmla="*/ 6 w 17"/>
                <a:gd name="T5" fmla="*/ 15 h 16"/>
                <a:gd name="T6" fmla="*/ 3 w 17"/>
                <a:gd name="T7" fmla="*/ 6 h 16"/>
                <a:gd name="T8" fmla="*/ 15 w 17"/>
                <a:gd name="T9" fmla="*/ 8 h 16"/>
              </a:gdLst>
              <a:ahLst/>
              <a:cxnLst>
                <a:cxn ang="0">
                  <a:pos x="T0" y="T1"/>
                </a:cxn>
                <a:cxn ang="0">
                  <a:pos x="T2" y="T3"/>
                </a:cxn>
                <a:cxn ang="0">
                  <a:pos x="T4" y="T5"/>
                </a:cxn>
                <a:cxn ang="0">
                  <a:pos x="T6" y="T7"/>
                </a:cxn>
                <a:cxn ang="0">
                  <a:pos x="T8" y="T9"/>
                </a:cxn>
              </a:cxnLst>
              <a:rect l="0" t="0" r="r" b="b"/>
              <a:pathLst>
                <a:path w="17" h="16">
                  <a:moveTo>
                    <a:pt x="15" y="8"/>
                  </a:moveTo>
                  <a:cubicBezTo>
                    <a:pt x="17" y="11"/>
                    <a:pt x="13" y="12"/>
                    <a:pt x="12" y="14"/>
                  </a:cubicBezTo>
                  <a:cubicBezTo>
                    <a:pt x="11" y="15"/>
                    <a:pt x="8" y="16"/>
                    <a:pt x="6" y="15"/>
                  </a:cubicBezTo>
                  <a:cubicBezTo>
                    <a:pt x="3" y="13"/>
                    <a:pt x="0" y="9"/>
                    <a:pt x="3" y="6"/>
                  </a:cubicBezTo>
                  <a:cubicBezTo>
                    <a:pt x="6" y="0"/>
                    <a:pt x="14" y="3"/>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4" name="Freeform 68"/>
            <p:cNvSpPr>
              <a:spLocks/>
            </p:cNvSpPr>
            <p:nvPr userDrawn="1"/>
          </p:nvSpPr>
          <p:spPr bwMode="auto">
            <a:xfrm>
              <a:off x="4933950" y="1112838"/>
              <a:ext cx="11113" cy="11113"/>
            </a:xfrm>
            <a:custGeom>
              <a:avLst/>
              <a:gdLst>
                <a:gd name="T0" fmla="*/ 13 w 14"/>
                <a:gd name="T1" fmla="*/ 4 h 13"/>
                <a:gd name="T2" fmla="*/ 8 w 14"/>
                <a:gd name="T3" fmla="*/ 13 h 13"/>
                <a:gd name="T4" fmla="*/ 1 w 14"/>
                <a:gd name="T5" fmla="*/ 8 h 13"/>
                <a:gd name="T6" fmla="*/ 5 w 14"/>
                <a:gd name="T7" fmla="*/ 1 h 13"/>
                <a:gd name="T8" fmla="*/ 13 w 14"/>
                <a:gd name="T9" fmla="*/ 4 h 13"/>
              </a:gdLst>
              <a:ahLst/>
              <a:cxnLst>
                <a:cxn ang="0">
                  <a:pos x="T0" y="T1"/>
                </a:cxn>
                <a:cxn ang="0">
                  <a:pos x="T2" y="T3"/>
                </a:cxn>
                <a:cxn ang="0">
                  <a:pos x="T4" y="T5"/>
                </a:cxn>
                <a:cxn ang="0">
                  <a:pos x="T6" y="T7"/>
                </a:cxn>
                <a:cxn ang="0">
                  <a:pos x="T8" y="T9"/>
                </a:cxn>
              </a:cxnLst>
              <a:rect l="0" t="0" r="r" b="b"/>
              <a:pathLst>
                <a:path w="14" h="13">
                  <a:moveTo>
                    <a:pt x="13" y="4"/>
                  </a:moveTo>
                  <a:cubicBezTo>
                    <a:pt x="14" y="8"/>
                    <a:pt x="10" y="10"/>
                    <a:pt x="8" y="13"/>
                  </a:cubicBezTo>
                  <a:cubicBezTo>
                    <a:pt x="5" y="13"/>
                    <a:pt x="1" y="11"/>
                    <a:pt x="1" y="8"/>
                  </a:cubicBezTo>
                  <a:cubicBezTo>
                    <a:pt x="0" y="5"/>
                    <a:pt x="2" y="3"/>
                    <a:pt x="5" y="1"/>
                  </a:cubicBezTo>
                  <a:cubicBezTo>
                    <a:pt x="8" y="0"/>
                    <a:pt x="11" y="1"/>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5" name="Freeform 69"/>
            <p:cNvSpPr>
              <a:spLocks/>
            </p:cNvSpPr>
            <p:nvPr userDrawn="1"/>
          </p:nvSpPr>
          <p:spPr bwMode="auto">
            <a:xfrm>
              <a:off x="4956175" y="1117600"/>
              <a:ext cx="12700" cy="11113"/>
            </a:xfrm>
            <a:custGeom>
              <a:avLst/>
              <a:gdLst>
                <a:gd name="T0" fmla="*/ 16 w 16"/>
                <a:gd name="T1" fmla="*/ 5 h 15"/>
                <a:gd name="T2" fmla="*/ 12 w 16"/>
                <a:gd name="T3" fmla="*/ 14 h 15"/>
                <a:gd name="T4" fmla="*/ 3 w 16"/>
                <a:gd name="T5" fmla="*/ 13 h 15"/>
                <a:gd name="T6" fmla="*/ 2 w 16"/>
                <a:gd name="T7" fmla="*/ 5 h 15"/>
                <a:gd name="T8" fmla="*/ 11 w 16"/>
                <a:gd name="T9" fmla="*/ 0 h 15"/>
                <a:gd name="T10" fmla="*/ 16 w 16"/>
                <a:gd name="T11" fmla="*/ 5 h 15"/>
              </a:gdLst>
              <a:ahLst/>
              <a:cxnLst>
                <a:cxn ang="0">
                  <a:pos x="T0" y="T1"/>
                </a:cxn>
                <a:cxn ang="0">
                  <a:pos x="T2" y="T3"/>
                </a:cxn>
                <a:cxn ang="0">
                  <a:pos x="T4" y="T5"/>
                </a:cxn>
                <a:cxn ang="0">
                  <a:pos x="T6" y="T7"/>
                </a:cxn>
                <a:cxn ang="0">
                  <a:pos x="T8" y="T9"/>
                </a:cxn>
                <a:cxn ang="0">
                  <a:pos x="T10" y="T11"/>
                </a:cxn>
              </a:cxnLst>
              <a:rect l="0" t="0" r="r" b="b"/>
              <a:pathLst>
                <a:path w="16" h="15">
                  <a:moveTo>
                    <a:pt x="16" y="5"/>
                  </a:moveTo>
                  <a:cubicBezTo>
                    <a:pt x="16" y="8"/>
                    <a:pt x="16" y="12"/>
                    <a:pt x="12" y="14"/>
                  </a:cubicBezTo>
                  <a:cubicBezTo>
                    <a:pt x="9" y="15"/>
                    <a:pt x="5" y="15"/>
                    <a:pt x="3" y="13"/>
                  </a:cubicBezTo>
                  <a:cubicBezTo>
                    <a:pt x="1" y="11"/>
                    <a:pt x="0" y="8"/>
                    <a:pt x="2" y="5"/>
                  </a:cubicBezTo>
                  <a:cubicBezTo>
                    <a:pt x="3" y="2"/>
                    <a:pt x="7" y="0"/>
                    <a:pt x="11" y="0"/>
                  </a:cubicBezTo>
                  <a:cubicBezTo>
                    <a:pt x="13" y="2"/>
                    <a:pt x="14" y="4"/>
                    <a:pt x="16"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6" name="Freeform 70"/>
            <p:cNvSpPr>
              <a:spLocks/>
            </p:cNvSpPr>
            <p:nvPr userDrawn="1"/>
          </p:nvSpPr>
          <p:spPr bwMode="auto">
            <a:xfrm>
              <a:off x="4191000" y="1120775"/>
              <a:ext cx="12700" cy="12700"/>
            </a:xfrm>
            <a:custGeom>
              <a:avLst/>
              <a:gdLst>
                <a:gd name="T0" fmla="*/ 14 w 15"/>
                <a:gd name="T1" fmla="*/ 9 h 16"/>
                <a:gd name="T2" fmla="*/ 11 w 15"/>
                <a:gd name="T3" fmla="*/ 14 h 16"/>
                <a:gd name="T4" fmla="*/ 3 w 15"/>
                <a:gd name="T5" fmla="*/ 13 h 16"/>
                <a:gd name="T6" fmla="*/ 2 w 15"/>
                <a:gd name="T7" fmla="*/ 6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5" y="12"/>
                    <a:pt x="12" y="13"/>
                    <a:pt x="11" y="14"/>
                  </a:cubicBezTo>
                  <a:cubicBezTo>
                    <a:pt x="8" y="16"/>
                    <a:pt x="5" y="15"/>
                    <a:pt x="3" y="13"/>
                  </a:cubicBezTo>
                  <a:cubicBezTo>
                    <a:pt x="0" y="12"/>
                    <a:pt x="2" y="8"/>
                    <a:pt x="2" y="6"/>
                  </a:cubicBezTo>
                  <a:cubicBezTo>
                    <a:pt x="5" y="0"/>
                    <a:pt x="12" y="4"/>
                    <a:pt x="14" y="9"/>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7" name="Freeform 71"/>
            <p:cNvSpPr>
              <a:spLocks/>
            </p:cNvSpPr>
            <p:nvPr userDrawn="1"/>
          </p:nvSpPr>
          <p:spPr bwMode="auto">
            <a:xfrm>
              <a:off x="4913313" y="1123950"/>
              <a:ext cx="38100" cy="15875"/>
            </a:xfrm>
            <a:custGeom>
              <a:avLst/>
              <a:gdLst>
                <a:gd name="T0" fmla="*/ 46 w 47"/>
                <a:gd name="T1" fmla="*/ 12 h 21"/>
                <a:gd name="T2" fmla="*/ 46 w 47"/>
                <a:gd name="T3" fmla="*/ 16 h 21"/>
                <a:gd name="T4" fmla="*/ 15 w 47"/>
                <a:gd name="T5" fmla="*/ 14 h 21"/>
                <a:gd name="T6" fmla="*/ 0 w 47"/>
                <a:gd name="T7" fmla="*/ 6 h 21"/>
                <a:gd name="T8" fmla="*/ 14 w 47"/>
                <a:gd name="T9" fmla="*/ 0 h 21"/>
                <a:gd name="T10" fmla="*/ 46 w 47"/>
                <a:gd name="T11" fmla="*/ 12 h 21"/>
              </a:gdLst>
              <a:ahLst/>
              <a:cxnLst>
                <a:cxn ang="0">
                  <a:pos x="T0" y="T1"/>
                </a:cxn>
                <a:cxn ang="0">
                  <a:pos x="T2" y="T3"/>
                </a:cxn>
                <a:cxn ang="0">
                  <a:pos x="T4" y="T5"/>
                </a:cxn>
                <a:cxn ang="0">
                  <a:pos x="T6" y="T7"/>
                </a:cxn>
                <a:cxn ang="0">
                  <a:pos x="T8" y="T9"/>
                </a:cxn>
                <a:cxn ang="0">
                  <a:pos x="T10" y="T11"/>
                </a:cxn>
              </a:cxnLst>
              <a:rect l="0" t="0" r="r" b="b"/>
              <a:pathLst>
                <a:path w="47" h="21">
                  <a:moveTo>
                    <a:pt x="46" y="12"/>
                  </a:moveTo>
                  <a:cubicBezTo>
                    <a:pt x="47" y="13"/>
                    <a:pt x="46" y="15"/>
                    <a:pt x="46" y="16"/>
                  </a:cubicBezTo>
                  <a:cubicBezTo>
                    <a:pt x="37" y="20"/>
                    <a:pt x="23" y="21"/>
                    <a:pt x="15" y="14"/>
                  </a:cubicBezTo>
                  <a:cubicBezTo>
                    <a:pt x="11" y="10"/>
                    <a:pt x="5" y="9"/>
                    <a:pt x="0" y="6"/>
                  </a:cubicBezTo>
                  <a:cubicBezTo>
                    <a:pt x="2" y="1"/>
                    <a:pt x="9" y="1"/>
                    <a:pt x="14" y="0"/>
                  </a:cubicBezTo>
                  <a:cubicBezTo>
                    <a:pt x="25" y="1"/>
                    <a:pt x="33" y="12"/>
                    <a:pt x="46" y="1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8" name="Freeform 72"/>
            <p:cNvSpPr>
              <a:spLocks/>
            </p:cNvSpPr>
            <p:nvPr userDrawn="1"/>
          </p:nvSpPr>
          <p:spPr bwMode="auto">
            <a:xfrm>
              <a:off x="4205288" y="1125538"/>
              <a:ext cx="11113" cy="11113"/>
            </a:xfrm>
            <a:custGeom>
              <a:avLst/>
              <a:gdLst>
                <a:gd name="T0" fmla="*/ 14 w 14"/>
                <a:gd name="T1" fmla="*/ 7 h 15"/>
                <a:gd name="T2" fmla="*/ 11 w 14"/>
                <a:gd name="T3" fmla="*/ 13 h 15"/>
                <a:gd name="T4" fmla="*/ 5 w 14"/>
                <a:gd name="T5" fmla="*/ 14 h 15"/>
                <a:gd name="T6" fmla="*/ 2 w 14"/>
                <a:gd name="T7" fmla="*/ 4 h 15"/>
                <a:gd name="T8" fmla="*/ 14 w 14"/>
                <a:gd name="T9" fmla="*/ 7 h 15"/>
              </a:gdLst>
              <a:ahLst/>
              <a:cxnLst>
                <a:cxn ang="0">
                  <a:pos x="T0" y="T1"/>
                </a:cxn>
                <a:cxn ang="0">
                  <a:pos x="T2" y="T3"/>
                </a:cxn>
                <a:cxn ang="0">
                  <a:pos x="T4" y="T5"/>
                </a:cxn>
                <a:cxn ang="0">
                  <a:pos x="T6" y="T7"/>
                </a:cxn>
                <a:cxn ang="0">
                  <a:pos x="T8" y="T9"/>
                </a:cxn>
              </a:cxnLst>
              <a:rect l="0" t="0" r="r" b="b"/>
              <a:pathLst>
                <a:path w="14" h="15">
                  <a:moveTo>
                    <a:pt x="14" y="7"/>
                  </a:moveTo>
                  <a:cubicBezTo>
                    <a:pt x="14" y="10"/>
                    <a:pt x="12" y="11"/>
                    <a:pt x="11" y="13"/>
                  </a:cubicBezTo>
                  <a:cubicBezTo>
                    <a:pt x="10" y="15"/>
                    <a:pt x="7" y="15"/>
                    <a:pt x="5" y="14"/>
                  </a:cubicBezTo>
                  <a:cubicBezTo>
                    <a:pt x="2" y="12"/>
                    <a:pt x="0" y="7"/>
                    <a:pt x="2" y="4"/>
                  </a:cubicBezTo>
                  <a:cubicBezTo>
                    <a:pt x="7" y="0"/>
                    <a:pt x="11" y="3"/>
                    <a:pt x="14"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19" name="Freeform 73"/>
            <p:cNvSpPr>
              <a:spLocks/>
            </p:cNvSpPr>
            <p:nvPr userDrawn="1"/>
          </p:nvSpPr>
          <p:spPr bwMode="auto">
            <a:xfrm>
              <a:off x="4230688" y="1127125"/>
              <a:ext cx="12700" cy="12700"/>
            </a:xfrm>
            <a:custGeom>
              <a:avLst/>
              <a:gdLst>
                <a:gd name="T0" fmla="*/ 16 w 17"/>
                <a:gd name="T1" fmla="*/ 7 h 17"/>
                <a:gd name="T2" fmla="*/ 12 w 17"/>
                <a:gd name="T3" fmla="*/ 15 h 17"/>
                <a:gd name="T4" fmla="*/ 5 w 17"/>
                <a:gd name="T5" fmla="*/ 14 h 17"/>
                <a:gd name="T6" fmla="*/ 3 w 17"/>
                <a:gd name="T7" fmla="*/ 5 h 17"/>
                <a:gd name="T8" fmla="*/ 16 w 17"/>
                <a:gd name="T9" fmla="*/ 7 h 17"/>
              </a:gdLst>
              <a:ahLst/>
              <a:cxnLst>
                <a:cxn ang="0">
                  <a:pos x="T0" y="T1"/>
                </a:cxn>
                <a:cxn ang="0">
                  <a:pos x="T2" y="T3"/>
                </a:cxn>
                <a:cxn ang="0">
                  <a:pos x="T4" y="T5"/>
                </a:cxn>
                <a:cxn ang="0">
                  <a:pos x="T6" y="T7"/>
                </a:cxn>
                <a:cxn ang="0">
                  <a:pos x="T8" y="T9"/>
                </a:cxn>
              </a:cxnLst>
              <a:rect l="0" t="0" r="r" b="b"/>
              <a:pathLst>
                <a:path w="17" h="17">
                  <a:moveTo>
                    <a:pt x="16" y="7"/>
                  </a:moveTo>
                  <a:cubicBezTo>
                    <a:pt x="17" y="10"/>
                    <a:pt x="15" y="13"/>
                    <a:pt x="12" y="15"/>
                  </a:cubicBezTo>
                  <a:cubicBezTo>
                    <a:pt x="9" y="17"/>
                    <a:pt x="7" y="15"/>
                    <a:pt x="5" y="14"/>
                  </a:cubicBezTo>
                  <a:cubicBezTo>
                    <a:pt x="3" y="12"/>
                    <a:pt x="0" y="9"/>
                    <a:pt x="3" y="5"/>
                  </a:cubicBezTo>
                  <a:cubicBezTo>
                    <a:pt x="6" y="0"/>
                    <a:pt x="13" y="3"/>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0" name="Freeform 74"/>
            <p:cNvSpPr>
              <a:spLocks/>
            </p:cNvSpPr>
            <p:nvPr userDrawn="1"/>
          </p:nvSpPr>
          <p:spPr bwMode="auto">
            <a:xfrm>
              <a:off x="4543425" y="1136650"/>
              <a:ext cx="46038" cy="61913"/>
            </a:xfrm>
            <a:custGeom>
              <a:avLst/>
              <a:gdLst>
                <a:gd name="T0" fmla="*/ 58 w 58"/>
                <a:gd name="T1" fmla="*/ 11 h 78"/>
                <a:gd name="T2" fmla="*/ 47 w 58"/>
                <a:gd name="T3" fmla="*/ 20 h 78"/>
                <a:gd name="T4" fmla="*/ 54 w 58"/>
                <a:gd name="T5" fmla="*/ 41 h 78"/>
                <a:gd name="T6" fmla="*/ 56 w 58"/>
                <a:gd name="T7" fmla="*/ 61 h 78"/>
                <a:gd name="T8" fmla="*/ 42 w 58"/>
                <a:gd name="T9" fmla="*/ 73 h 78"/>
                <a:gd name="T10" fmla="*/ 10 w 58"/>
                <a:gd name="T11" fmla="*/ 65 h 78"/>
                <a:gd name="T12" fmla="*/ 4 w 58"/>
                <a:gd name="T13" fmla="*/ 47 h 78"/>
                <a:gd name="T14" fmla="*/ 7 w 58"/>
                <a:gd name="T15" fmla="*/ 45 h 78"/>
                <a:gd name="T16" fmla="*/ 5 w 58"/>
                <a:gd name="T17" fmla="*/ 39 h 78"/>
                <a:gd name="T18" fmla="*/ 10 w 58"/>
                <a:gd name="T19" fmla="*/ 25 h 78"/>
                <a:gd name="T20" fmla="*/ 40 w 58"/>
                <a:gd name="T21" fmla="*/ 41 h 78"/>
                <a:gd name="T22" fmla="*/ 46 w 58"/>
                <a:gd name="T23" fmla="*/ 45 h 78"/>
                <a:gd name="T24" fmla="*/ 39 w 58"/>
                <a:gd name="T25" fmla="*/ 18 h 78"/>
                <a:gd name="T26" fmla="*/ 43 w 58"/>
                <a:gd name="T27" fmla="*/ 5 h 78"/>
                <a:gd name="T28" fmla="*/ 58 w 58"/>
                <a:gd name="T29" fmla="*/ 1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78">
                  <a:moveTo>
                    <a:pt x="58" y="11"/>
                  </a:moveTo>
                  <a:cubicBezTo>
                    <a:pt x="58" y="19"/>
                    <a:pt x="45" y="10"/>
                    <a:pt x="47" y="20"/>
                  </a:cubicBezTo>
                  <a:cubicBezTo>
                    <a:pt x="49" y="27"/>
                    <a:pt x="50" y="36"/>
                    <a:pt x="54" y="41"/>
                  </a:cubicBezTo>
                  <a:cubicBezTo>
                    <a:pt x="58" y="46"/>
                    <a:pt x="56" y="54"/>
                    <a:pt x="56" y="61"/>
                  </a:cubicBezTo>
                  <a:cubicBezTo>
                    <a:pt x="53" y="66"/>
                    <a:pt x="47" y="70"/>
                    <a:pt x="42" y="73"/>
                  </a:cubicBezTo>
                  <a:cubicBezTo>
                    <a:pt x="31" y="72"/>
                    <a:pt x="15" y="78"/>
                    <a:pt x="10" y="65"/>
                  </a:cubicBezTo>
                  <a:cubicBezTo>
                    <a:pt x="8" y="59"/>
                    <a:pt x="4" y="53"/>
                    <a:pt x="4" y="47"/>
                  </a:cubicBezTo>
                  <a:cubicBezTo>
                    <a:pt x="5" y="46"/>
                    <a:pt x="6" y="46"/>
                    <a:pt x="7" y="45"/>
                  </a:cubicBezTo>
                  <a:cubicBezTo>
                    <a:pt x="7" y="43"/>
                    <a:pt x="5" y="41"/>
                    <a:pt x="5" y="39"/>
                  </a:cubicBezTo>
                  <a:cubicBezTo>
                    <a:pt x="17" y="36"/>
                    <a:pt x="0" y="26"/>
                    <a:pt x="10" y="25"/>
                  </a:cubicBezTo>
                  <a:cubicBezTo>
                    <a:pt x="19" y="34"/>
                    <a:pt x="33" y="31"/>
                    <a:pt x="40" y="41"/>
                  </a:cubicBezTo>
                  <a:cubicBezTo>
                    <a:pt x="42" y="42"/>
                    <a:pt x="44" y="44"/>
                    <a:pt x="46" y="45"/>
                  </a:cubicBezTo>
                  <a:cubicBezTo>
                    <a:pt x="44" y="36"/>
                    <a:pt x="40" y="27"/>
                    <a:pt x="39" y="18"/>
                  </a:cubicBezTo>
                  <a:cubicBezTo>
                    <a:pt x="38" y="13"/>
                    <a:pt x="39" y="8"/>
                    <a:pt x="43" y="5"/>
                  </a:cubicBezTo>
                  <a:cubicBezTo>
                    <a:pt x="49" y="0"/>
                    <a:pt x="55" y="7"/>
                    <a:pt x="58" y="1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1" name="Freeform 75"/>
            <p:cNvSpPr>
              <a:spLocks/>
            </p:cNvSpPr>
            <p:nvPr userDrawn="1"/>
          </p:nvSpPr>
          <p:spPr bwMode="auto">
            <a:xfrm>
              <a:off x="4259263" y="1139825"/>
              <a:ext cx="11113" cy="11113"/>
            </a:xfrm>
            <a:custGeom>
              <a:avLst/>
              <a:gdLst>
                <a:gd name="T0" fmla="*/ 12 w 13"/>
                <a:gd name="T1" fmla="*/ 4 h 13"/>
                <a:gd name="T2" fmla="*/ 8 w 13"/>
                <a:gd name="T3" fmla="*/ 12 h 13"/>
                <a:gd name="T4" fmla="*/ 1 w 13"/>
                <a:gd name="T5" fmla="*/ 7 h 13"/>
                <a:gd name="T6" fmla="*/ 5 w 13"/>
                <a:gd name="T7" fmla="*/ 0 h 13"/>
                <a:gd name="T8" fmla="*/ 12 w 13"/>
                <a:gd name="T9" fmla="*/ 4 h 13"/>
              </a:gdLst>
              <a:ahLst/>
              <a:cxnLst>
                <a:cxn ang="0">
                  <a:pos x="T0" y="T1"/>
                </a:cxn>
                <a:cxn ang="0">
                  <a:pos x="T2" y="T3"/>
                </a:cxn>
                <a:cxn ang="0">
                  <a:pos x="T4" y="T5"/>
                </a:cxn>
                <a:cxn ang="0">
                  <a:pos x="T6" y="T7"/>
                </a:cxn>
                <a:cxn ang="0">
                  <a:pos x="T8" y="T9"/>
                </a:cxn>
              </a:cxnLst>
              <a:rect l="0" t="0" r="r" b="b"/>
              <a:pathLst>
                <a:path w="13" h="13">
                  <a:moveTo>
                    <a:pt x="12" y="4"/>
                  </a:moveTo>
                  <a:cubicBezTo>
                    <a:pt x="13" y="7"/>
                    <a:pt x="10" y="10"/>
                    <a:pt x="8" y="12"/>
                  </a:cubicBezTo>
                  <a:cubicBezTo>
                    <a:pt x="5" y="13"/>
                    <a:pt x="3" y="9"/>
                    <a:pt x="1" y="7"/>
                  </a:cubicBezTo>
                  <a:cubicBezTo>
                    <a:pt x="0" y="4"/>
                    <a:pt x="3" y="2"/>
                    <a:pt x="5" y="0"/>
                  </a:cubicBezTo>
                  <a:cubicBezTo>
                    <a:pt x="8" y="0"/>
                    <a:pt x="11" y="1"/>
                    <a:pt x="12"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2" name="Freeform 76"/>
            <p:cNvSpPr>
              <a:spLocks/>
            </p:cNvSpPr>
            <p:nvPr userDrawn="1"/>
          </p:nvSpPr>
          <p:spPr bwMode="auto">
            <a:xfrm>
              <a:off x="4440238" y="1143000"/>
              <a:ext cx="17463" cy="42863"/>
            </a:xfrm>
            <a:custGeom>
              <a:avLst/>
              <a:gdLst>
                <a:gd name="T0" fmla="*/ 18 w 23"/>
                <a:gd name="T1" fmla="*/ 4 h 54"/>
                <a:gd name="T2" fmla="*/ 14 w 23"/>
                <a:gd name="T3" fmla="*/ 46 h 54"/>
                <a:gd name="T4" fmla="*/ 10 w 23"/>
                <a:gd name="T5" fmla="*/ 54 h 54"/>
                <a:gd name="T6" fmla="*/ 12 w 23"/>
                <a:gd name="T7" fmla="*/ 5 h 54"/>
                <a:gd name="T8" fmla="*/ 18 w 23"/>
                <a:gd name="T9" fmla="*/ 4 h 54"/>
              </a:gdLst>
              <a:ahLst/>
              <a:cxnLst>
                <a:cxn ang="0">
                  <a:pos x="T0" y="T1"/>
                </a:cxn>
                <a:cxn ang="0">
                  <a:pos x="T2" y="T3"/>
                </a:cxn>
                <a:cxn ang="0">
                  <a:pos x="T4" y="T5"/>
                </a:cxn>
                <a:cxn ang="0">
                  <a:pos x="T6" y="T7"/>
                </a:cxn>
                <a:cxn ang="0">
                  <a:pos x="T8" y="T9"/>
                </a:cxn>
              </a:cxnLst>
              <a:rect l="0" t="0" r="r" b="b"/>
              <a:pathLst>
                <a:path w="23" h="54">
                  <a:moveTo>
                    <a:pt x="18" y="4"/>
                  </a:moveTo>
                  <a:cubicBezTo>
                    <a:pt x="23" y="18"/>
                    <a:pt x="21" y="34"/>
                    <a:pt x="14" y="46"/>
                  </a:cubicBezTo>
                  <a:cubicBezTo>
                    <a:pt x="13" y="49"/>
                    <a:pt x="14" y="54"/>
                    <a:pt x="10" y="54"/>
                  </a:cubicBezTo>
                  <a:cubicBezTo>
                    <a:pt x="0" y="40"/>
                    <a:pt x="8" y="20"/>
                    <a:pt x="12" y="5"/>
                  </a:cubicBezTo>
                  <a:cubicBezTo>
                    <a:pt x="12" y="1"/>
                    <a:pt x="17" y="0"/>
                    <a:pt x="18"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3" name="Freeform 77"/>
            <p:cNvSpPr>
              <a:spLocks/>
            </p:cNvSpPr>
            <p:nvPr userDrawn="1"/>
          </p:nvSpPr>
          <p:spPr bwMode="auto">
            <a:xfrm>
              <a:off x="4702175" y="1144588"/>
              <a:ext cx="12700" cy="38100"/>
            </a:xfrm>
            <a:custGeom>
              <a:avLst/>
              <a:gdLst>
                <a:gd name="T0" fmla="*/ 11 w 17"/>
                <a:gd name="T1" fmla="*/ 10 h 48"/>
                <a:gd name="T2" fmla="*/ 12 w 17"/>
                <a:gd name="T3" fmla="*/ 45 h 48"/>
                <a:gd name="T4" fmla="*/ 9 w 17"/>
                <a:gd name="T5" fmla="*/ 48 h 48"/>
                <a:gd name="T6" fmla="*/ 0 w 17"/>
                <a:gd name="T7" fmla="*/ 21 h 48"/>
                <a:gd name="T8" fmla="*/ 5 w 17"/>
                <a:gd name="T9" fmla="*/ 1 h 48"/>
                <a:gd name="T10" fmla="*/ 11 w 17"/>
                <a:gd name="T11" fmla="*/ 10 h 48"/>
              </a:gdLst>
              <a:ahLst/>
              <a:cxnLst>
                <a:cxn ang="0">
                  <a:pos x="T0" y="T1"/>
                </a:cxn>
                <a:cxn ang="0">
                  <a:pos x="T2" y="T3"/>
                </a:cxn>
                <a:cxn ang="0">
                  <a:pos x="T4" y="T5"/>
                </a:cxn>
                <a:cxn ang="0">
                  <a:pos x="T6" y="T7"/>
                </a:cxn>
                <a:cxn ang="0">
                  <a:pos x="T8" y="T9"/>
                </a:cxn>
                <a:cxn ang="0">
                  <a:pos x="T10" y="T11"/>
                </a:cxn>
              </a:cxnLst>
              <a:rect l="0" t="0" r="r" b="b"/>
              <a:pathLst>
                <a:path w="17" h="48">
                  <a:moveTo>
                    <a:pt x="11" y="10"/>
                  </a:moveTo>
                  <a:cubicBezTo>
                    <a:pt x="17" y="20"/>
                    <a:pt x="17" y="34"/>
                    <a:pt x="12" y="45"/>
                  </a:cubicBezTo>
                  <a:lnTo>
                    <a:pt x="9" y="48"/>
                  </a:lnTo>
                  <a:cubicBezTo>
                    <a:pt x="5" y="39"/>
                    <a:pt x="1" y="31"/>
                    <a:pt x="0" y="21"/>
                  </a:cubicBezTo>
                  <a:cubicBezTo>
                    <a:pt x="2" y="14"/>
                    <a:pt x="4" y="8"/>
                    <a:pt x="5" y="1"/>
                  </a:cubicBezTo>
                  <a:cubicBezTo>
                    <a:pt x="10" y="0"/>
                    <a:pt x="10" y="7"/>
                    <a:pt x="11"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4" name="Freeform 78"/>
            <p:cNvSpPr>
              <a:spLocks/>
            </p:cNvSpPr>
            <p:nvPr userDrawn="1"/>
          </p:nvSpPr>
          <p:spPr bwMode="auto">
            <a:xfrm>
              <a:off x="4256088" y="1149350"/>
              <a:ext cx="36513" cy="19050"/>
            </a:xfrm>
            <a:custGeom>
              <a:avLst/>
              <a:gdLst>
                <a:gd name="T0" fmla="*/ 47 w 47"/>
                <a:gd name="T1" fmla="*/ 7 h 24"/>
                <a:gd name="T2" fmla="*/ 34 w 47"/>
                <a:gd name="T3" fmla="*/ 16 h 24"/>
                <a:gd name="T4" fmla="*/ 0 w 47"/>
                <a:gd name="T5" fmla="*/ 22 h 24"/>
                <a:gd name="T6" fmla="*/ 43 w 47"/>
                <a:gd name="T7" fmla="*/ 4 h 24"/>
                <a:gd name="T8" fmla="*/ 47 w 47"/>
                <a:gd name="T9" fmla="*/ 7 h 24"/>
              </a:gdLst>
              <a:ahLst/>
              <a:cxnLst>
                <a:cxn ang="0">
                  <a:pos x="T0" y="T1"/>
                </a:cxn>
                <a:cxn ang="0">
                  <a:pos x="T2" y="T3"/>
                </a:cxn>
                <a:cxn ang="0">
                  <a:pos x="T4" y="T5"/>
                </a:cxn>
                <a:cxn ang="0">
                  <a:pos x="T6" y="T7"/>
                </a:cxn>
                <a:cxn ang="0">
                  <a:pos x="T8" y="T9"/>
                </a:cxn>
              </a:cxnLst>
              <a:rect l="0" t="0" r="r" b="b"/>
              <a:pathLst>
                <a:path w="47" h="24">
                  <a:moveTo>
                    <a:pt x="47" y="7"/>
                  </a:moveTo>
                  <a:cubicBezTo>
                    <a:pt x="44" y="11"/>
                    <a:pt x="38" y="13"/>
                    <a:pt x="34" y="16"/>
                  </a:cubicBezTo>
                  <a:cubicBezTo>
                    <a:pt x="25" y="23"/>
                    <a:pt x="11" y="24"/>
                    <a:pt x="0" y="22"/>
                  </a:cubicBezTo>
                  <a:cubicBezTo>
                    <a:pt x="10" y="8"/>
                    <a:pt x="25" y="0"/>
                    <a:pt x="43" y="4"/>
                  </a:cubicBezTo>
                  <a:cubicBezTo>
                    <a:pt x="44" y="6"/>
                    <a:pt x="46" y="5"/>
                    <a:pt x="47"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5" name="Freeform 79"/>
            <p:cNvSpPr>
              <a:spLocks/>
            </p:cNvSpPr>
            <p:nvPr userDrawn="1"/>
          </p:nvSpPr>
          <p:spPr bwMode="auto">
            <a:xfrm>
              <a:off x="4165600" y="1166813"/>
              <a:ext cx="28575" cy="34925"/>
            </a:xfrm>
            <a:custGeom>
              <a:avLst/>
              <a:gdLst>
                <a:gd name="T0" fmla="*/ 4 w 35"/>
                <a:gd name="T1" fmla="*/ 0 h 44"/>
                <a:gd name="T2" fmla="*/ 30 w 35"/>
                <a:gd name="T3" fmla="*/ 37 h 44"/>
                <a:gd name="T4" fmla="*/ 34 w 35"/>
                <a:gd name="T5" fmla="*/ 42 h 44"/>
                <a:gd name="T6" fmla="*/ 24 w 35"/>
                <a:gd name="T7" fmla="*/ 40 h 44"/>
                <a:gd name="T8" fmla="*/ 1 w 35"/>
                <a:gd name="T9" fmla="*/ 1 h 44"/>
                <a:gd name="T10" fmla="*/ 4 w 35"/>
                <a:gd name="T11" fmla="*/ 0 h 44"/>
              </a:gdLst>
              <a:ahLst/>
              <a:cxnLst>
                <a:cxn ang="0">
                  <a:pos x="T0" y="T1"/>
                </a:cxn>
                <a:cxn ang="0">
                  <a:pos x="T2" y="T3"/>
                </a:cxn>
                <a:cxn ang="0">
                  <a:pos x="T4" y="T5"/>
                </a:cxn>
                <a:cxn ang="0">
                  <a:pos x="T6" y="T7"/>
                </a:cxn>
                <a:cxn ang="0">
                  <a:pos x="T8" y="T9"/>
                </a:cxn>
                <a:cxn ang="0">
                  <a:pos x="T10" y="T11"/>
                </a:cxn>
              </a:cxnLst>
              <a:rect l="0" t="0" r="r" b="b"/>
              <a:pathLst>
                <a:path w="35" h="44">
                  <a:moveTo>
                    <a:pt x="4" y="0"/>
                  </a:moveTo>
                  <a:cubicBezTo>
                    <a:pt x="18" y="9"/>
                    <a:pt x="22" y="23"/>
                    <a:pt x="30" y="37"/>
                  </a:cubicBezTo>
                  <a:cubicBezTo>
                    <a:pt x="32" y="38"/>
                    <a:pt x="35" y="39"/>
                    <a:pt x="34" y="42"/>
                  </a:cubicBezTo>
                  <a:cubicBezTo>
                    <a:pt x="31" y="44"/>
                    <a:pt x="28" y="40"/>
                    <a:pt x="24" y="40"/>
                  </a:cubicBezTo>
                  <a:cubicBezTo>
                    <a:pt x="9" y="34"/>
                    <a:pt x="0" y="18"/>
                    <a:pt x="1" y="1"/>
                  </a:cubicBezTo>
                  <a:cubicBezTo>
                    <a:pt x="1" y="0"/>
                    <a:pt x="3"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6" name="Freeform 80"/>
            <p:cNvSpPr>
              <a:spLocks/>
            </p:cNvSpPr>
            <p:nvPr userDrawn="1"/>
          </p:nvSpPr>
          <p:spPr bwMode="auto">
            <a:xfrm>
              <a:off x="4687888" y="1171575"/>
              <a:ext cx="11113" cy="11113"/>
            </a:xfrm>
            <a:custGeom>
              <a:avLst/>
              <a:gdLst>
                <a:gd name="T0" fmla="*/ 14 w 14"/>
                <a:gd name="T1" fmla="*/ 5 h 15"/>
                <a:gd name="T2" fmla="*/ 10 w 14"/>
                <a:gd name="T3" fmla="*/ 14 h 15"/>
                <a:gd name="T4" fmla="*/ 1 w 14"/>
                <a:gd name="T5" fmla="*/ 10 h 15"/>
                <a:gd name="T6" fmla="*/ 3 w 14"/>
                <a:gd name="T7" fmla="*/ 3 h 15"/>
                <a:gd name="T8" fmla="*/ 14 w 14"/>
                <a:gd name="T9" fmla="*/ 5 h 15"/>
              </a:gdLst>
              <a:ahLst/>
              <a:cxnLst>
                <a:cxn ang="0">
                  <a:pos x="T0" y="T1"/>
                </a:cxn>
                <a:cxn ang="0">
                  <a:pos x="T2" y="T3"/>
                </a:cxn>
                <a:cxn ang="0">
                  <a:pos x="T4" y="T5"/>
                </a:cxn>
                <a:cxn ang="0">
                  <a:pos x="T6" y="T7"/>
                </a:cxn>
                <a:cxn ang="0">
                  <a:pos x="T8" y="T9"/>
                </a:cxn>
              </a:cxnLst>
              <a:rect l="0" t="0" r="r" b="b"/>
              <a:pathLst>
                <a:path w="14" h="15">
                  <a:moveTo>
                    <a:pt x="14" y="5"/>
                  </a:moveTo>
                  <a:cubicBezTo>
                    <a:pt x="14" y="9"/>
                    <a:pt x="13" y="13"/>
                    <a:pt x="10" y="14"/>
                  </a:cubicBezTo>
                  <a:cubicBezTo>
                    <a:pt x="6" y="15"/>
                    <a:pt x="3" y="13"/>
                    <a:pt x="1" y="10"/>
                  </a:cubicBezTo>
                  <a:cubicBezTo>
                    <a:pt x="0" y="7"/>
                    <a:pt x="3" y="5"/>
                    <a:pt x="3" y="3"/>
                  </a:cubicBezTo>
                  <a:cubicBezTo>
                    <a:pt x="6" y="0"/>
                    <a:pt x="12"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7" name="Freeform 81"/>
            <p:cNvSpPr>
              <a:spLocks/>
            </p:cNvSpPr>
            <p:nvPr userDrawn="1"/>
          </p:nvSpPr>
          <p:spPr bwMode="auto">
            <a:xfrm>
              <a:off x="4662488" y="914400"/>
              <a:ext cx="231775" cy="358775"/>
            </a:xfrm>
            <a:custGeom>
              <a:avLst/>
              <a:gdLst>
                <a:gd name="T0" fmla="*/ 206 w 292"/>
                <a:gd name="T1" fmla="*/ 350 h 453"/>
                <a:gd name="T2" fmla="*/ 209 w 292"/>
                <a:gd name="T3" fmla="*/ 329 h 453"/>
                <a:gd name="T4" fmla="*/ 210 w 292"/>
                <a:gd name="T5" fmla="*/ 321 h 453"/>
                <a:gd name="T6" fmla="*/ 252 w 292"/>
                <a:gd name="T7" fmla="*/ 313 h 453"/>
                <a:gd name="T8" fmla="*/ 271 w 292"/>
                <a:gd name="T9" fmla="*/ 318 h 453"/>
                <a:gd name="T10" fmla="*/ 280 w 292"/>
                <a:gd name="T11" fmla="*/ 316 h 453"/>
                <a:gd name="T12" fmla="*/ 285 w 292"/>
                <a:gd name="T13" fmla="*/ 284 h 453"/>
                <a:gd name="T14" fmla="*/ 281 w 292"/>
                <a:gd name="T15" fmla="*/ 273 h 453"/>
                <a:gd name="T16" fmla="*/ 278 w 292"/>
                <a:gd name="T17" fmla="*/ 265 h 453"/>
                <a:gd name="T18" fmla="*/ 272 w 292"/>
                <a:gd name="T19" fmla="*/ 255 h 453"/>
                <a:gd name="T20" fmla="*/ 242 w 292"/>
                <a:gd name="T21" fmla="*/ 215 h 453"/>
                <a:gd name="T22" fmla="*/ 162 w 292"/>
                <a:gd name="T23" fmla="*/ 166 h 453"/>
                <a:gd name="T24" fmla="*/ 76 w 292"/>
                <a:gd name="T25" fmla="*/ 179 h 453"/>
                <a:gd name="T26" fmla="*/ 61 w 292"/>
                <a:gd name="T27" fmla="*/ 163 h 453"/>
                <a:gd name="T28" fmla="*/ 68 w 292"/>
                <a:gd name="T29" fmla="*/ 123 h 453"/>
                <a:gd name="T30" fmla="*/ 78 w 292"/>
                <a:gd name="T31" fmla="*/ 97 h 453"/>
                <a:gd name="T32" fmla="*/ 94 w 292"/>
                <a:gd name="T33" fmla="*/ 32 h 453"/>
                <a:gd name="T34" fmla="*/ 73 w 292"/>
                <a:gd name="T35" fmla="*/ 2 h 453"/>
                <a:gd name="T36" fmla="*/ 53 w 292"/>
                <a:gd name="T37" fmla="*/ 6 h 453"/>
                <a:gd name="T38" fmla="*/ 28 w 292"/>
                <a:gd name="T39" fmla="*/ 28 h 453"/>
                <a:gd name="T40" fmla="*/ 38 w 292"/>
                <a:gd name="T41" fmla="*/ 32 h 453"/>
                <a:gd name="T42" fmla="*/ 62 w 292"/>
                <a:gd name="T43" fmla="*/ 37 h 453"/>
                <a:gd name="T44" fmla="*/ 47 w 292"/>
                <a:gd name="T45" fmla="*/ 76 h 453"/>
                <a:gd name="T46" fmla="*/ 12 w 292"/>
                <a:gd name="T47" fmla="*/ 135 h 453"/>
                <a:gd name="T48" fmla="*/ 11 w 292"/>
                <a:gd name="T49" fmla="*/ 134 h 453"/>
                <a:gd name="T50" fmla="*/ 13 w 292"/>
                <a:gd name="T51" fmla="*/ 227 h 453"/>
                <a:gd name="T52" fmla="*/ 62 w 292"/>
                <a:gd name="T53" fmla="*/ 277 h 453"/>
                <a:gd name="T54" fmla="*/ 105 w 292"/>
                <a:gd name="T55" fmla="*/ 290 h 453"/>
                <a:gd name="T56" fmla="*/ 119 w 292"/>
                <a:gd name="T57" fmla="*/ 304 h 453"/>
                <a:gd name="T58" fmla="*/ 113 w 292"/>
                <a:gd name="T59" fmla="*/ 341 h 453"/>
                <a:gd name="T60" fmla="*/ 103 w 292"/>
                <a:gd name="T61" fmla="*/ 362 h 453"/>
                <a:gd name="T62" fmla="*/ 64 w 292"/>
                <a:gd name="T63" fmla="*/ 426 h 453"/>
                <a:gd name="T64" fmla="*/ 49 w 292"/>
                <a:gd name="T65" fmla="*/ 433 h 453"/>
                <a:gd name="T66" fmla="*/ 36 w 292"/>
                <a:gd name="T67" fmla="*/ 435 h 453"/>
                <a:gd name="T68" fmla="*/ 0 w 292"/>
                <a:gd name="T69" fmla="*/ 448 h 453"/>
                <a:gd name="T70" fmla="*/ 3 w 292"/>
                <a:gd name="T71" fmla="*/ 450 h 453"/>
                <a:gd name="T72" fmla="*/ 76 w 292"/>
                <a:gd name="T73" fmla="*/ 451 h 453"/>
                <a:gd name="T74" fmla="*/ 82 w 292"/>
                <a:gd name="T75" fmla="*/ 444 h 453"/>
                <a:gd name="T76" fmla="*/ 87 w 292"/>
                <a:gd name="T77" fmla="*/ 427 h 453"/>
                <a:gd name="T78" fmla="*/ 97 w 292"/>
                <a:gd name="T79" fmla="*/ 403 h 453"/>
                <a:gd name="T80" fmla="*/ 123 w 292"/>
                <a:gd name="T81" fmla="*/ 357 h 453"/>
                <a:gd name="T82" fmla="*/ 135 w 292"/>
                <a:gd name="T83" fmla="*/ 338 h 453"/>
                <a:gd name="T84" fmla="*/ 146 w 292"/>
                <a:gd name="T85" fmla="*/ 316 h 453"/>
                <a:gd name="T86" fmla="*/ 153 w 292"/>
                <a:gd name="T87" fmla="*/ 306 h 453"/>
                <a:gd name="T88" fmla="*/ 149 w 292"/>
                <a:gd name="T89" fmla="*/ 298 h 453"/>
                <a:gd name="T90" fmla="*/ 159 w 292"/>
                <a:gd name="T91" fmla="*/ 296 h 453"/>
                <a:gd name="T92" fmla="*/ 181 w 292"/>
                <a:gd name="T93" fmla="*/ 321 h 453"/>
                <a:gd name="T94" fmla="*/ 184 w 292"/>
                <a:gd name="T95" fmla="*/ 331 h 453"/>
                <a:gd name="T96" fmla="*/ 185 w 292"/>
                <a:gd name="T97" fmla="*/ 335 h 453"/>
                <a:gd name="T98" fmla="*/ 185 w 292"/>
                <a:gd name="T99" fmla="*/ 348 h 453"/>
                <a:gd name="T100" fmla="*/ 186 w 292"/>
                <a:gd name="T101" fmla="*/ 359 h 453"/>
                <a:gd name="T102" fmla="*/ 183 w 292"/>
                <a:gd name="T103" fmla="*/ 415 h 453"/>
                <a:gd name="T104" fmla="*/ 133 w 292"/>
                <a:gd name="T105" fmla="*/ 439 h 453"/>
                <a:gd name="T106" fmla="*/ 120 w 292"/>
                <a:gd name="T107" fmla="*/ 448 h 453"/>
                <a:gd name="T108" fmla="*/ 191 w 292"/>
                <a:gd name="T109" fmla="*/ 450 h 453"/>
                <a:gd name="T110" fmla="*/ 197 w 292"/>
                <a:gd name="T111" fmla="*/ 442 h 453"/>
                <a:gd name="T112" fmla="*/ 201 w 292"/>
                <a:gd name="T113" fmla="*/ 427 h 453"/>
                <a:gd name="T114" fmla="*/ 200 w 292"/>
                <a:gd name="T115" fmla="*/ 406 h 453"/>
                <a:gd name="T116" fmla="*/ 200 w 292"/>
                <a:gd name="T117" fmla="*/ 399 h 453"/>
                <a:gd name="T118" fmla="*/ 204 w 292"/>
                <a:gd name="T119" fmla="*/ 364 h 453"/>
                <a:gd name="T120" fmla="*/ 206 w 292"/>
                <a:gd name="T121" fmla="*/ 35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2" h="453">
                  <a:moveTo>
                    <a:pt x="206" y="350"/>
                  </a:moveTo>
                  <a:cubicBezTo>
                    <a:pt x="206" y="342"/>
                    <a:pt x="208" y="335"/>
                    <a:pt x="209" y="329"/>
                  </a:cubicBezTo>
                  <a:cubicBezTo>
                    <a:pt x="210" y="326"/>
                    <a:pt x="210" y="324"/>
                    <a:pt x="210" y="321"/>
                  </a:cubicBezTo>
                  <a:cubicBezTo>
                    <a:pt x="219" y="308"/>
                    <a:pt x="238" y="312"/>
                    <a:pt x="252" y="313"/>
                  </a:cubicBezTo>
                  <a:cubicBezTo>
                    <a:pt x="258" y="316"/>
                    <a:pt x="265" y="316"/>
                    <a:pt x="271" y="318"/>
                  </a:cubicBezTo>
                  <a:cubicBezTo>
                    <a:pt x="273" y="316"/>
                    <a:pt x="277" y="315"/>
                    <a:pt x="280" y="316"/>
                  </a:cubicBezTo>
                  <a:cubicBezTo>
                    <a:pt x="292" y="309"/>
                    <a:pt x="284" y="295"/>
                    <a:pt x="285" y="284"/>
                  </a:cubicBezTo>
                  <a:lnTo>
                    <a:pt x="281" y="273"/>
                  </a:lnTo>
                  <a:cubicBezTo>
                    <a:pt x="279" y="270"/>
                    <a:pt x="278" y="268"/>
                    <a:pt x="278" y="265"/>
                  </a:cubicBezTo>
                  <a:cubicBezTo>
                    <a:pt x="275" y="262"/>
                    <a:pt x="274" y="258"/>
                    <a:pt x="272" y="255"/>
                  </a:cubicBezTo>
                  <a:cubicBezTo>
                    <a:pt x="265" y="238"/>
                    <a:pt x="253" y="229"/>
                    <a:pt x="242" y="215"/>
                  </a:cubicBezTo>
                  <a:cubicBezTo>
                    <a:pt x="223" y="190"/>
                    <a:pt x="193" y="176"/>
                    <a:pt x="162" y="166"/>
                  </a:cubicBezTo>
                  <a:cubicBezTo>
                    <a:pt x="133" y="156"/>
                    <a:pt x="102" y="169"/>
                    <a:pt x="76" y="179"/>
                  </a:cubicBezTo>
                  <a:cubicBezTo>
                    <a:pt x="67" y="177"/>
                    <a:pt x="63" y="170"/>
                    <a:pt x="61" y="163"/>
                  </a:cubicBezTo>
                  <a:cubicBezTo>
                    <a:pt x="59" y="148"/>
                    <a:pt x="62" y="134"/>
                    <a:pt x="68" y="123"/>
                  </a:cubicBezTo>
                  <a:cubicBezTo>
                    <a:pt x="69" y="113"/>
                    <a:pt x="76" y="106"/>
                    <a:pt x="78" y="97"/>
                  </a:cubicBezTo>
                  <a:cubicBezTo>
                    <a:pt x="85" y="76"/>
                    <a:pt x="92" y="55"/>
                    <a:pt x="94" y="32"/>
                  </a:cubicBezTo>
                  <a:cubicBezTo>
                    <a:pt x="94" y="18"/>
                    <a:pt x="84" y="8"/>
                    <a:pt x="73" y="2"/>
                  </a:cubicBezTo>
                  <a:cubicBezTo>
                    <a:pt x="66" y="0"/>
                    <a:pt x="58" y="0"/>
                    <a:pt x="53" y="6"/>
                  </a:cubicBezTo>
                  <a:cubicBezTo>
                    <a:pt x="48" y="16"/>
                    <a:pt x="37" y="23"/>
                    <a:pt x="28" y="28"/>
                  </a:cubicBezTo>
                  <a:cubicBezTo>
                    <a:pt x="27" y="34"/>
                    <a:pt x="35" y="30"/>
                    <a:pt x="38" y="32"/>
                  </a:cubicBezTo>
                  <a:cubicBezTo>
                    <a:pt x="46" y="34"/>
                    <a:pt x="56" y="31"/>
                    <a:pt x="62" y="37"/>
                  </a:cubicBezTo>
                  <a:cubicBezTo>
                    <a:pt x="63" y="52"/>
                    <a:pt x="54" y="64"/>
                    <a:pt x="47" y="76"/>
                  </a:cubicBezTo>
                  <a:cubicBezTo>
                    <a:pt x="34" y="95"/>
                    <a:pt x="20" y="114"/>
                    <a:pt x="12" y="135"/>
                  </a:cubicBezTo>
                  <a:lnTo>
                    <a:pt x="11" y="134"/>
                  </a:lnTo>
                  <a:lnTo>
                    <a:pt x="13" y="227"/>
                  </a:lnTo>
                  <a:cubicBezTo>
                    <a:pt x="25" y="247"/>
                    <a:pt x="40" y="269"/>
                    <a:pt x="62" y="277"/>
                  </a:cubicBezTo>
                  <a:cubicBezTo>
                    <a:pt x="74" y="287"/>
                    <a:pt x="89" y="299"/>
                    <a:pt x="105" y="290"/>
                  </a:cubicBezTo>
                  <a:cubicBezTo>
                    <a:pt x="114" y="287"/>
                    <a:pt x="115" y="299"/>
                    <a:pt x="119" y="304"/>
                  </a:cubicBezTo>
                  <a:cubicBezTo>
                    <a:pt x="124" y="318"/>
                    <a:pt x="113" y="328"/>
                    <a:pt x="113" y="341"/>
                  </a:cubicBezTo>
                  <a:lnTo>
                    <a:pt x="103" y="362"/>
                  </a:lnTo>
                  <a:cubicBezTo>
                    <a:pt x="91" y="384"/>
                    <a:pt x="81" y="408"/>
                    <a:pt x="64" y="426"/>
                  </a:cubicBezTo>
                  <a:cubicBezTo>
                    <a:pt x="58" y="426"/>
                    <a:pt x="55" y="432"/>
                    <a:pt x="49" y="433"/>
                  </a:cubicBezTo>
                  <a:cubicBezTo>
                    <a:pt x="46" y="437"/>
                    <a:pt x="40" y="434"/>
                    <a:pt x="36" y="435"/>
                  </a:cubicBezTo>
                  <a:cubicBezTo>
                    <a:pt x="25" y="440"/>
                    <a:pt x="8" y="437"/>
                    <a:pt x="0" y="448"/>
                  </a:cubicBezTo>
                  <a:cubicBezTo>
                    <a:pt x="1" y="450"/>
                    <a:pt x="2" y="450"/>
                    <a:pt x="3" y="450"/>
                  </a:cubicBezTo>
                  <a:cubicBezTo>
                    <a:pt x="26" y="451"/>
                    <a:pt x="52" y="452"/>
                    <a:pt x="76" y="451"/>
                  </a:cubicBezTo>
                  <a:cubicBezTo>
                    <a:pt x="79" y="450"/>
                    <a:pt x="82" y="447"/>
                    <a:pt x="82" y="444"/>
                  </a:cubicBezTo>
                  <a:cubicBezTo>
                    <a:pt x="79" y="437"/>
                    <a:pt x="84" y="432"/>
                    <a:pt x="87" y="427"/>
                  </a:cubicBezTo>
                  <a:cubicBezTo>
                    <a:pt x="88" y="418"/>
                    <a:pt x="94" y="412"/>
                    <a:pt x="97" y="403"/>
                  </a:cubicBezTo>
                  <a:cubicBezTo>
                    <a:pt x="105" y="388"/>
                    <a:pt x="114" y="372"/>
                    <a:pt x="123" y="357"/>
                  </a:cubicBezTo>
                  <a:lnTo>
                    <a:pt x="135" y="338"/>
                  </a:lnTo>
                  <a:cubicBezTo>
                    <a:pt x="137" y="331"/>
                    <a:pt x="142" y="323"/>
                    <a:pt x="146" y="316"/>
                  </a:cubicBezTo>
                  <a:cubicBezTo>
                    <a:pt x="149" y="313"/>
                    <a:pt x="151" y="310"/>
                    <a:pt x="153" y="306"/>
                  </a:cubicBezTo>
                  <a:cubicBezTo>
                    <a:pt x="153" y="302"/>
                    <a:pt x="151" y="301"/>
                    <a:pt x="149" y="298"/>
                  </a:cubicBezTo>
                  <a:cubicBezTo>
                    <a:pt x="152" y="296"/>
                    <a:pt x="156" y="296"/>
                    <a:pt x="159" y="296"/>
                  </a:cubicBezTo>
                  <a:cubicBezTo>
                    <a:pt x="169" y="301"/>
                    <a:pt x="179" y="310"/>
                    <a:pt x="181" y="321"/>
                  </a:cubicBezTo>
                  <a:lnTo>
                    <a:pt x="184" y="331"/>
                  </a:lnTo>
                  <a:lnTo>
                    <a:pt x="185" y="335"/>
                  </a:lnTo>
                  <a:lnTo>
                    <a:pt x="185" y="348"/>
                  </a:lnTo>
                  <a:lnTo>
                    <a:pt x="186" y="359"/>
                  </a:lnTo>
                  <a:cubicBezTo>
                    <a:pt x="188" y="378"/>
                    <a:pt x="185" y="396"/>
                    <a:pt x="183" y="415"/>
                  </a:cubicBezTo>
                  <a:cubicBezTo>
                    <a:pt x="176" y="437"/>
                    <a:pt x="151" y="434"/>
                    <a:pt x="133" y="439"/>
                  </a:cubicBezTo>
                  <a:cubicBezTo>
                    <a:pt x="128" y="442"/>
                    <a:pt x="120" y="441"/>
                    <a:pt x="120" y="448"/>
                  </a:cubicBezTo>
                  <a:cubicBezTo>
                    <a:pt x="142" y="453"/>
                    <a:pt x="167" y="450"/>
                    <a:pt x="191" y="450"/>
                  </a:cubicBezTo>
                  <a:cubicBezTo>
                    <a:pt x="195" y="448"/>
                    <a:pt x="195" y="445"/>
                    <a:pt x="197" y="442"/>
                  </a:cubicBezTo>
                  <a:cubicBezTo>
                    <a:pt x="198" y="437"/>
                    <a:pt x="203" y="432"/>
                    <a:pt x="201" y="427"/>
                  </a:cubicBezTo>
                  <a:cubicBezTo>
                    <a:pt x="197" y="422"/>
                    <a:pt x="201" y="413"/>
                    <a:pt x="200" y="406"/>
                  </a:cubicBezTo>
                  <a:cubicBezTo>
                    <a:pt x="201" y="404"/>
                    <a:pt x="201" y="402"/>
                    <a:pt x="200" y="399"/>
                  </a:cubicBezTo>
                  <a:cubicBezTo>
                    <a:pt x="203" y="388"/>
                    <a:pt x="202" y="375"/>
                    <a:pt x="204" y="364"/>
                  </a:cubicBezTo>
                  <a:lnTo>
                    <a:pt x="206" y="35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8" name="Freeform 82"/>
            <p:cNvSpPr>
              <a:spLocks/>
            </p:cNvSpPr>
            <p:nvPr userDrawn="1"/>
          </p:nvSpPr>
          <p:spPr bwMode="auto">
            <a:xfrm>
              <a:off x="4933950" y="1177925"/>
              <a:ext cx="39688" cy="36513"/>
            </a:xfrm>
            <a:custGeom>
              <a:avLst/>
              <a:gdLst>
                <a:gd name="T0" fmla="*/ 50 w 50"/>
                <a:gd name="T1" fmla="*/ 2 h 45"/>
                <a:gd name="T2" fmla="*/ 4 w 50"/>
                <a:gd name="T3" fmla="*/ 44 h 45"/>
                <a:gd name="T4" fmla="*/ 0 w 50"/>
                <a:gd name="T5" fmla="*/ 43 h 45"/>
                <a:gd name="T6" fmla="*/ 39 w 50"/>
                <a:gd name="T7" fmla="*/ 3 h 45"/>
                <a:gd name="T8" fmla="*/ 50 w 50"/>
                <a:gd name="T9" fmla="*/ 2 h 45"/>
              </a:gdLst>
              <a:ahLst/>
              <a:cxnLst>
                <a:cxn ang="0">
                  <a:pos x="T0" y="T1"/>
                </a:cxn>
                <a:cxn ang="0">
                  <a:pos x="T2" y="T3"/>
                </a:cxn>
                <a:cxn ang="0">
                  <a:pos x="T4" y="T5"/>
                </a:cxn>
                <a:cxn ang="0">
                  <a:pos x="T6" y="T7"/>
                </a:cxn>
                <a:cxn ang="0">
                  <a:pos x="T8" y="T9"/>
                </a:cxn>
              </a:cxnLst>
              <a:rect l="0" t="0" r="r" b="b"/>
              <a:pathLst>
                <a:path w="50" h="45">
                  <a:moveTo>
                    <a:pt x="50" y="2"/>
                  </a:moveTo>
                  <a:cubicBezTo>
                    <a:pt x="38" y="19"/>
                    <a:pt x="25" y="38"/>
                    <a:pt x="4" y="44"/>
                  </a:cubicBezTo>
                  <a:cubicBezTo>
                    <a:pt x="2" y="44"/>
                    <a:pt x="1" y="45"/>
                    <a:pt x="0" y="43"/>
                  </a:cubicBezTo>
                  <a:cubicBezTo>
                    <a:pt x="13" y="29"/>
                    <a:pt x="19" y="8"/>
                    <a:pt x="39" y="3"/>
                  </a:cubicBezTo>
                  <a:cubicBezTo>
                    <a:pt x="42" y="2"/>
                    <a:pt x="47" y="0"/>
                    <a:pt x="50" y="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9" name="Freeform 83"/>
            <p:cNvSpPr>
              <a:spLocks/>
            </p:cNvSpPr>
            <p:nvPr userDrawn="1"/>
          </p:nvSpPr>
          <p:spPr bwMode="auto">
            <a:xfrm>
              <a:off x="4144963" y="1189038"/>
              <a:ext cx="9525" cy="11113"/>
            </a:xfrm>
            <a:custGeom>
              <a:avLst/>
              <a:gdLst>
                <a:gd name="T0" fmla="*/ 13 w 13"/>
                <a:gd name="T1" fmla="*/ 6 h 13"/>
                <a:gd name="T2" fmla="*/ 9 w 13"/>
                <a:gd name="T3" fmla="*/ 12 h 13"/>
                <a:gd name="T4" fmla="*/ 1 w 13"/>
                <a:gd name="T5" fmla="*/ 8 h 13"/>
                <a:gd name="T6" fmla="*/ 6 w 13"/>
                <a:gd name="T7" fmla="*/ 0 h 13"/>
                <a:gd name="T8" fmla="*/ 13 w 13"/>
                <a:gd name="T9" fmla="*/ 6 h 13"/>
              </a:gdLst>
              <a:ahLst/>
              <a:cxnLst>
                <a:cxn ang="0">
                  <a:pos x="T0" y="T1"/>
                </a:cxn>
                <a:cxn ang="0">
                  <a:pos x="T2" y="T3"/>
                </a:cxn>
                <a:cxn ang="0">
                  <a:pos x="T4" y="T5"/>
                </a:cxn>
                <a:cxn ang="0">
                  <a:pos x="T6" y="T7"/>
                </a:cxn>
                <a:cxn ang="0">
                  <a:pos x="T8" y="T9"/>
                </a:cxn>
              </a:cxnLst>
              <a:rect l="0" t="0" r="r" b="b"/>
              <a:pathLst>
                <a:path w="13" h="13">
                  <a:moveTo>
                    <a:pt x="13" y="6"/>
                  </a:moveTo>
                  <a:cubicBezTo>
                    <a:pt x="11" y="8"/>
                    <a:pt x="13" y="11"/>
                    <a:pt x="9" y="12"/>
                  </a:cubicBezTo>
                  <a:cubicBezTo>
                    <a:pt x="6" y="13"/>
                    <a:pt x="3" y="11"/>
                    <a:pt x="1" y="8"/>
                  </a:cubicBezTo>
                  <a:cubicBezTo>
                    <a:pt x="0" y="4"/>
                    <a:pt x="3" y="1"/>
                    <a:pt x="6" y="0"/>
                  </a:cubicBezTo>
                  <a:cubicBezTo>
                    <a:pt x="9" y="1"/>
                    <a:pt x="12" y="3"/>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0" name="Freeform 84"/>
            <p:cNvSpPr>
              <a:spLocks/>
            </p:cNvSpPr>
            <p:nvPr userDrawn="1"/>
          </p:nvSpPr>
          <p:spPr bwMode="auto">
            <a:xfrm>
              <a:off x="4203700" y="1190625"/>
              <a:ext cx="38100" cy="15875"/>
            </a:xfrm>
            <a:custGeom>
              <a:avLst/>
              <a:gdLst>
                <a:gd name="T0" fmla="*/ 48 w 49"/>
                <a:gd name="T1" fmla="*/ 11 h 21"/>
                <a:gd name="T2" fmla="*/ 43 w 49"/>
                <a:gd name="T3" fmla="*/ 15 h 21"/>
                <a:gd name="T4" fmla="*/ 0 w 49"/>
                <a:gd name="T5" fmla="*/ 4 h 21"/>
                <a:gd name="T6" fmla="*/ 1 w 49"/>
                <a:gd name="T7" fmla="*/ 0 h 21"/>
                <a:gd name="T8" fmla="*/ 48 w 49"/>
                <a:gd name="T9" fmla="*/ 11 h 21"/>
              </a:gdLst>
              <a:ahLst/>
              <a:cxnLst>
                <a:cxn ang="0">
                  <a:pos x="T0" y="T1"/>
                </a:cxn>
                <a:cxn ang="0">
                  <a:pos x="T2" y="T3"/>
                </a:cxn>
                <a:cxn ang="0">
                  <a:pos x="T4" y="T5"/>
                </a:cxn>
                <a:cxn ang="0">
                  <a:pos x="T6" y="T7"/>
                </a:cxn>
                <a:cxn ang="0">
                  <a:pos x="T8" y="T9"/>
                </a:cxn>
              </a:cxnLst>
              <a:rect l="0" t="0" r="r" b="b"/>
              <a:pathLst>
                <a:path w="49" h="21">
                  <a:moveTo>
                    <a:pt x="48" y="11"/>
                  </a:moveTo>
                  <a:cubicBezTo>
                    <a:pt x="49" y="14"/>
                    <a:pt x="45" y="14"/>
                    <a:pt x="43" y="15"/>
                  </a:cubicBezTo>
                  <a:cubicBezTo>
                    <a:pt x="27" y="21"/>
                    <a:pt x="11" y="15"/>
                    <a:pt x="0" y="4"/>
                  </a:cubicBezTo>
                  <a:cubicBezTo>
                    <a:pt x="0" y="2"/>
                    <a:pt x="0" y="1"/>
                    <a:pt x="1" y="0"/>
                  </a:cubicBezTo>
                  <a:cubicBezTo>
                    <a:pt x="17" y="4"/>
                    <a:pt x="35" y="1"/>
                    <a:pt x="48" y="1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1" name="Freeform 85"/>
            <p:cNvSpPr>
              <a:spLocks/>
            </p:cNvSpPr>
            <p:nvPr userDrawn="1"/>
          </p:nvSpPr>
          <p:spPr bwMode="auto">
            <a:xfrm>
              <a:off x="4160838" y="1192213"/>
              <a:ext cx="11113" cy="11113"/>
            </a:xfrm>
            <a:custGeom>
              <a:avLst/>
              <a:gdLst>
                <a:gd name="T0" fmla="*/ 14 w 15"/>
                <a:gd name="T1" fmla="*/ 3 h 13"/>
                <a:gd name="T2" fmla="*/ 14 w 15"/>
                <a:gd name="T3" fmla="*/ 8 h 13"/>
                <a:gd name="T4" fmla="*/ 5 w 15"/>
                <a:gd name="T5" fmla="*/ 12 h 13"/>
                <a:gd name="T6" fmla="*/ 0 w 15"/>
                <a:gd name="T7" fmla="*/ 7 h 13"/>
                <a:gd name="T8" fmla="*/ 7 w 15"/>
                <a:gd name="T9" fmla="*/ 0 h 13"/>
                <a:gd name="T10" fmla="*/ 14 w 15"/>
                <a:gd name="T11" fmla="*/ 3 h 13"/>
              </a:gdLst>
              <a:ahLst/>
              <a:cxnLst>
                <a:cxn ang="0">
                  <a:pos x="T0" y="T1"/>
                </a:cxn>
                <a:cxn ang="0">
                  <a:pos x="T2" y="T3"/>
                </a:cxn>
                <a:cxn ang="0">
                  <a:pos x="T4" y="T5"/>
                </a:cxn>
                <a:cxn ang="0">
                  <a:pos x="T6" y="T7"/>
                </a:cxn>
                <a:cxn ang="0">
                  <a:pos x="T8" y="T9"/>
                </a:cxn>
                <a:cxn ang="0">
                  <a:pos x="T10" y="T11"/>
                </a:cxn>
              </a:cxnLst>
              <a:rect l="0" t="0" r="r" b="b"/>
              <a:pathLst>
                <a:path w="15" h="13">
                  <a:moveTo>
                    <a:pt x="14" y="3"/>
                  </a:moveTo>
                  <a:cubicBezTo>
                    <a:pt x="14" y="4"/>
                    <a:pt x="15" y="7"/>
                    <a:pt x="14" y="8"/>
                  </a:cubicBezTo>
                  <a:cubicBezTo>
                    <a:pt x="12" y="12"/>
                    <a:pt x="9" y="13"/>
                    <a:pt x="5" y="12"/>
                  </a:cubicBezTo>
                  <a:cubicBezTo>
                    <a:pt x="3" y="11"/>
                    <a:pt x="2" y="9"/>
                    <a:pt x="0" y="7"/>
                  </a:cubicBezTo>
                  <a:cubicBezTo>
                    <a:pt x="0" y="3"/>
                    <a:pt x="3" y="1"/>
                    <a:pt x="7" y="0"/>
                  </a:cubicBezTo>
                  <a:cubicBezTo>
                    <a:pt x="10" y="0"/>
                    <a:pt x="12" y="1"/>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2" name="Freeform 86"/>
            <p:cNvSpPr>
              <a:spLocks/>
            </p:cNvSpPr>
            <p:nvPr userDrawn="1"/>
          </p:nvSpPr>
          <p:spPr bwMode="auto">
            <a:xfrm>
              <a:off x="4441825" y="1193800"/>
              <a:ext cx="11113" cy="9525"/>
            </a:xfrm>
            <a:custGeom>
              <a:avLst/>
              <a:gdLst>
                <a:gd name="T0" fmla="*/ 13 w 14"/>
                <a:gd name="T1" fmla="*/ 4 h 12"/>
                <a:gd name="T2" fmla="*/ 9 w 14"/>
                <a:gd name="T3" fmla="*/ 11 h 12"/>
                <a:gd name="T4" fmla="*/ 1 w 14"/>
                <a:gd name="T5" fmla="*/ 8 h 12"/>
                <a:gd name="T6" fmla="*/ 4 w 14"/>
                <a:gd name="T7" fmla="*/ 1 h 12"/>
                <a:gd name="T8" fmla="*/ 13 w 14"/>
                <a:gd name="T9" fmla="*/ 4 h 12"/>
              </a:gdLst>
              <a:ahLst/>
              <a:cxnLst>
                <a:cxn ang="0">
                  <a:pos x="T0" y="T1"/>
                </a:cxn>
                <a:cxn ang="0">
                  <a:pos x="T2" y="T3"/>
                </a:cxn>
                <a:cxn ang="0">
                  <a:pos x="T4" y="T5"/>
                </a:cxn>
                <a:cxn ang="0">
                  <a:pos x="T6" y="T7"/>
                </a:cxn>
                <a:cxn ang="0">
                  <a:pos x="T8" y="T9"/>
                </a:cxn>
              </a:cxnLst>
              <a:rect l="0" t="0" r="r" b="b"/>
              <a:pathLst>
                <a:path w="14" h="12">
                  <a:moveTo>
                    <a:pt x="13" y="4"/>
                  </a:moveTo>
                  <a:cubicBezTo>
                    <a:pt x="14" y="7"/>
                    <a:pt x="11" y="9"/>
                    <a:pt x="9" y="11"/>
                  </a:cubicBezTo>
                  <a:cubicBezTo>
                    <a:pt x="6" y="12"/>
                    <a:pt x="2" y="10"/>
                    <a:pt x="1" y="8"/>
                  </a:cubicBezTo>
                  <a:cubicBezTo>
                    <a:pt x="0" y="5"/>
                    <a:pt x="1" y="1"/>
                    <a:pt x="4" y="1"/>
                  </a:cubicBezTo>
                  <a:cubicBezTo>
                    <a:pt x="7" y="0"/>
                    <a:pt x="12" y="0"/>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3" name="Freeform 87"/>
            <p:cNvSpPr>
              <a:spLocks/>
            </p:cNvSpPr>
            <p:nvPr userDrawn="1"/>
          </p:nvSpPr>
          <p:spPr bwMode="auto">
            <a:xfrm>
              <a:off x="4972050" y="1193800"/>
              <a:ext cx="12700" cy="11113"/>
            </a:xfrm>
            <a:custGeom>
              <a:avLst/>
              <a:gdLst>
                <a:gd name="T0" fmla="*/ 15 w 16"/>
                <a:gd name="T1" fmla="*/ 4 h 13"/>
                <a:gd name="T2" fmla="*/ 10 w 16"/>
                <a:gd name="T3" fmla="*/ 12 h 13"/>
                <a:gd name="T4" fmla="*/ 3 w 16"/>
                <a:gd name="T5" fmla="*/ 11 h 13"/>
                <a:gd name="T6" fmla="*/ 1 w 16"/>
                <a:gd name="T7" fmla="*/ 5 h 13"/>
                <a:gd name="T8" fmla="*/ 10 w 16"/>
                <a:gd name="T9" fmla="*/ 0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6" y="8"/>
                    <a:pt x="13" y="10"/>
                    <a:pt x="10" y="12"/>
                  </a:cubicBezTo>
                  <a:cubicBezTo>
                    <a:pt x="8" y="13"/>
                    <a:pt x="5" y="12"/>
                    <a:pt x="3" y="11"/>
                  </a:cubicBezTo>
                  <a:cubicBezTo>
                    <a:pt x="3" y="9"/>
                    <a:pt x="0" y="8"/>
                    <a:pt x="1" y="5"/>
                  </a:cubicBezTo>
                  <a:cubicBezTo>
                    <a:pt x="3" y="1"/>
                    <a:pt x="6" y="0"/>
                    <a:pt x="10" y="0"/>
                  </a:cubicBezTo>
                  <a:cubicBezTo>
                    <a:pt x="12" y="2"/>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4" name="Freeform 88"/>
            <p:cNvSpPr>
              <a:spLocks/>
            </p:cNvSpPr>
            <p:nvPr userDrawn="1"/>
          </p:nvSpPr>
          <p:spPr bwMode="auto">
            <a:xfrm>
              <a:off x="4992688" y="1193800"/>
              <a:ext cx="12700" cy="12700"/>
            </a:xfrm>
            <a:custGeom>
              <a:avLst/>
              <a:gdLst>
                <a:gd name="T0" fmla="*/ 14 w 16"/>
                <a:gd name="T1" fmla="*/ 4 h 16"/>
                <a:gd name="T2" fmla="*/ 12 w 16"/>
                <a:gd name="T3" fmla="*/ 12 h 16"/>
                <a:gd name="T4" fmla="*/ 6 w 16"/>
                <a:gd name="T5" fmla="*/ 15 h 16"/>
                <a:gd name="T6" fmla="*/ 0 w 16"/>
                <a:gd name="T7" fmla="*/ 8 h 16"/>
                <a:gd name="T8" fmla="*/ 6 w 16"/>
                <a:gd name="T9" fmla="*/ 1 h 16"/>
                <a:gd name="T10" fmla="*/ 14 w 16"/>
                <a:gd name="T11" fmla="*/ 4 h 16"/>
              </a:gdLst>
              <a:ahLst/>
              <a:cxnLst>
                <a:cxn ang="0">
                  <a:pos x="T0" y="T1"/>
                </a:cxn>
                <a:cxn ang="0">
                  <a:pos x="T2" y="T3"/>
                </a:cxn>
                <a:cxn ang="0">
                  <a:pos x="T4" y="T5"/>
                </a:cxn>
                <a:cxn ang="0">
                  <a:pos x="T6" y="T7"/>
                </a:cxn>
                <a:cxn ang="0">
                  <a:pos x="T8" y="T9"/>
                </a:cxn>
                <a:cxn ang="0">
                  <a:pos x="T10" y="T11"/>
                </a:cxn>
              </a:cxnLst>
              <a:rect l="0" t="0" r="r" b="b"/>
              <a:pathLst>
                <a:path w="16" h="16">
                  <a:moveTo>
                    <a:pt x="14" y="4"/>
                  </a:moveTo>
                  <a:cubicBezTo>
                    <a:pt x="16" y="7"/>
                    <a:pt x="14" y="10"/>
                    <a:pt x="12" y="12"/>
                  </a:cubicBezTo>
                  <a:cubicBezTo>
                    <a:pt x="11" y="15"/>
                    <a:pt x="8" y="16"/>
                    <a:pt x="6" y="15"/>
                  </a:cubicBezTo>
                  <a:cubicBezTo>
                    <a:pt x="3" y="12"/>
                    <a:pt x="0" y="11"/>
                    <a:pt x="0" y="8"/>
                  </a:cubicBezTo>
                  <a:cubicBezTo>
                    <a:pt x="0" y="5"/>
                    <a:pt x="3" y="2"/>
                    <a:pt x="6" y="1"/>
                  </a:cubicBezTo>
                  <a:cubicBezTo>
                    <a:pt x="9" y="0"/>
                    <a:pt x="11" y="4"/>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5" name="Freeform 89"/>
            <p:cNvSpPr>
              <a:spLocks/>
            </p:cNvSpPr>
            <p:nvPr userDrawn="1"/>
          </p:nvSpPr>
          <p:spPr bwMode="auto">
            <a:xfrm>
              <a:off x="4130675" y="1200150"/>
              <a:ext cx="11113" cy="11113"/>
            </a:xfrm>
            <a:custGeom>
              <a:avLst/>
              <a:gdLst>
                <a:gd name="T0" fmla="*/ 14 w 14"/>
                <a:gd name="T1" fmla="*/ 6 h 14"/>
                <a:gd name="T2" fmla="*/ 11 w 14"/>
                <a:gd name="T3" fmla="*/ 12 h 14"/>
                <a:gd name="T4" fmla="*/ 5 w 14"/>
                <a:gd name="T5" fmla="*/ 14 h 14"/>
                <a:gd name="T6" fmla="*/ 0 w 14"/>
                <a:gd name="T7" fmla="*/ 8 h 14"/>
                <a:gd name="T8" fmla="*/ 7 w 14"/>
                <a:gd name="T9" fmla="*/ 0 h 14"/>
                <a:gd name="T10" fmla="*/ 14 w 14"/>
                <a:gd name="T11" fmla="*/ 6 h 14"/>
              </a:gdLst>
              <a:ahLst/>
              <a:cxnLst>
                <a:cxn ang="0">
                  <a:pos x="T0" y="T1"/>
                </a:cxn>
                <a:cxn ang="0">
                  <a:pos x="T2" y="T3"/>
                </a:cxn>
                <a:cxn ang="0">
                  <a:pos x="T4" y="T5"/>
                </a:cxn>
                <a:cxn ang="0">
                  <a:pos x="T6" y="T7"/>
                </a:cxn>
                <a:cxn ang="0">
                  <a:pos x="T8" y="T9"/>
                </a:cxn>
                <a:cxn ang="0">
                  <a:pos x="T10" y="T11"/>
                </a:cxn>
              </a:cxnLst>
              <a:rect l="0" t="0" r="r" b="b"/>
              <a:pathLst>
                <a:path w="14" h="14">
                  <a:moveTo>
                    <a:pt x="14" y="6"/>
                  </a:moveTo>
                  <a:cubicBezTo>
                    <a:pt x="14" y="8"/>
                    <a:pt x="12" y="10"/>
                    <a:pt x="11" y="12"/>
                  </a:cubicBezTo>
                  <a:cubicBezTo>
                    <a:pt x="10" y="13"/>
                    <a:pt x="8" y="14"/>
                    <a:pt x="5" y="14"/>
                  </a:cubicBezTo>
                  <a:cubicBezTo>
                    <a:pt x="3" y="12"/>
                    <a:pt x="1" y="10"/>
                    <a:pt x="0" y="8"/>
                  </a:cubicBezTo>
                  <a:cubicBezTo>
                    <a:pt x="0" y="4"/>
                    <a:pt x="3" y="1"/>
                    <a:pt x="7" y="0"/>
                  </a:cubicBezTo>
                  <a:cubicBezTo>
                    <a:pt x="10" y="1"/>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6" name="Freeform 90"/>
            <p:cNvSpPr>
              <a:spLocks/>
            </p:cNvSpPr>
            <p:nvPr userDrawn="1"/>
          </p:nvSpPr>
          <p:spPr bwMode="auto">
            <a:xfrm>
              <a:off x="4762500" y="1201738"/>
              <a:ext cx="11113" cy="11113"/>
            </a:xfrm>
            <a:custGeom>
              <a:avLst/>
              <a:gdLst>
                <a:gd name="T0" fmla="*/ 13 w 14"/>
                <a:gd name="T1" fmla="*/ 5 h 15"/>
                <a:gd name="T2" fmla="*/ 14 w 14"/>
                <a:gd name="T3" fmla="*/ 10 h 15"/>
                <a:gd name="T4" fmla="*/ 4 w 14"/>
                <a:gd name="T5" fmla="*/ 13 h 15"/>
                <a:gd name="T6" fmla="*/ 1 w 14"/>
                <a:gd name="T7" fmla="*/ 5 h 15"/>
                <a:gd name="T8" fmla="*/ 13 w 14"/>
                <a:gd name="T9" fmla="*/ 5 h 15"/>
              </a:gdLst>
              <a:ahLst/>
              <a:cxnLst>
                <a:cxn ang="0">
                  <a:pos x="T0" y="T1"/>
                </a:cxn>
                <a:cxn ang="0">
                  <a:pos x="T2" y="T3"/>
                </a:cxn>
                <a:cxn ang="0">
                  <a:pos x="T4" y="T5"/>
                </a:cxn>
                <a:cxn ang="0">
                  <a:pos x="T6" y="T7"/>
                </a:cxn>
                <a:cxn ang="0">
                  <a:pos x="T8" y="T9"/>
                </a:cxn>
              </a:cxnLst>
              <a:rect l="0" t="0" r="r" b="b"/>
              <a:pathLst>
                <a:path w="14" h="15">
                  <a:moveTo>
                    <a:pt x="13" y="5"/>
                  </a:moveTo>
                  <a:cubicBezTo>
                    <a:pt x="14" y="6"/>
                    <a:pt x="14" y="8"/>
                    <a:pt x="14" y="10"/>
                  </a:cubicBezTo>
                  <a:cubicBezTo>
                    <a:pt x="11" y="13"/>
                    <a:pt x="8" y="15"/>
                    <a:pt x="4" y="13"/>
                  </a:cubicBezTo>
                  <a:cubicBezTo>
                    <a:pt x="2" y="11"/>
                    <a:pt x="0" y="9"/>
                    <a:pt x="1" y="5"/>
                  </a:cubicBezTo>
                  <a:cubicBezTo>
                    <a:pt x="4" y="1"/>
                    <a:pt x="10" y="0"/>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7" name="Freeform 91"/>
            <p:cNvSpPr>
              <a:spLocks/>
            </p:cNvSpPr>
            <p:nvPr userDrawn="1"/>
          </p:nvSpPr>
          <p:spPr bwMode="auto">
            <a:xfrm>
              <a:off x="4181475" y="1203325"/>
              <a:ext cx="9525" cy="11113"/>
            </a:xfrm>
            <a:custGeom>
              <a:avLst/>
              <a:gdLst>
                <a:gd name="T0" fmla="*/ 12 w 12"/>
                <a:gd name="T1" fmla="*/ 8 h 14"/>
                <a:gd name="T2" fmla="*/ 7 w 12"/>
                <a:gd name="T3" fmla="*/ 14 h 14"/>
                <a:gd name="T4" fmla="*/ 0 w 12"/>
                <a:gd name="T5" fmla="*/ 10 h 14"/>
                <a:gd name="T6" fmla="*/ 3 w 12"/>
                <a:gd name="T7" fmla="*/ 1 h 14"/>
                <a:gd name="T8" fmla="*/ 12 w 12"/>
                <a:gd name="T9" fmla="*/ 8 h 14"/>
              </a:gdLst>
              <a:ahLst/>
              <a:cxnLst>
                <a:cxn ang="0">
                  <a:pos x="T0" y="T1"/>
                </a:cxn>
                <a:cxn ang="0">
                  <a:pos x="T2" y="T3"/>
                </a:cxn>
                <a:cxn ang="0">
                  <a:pos x="T4" y="T5"/>
                </a:cxn>
                <a:cxn ang="0">
                  <a:pos x="T6" y="T7"/>
                </a:cxn>
                <a:cxn ang="0">
                  <a:pos x="T8" y="T9"/>
                </a:cxn>
              </a:cxnLst>
              <a:rect l="0" t="0" r="r" b="b"/>
              <a:pathLst>
                <a:path w="12" h="14">
                  <a:moveTo>
                    <a:pt x="12" y="8"/>
                  </a:moveTo>
                  <a:cubicBezTo>
                    <a:pt x="11" y="11"/>
                    <a:pt x="10" y="14"/>
                    <a:pt x="7" y="14"/>
                  </a:cubicBezTo>
                  <a:cubicBezTo>
                    <a:pt x="3" y="14"/>
                    <a:pt x="2" y="11"/>
                    <a:pt x="0" y="10"/>
                  </a:cubicBezTo>
                  <a:cubicBezTo>
                    <a:pt x="0" y="6"/>
                    <a:pt x="0" y="3"/>
                    <a:pt x="3" y="1"/>
                  </a:cubicBezTo>
                  <a:cubicBezTo>
                    <a:pt x="8" y="0"/>
                    <a:pt x="12" y="3"/>
                    <a:pt x="12"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8" name="Freeform 92"/>
            <p:cNvSpPr>
              <a:spLocks/>
            </p:cNvSpPr>
            <p:nvPr userDrawn="1"/>
          </p:nvSpPr>
          <p:spPr bwMode="auto">
            <a:xfrm>
              <a:off x="4151313" y="1204913"/>
              <a:ext cx="11113" cy="12700"/>
            </a:xfrm>
            <a:custGeom>
              <a:avLst/>
              <a:gdLst>
                <a:gd name="T0" fmla="*/ 14 w 15"/>
                <a:gd name="T1" fmla="*/ 6 h 16"/>
                <a:gd name="T2" fmla="*/ 10 w 15"/>
                <a:gd name="T3" fmla="*/ 14 h 16"/>
                <a:gd name="T4" fmla="*/ 0 w 15"/>
                <a:gd name="T5" fmla="*/ 9 h 16"/>
                <a:gd name="T6" fmla="*/ 6 w 15"/>
                <a:gd name="T7" fmla="*/ 0 h 16"/>
                <a:gd name="T8" fmla="*/ 14 w 15"/>
                <a:gd name="T9" fmla="*/ 6 h 16"/>
              </a:gdLst>
              <a:ahLst/>
              <a:cxnLst>
                <a:cxn ang="0">
                  <a:pos x="T0" y="T1"/>
                </a:cxn>
                <a:cxn ang="0">
                  <a:pos x="T2" y="T3"/>
                </a:cxn>
                <a:cxn ang="0">
                  <a:pos x="T4" y="T5"/>
                </a:cxn>
                <a:cxn ang="0">
                  <a:pos x="T6" y="T7"/>
                </a:cxn>
                <a:cxn ang="0">
                  <a:pos x="T8" y="T9"/>
                </a:cxn>
              </a:cxnLst>
              <a:rect l="0" t="0" r="r" b="b"/>
              <a:pathLst>
                <a:path w="15" h="16">
                  <a:moveTo>
                    <a:pt x="14" y="6"/>
                  </a:moveTo>
                  <a:cubicBezTo>
                    <a:pt x="15" y="10"/>
                    <a:pt x="12" y="13"/>
                    <a:pt x="10" y="14"/>
                  </a:cubicBezTo>
                  <a:cubicBezTo>
                    <a:pt x="5" y="16"/>
                    <a:pt x="2" y="13"/>
                    <a:pt x="0" y="9"/>
                  </a:cubicBezTo>
                  <a:cubicBezTo>
                    <a:pt x="0" y="6"/>
                    <a:pt x="3" y="2"/>
                    <a:pt x="6" y="0"/>
                  </a:cubicBezTo>
                  <a:cubicBezTo>
                    <a:pt x="10" y="0"/>
                    <a:pt x="12"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39" name="Freeform 93"/>
            <p:cNvSpPr>
              <a:spLocks/>
            </p:cNvSpPr>
            <p:nvPr userDrawn="1"/>
          </p:nvSpPr>
          <p:spPr bwMode="auto">
            <a:xfrm>
              <a:off x="4781550" y="1206500"/>
              <a:ext cx="12700" cy="11113"/>
            </a:xfrm>
            <a:custGeom>
              <a:avLst/>
              <a:gdLst>
                <a:gd name="T0" fmla="*/ 14 w 15"/>
                <a:gd name="T1" fmla="*/ 4 h 15"/>
                <a:gd name="T2" fmla="*/ 10 w 15"/>
                <a:gd name="T3" fmla="*/ 13 h 15"/>
                <a:gd name="T4" fmla="*/ 0 w 15"/>
                <a:gd name="T5" fmla="*/ 8 h 15"/>
                <a:gd name="T6" fmla="*/ 7 w 15"/>
                <a:gd name="T7" fmla="*/ 0 h 15"/>
                <a:gd name="T8" fmla="*/ 14 w 15"/>
                <a:gd name="T9" fmla="*/ 4 h 15"/>
              </a:gdLst>
              <a:ahLst/>
              <a:cxnLst>
                <a:cxn ang="0">
                  <a:pos x="T0" y="T1"/>
                </a:cxn>
                <a:cxn ang="0">
                  <a:pos x="T2" y="T3"/>
                </a:cxn>
                <a:cxn ang="0">
                  <a:pos x="T4" y="T5"/>
                </a:cxn>
                <a:cxn ang="0">
                  <a:pos x="T6" y="T7"/>
                </a:cxn>
                <a:cxn ang="0">
                  <a:pos x="T8" y="T9"/>
                </a:cxn>
              </a:cxnLst>
              <a:rect l="0" t="0" r="r" b="b"/>
              <a:pathLst>
                <a:path w="15" h="15">
                  <a:moveTo>
                    <a:pt x="14" y="4"/>
                  </a:moveTo>
                  <a:cubicBezTo>
                    <a:pt x="15" y="8"/>
                    <a:pt x="14" y="12"/>
                    <a:pt x="10" y="13"/>
                  </a:cubicBezTo>
                  <a:cubicBezTo>
                    <a:pt x="5" y="15"/>
                    <a:pt x="2" y="11"/>
                    <a:pt x="0" y="8"/>
                  </a:cubicBezTo>
                  <a:cubicBezTo>
                    <a:pt x="2" y="5"/>
                    <a:pt x="2" y="1"/>
                    <a:pt x="7" y="0"/>
                  </a:cubicBezTo>
                  <a:cubicBezTo>
                    <a:pt x="10"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0" name="Freeform 94"/>
            <p:cNvSpPr>
              <a:spLocks/>
            </p:cNvSpPr>
            <p:nvPr userDrawn="1"/>
          </p:nvSpPr>
          <p:spPr bwMode="auto">
            <a:xfrm>
              <a:off x="4165600" y="1206500"/>
              <a:ext cx="11113" cy="11113"/>
            </a:xfrm>
            <a:custGeom>
              <a:avLst/>
              <a:gdLst>
                <a:gd name="T0" fmla="*/ 12 w 13"/>
                <a:gd name="T1" fmla="*/ 6 h 14"/>
                <a:gd name="T2" fmla="*/ 10 w 13"/>
                <a:gd name="T3" fmla="*/ 12 h 14"/>
                <a:gd name="T4" fmla="*/ 5 w 13"/>
                <a:gd name="T5" fmla="*/ 13 h 14"/>
                <a:gd name="T6" fmla="*/ 0 w 13"/>
                <a:gd name="T7" fmla="*/ 8 h 14"/>
                <a:gd name="T8" fmla="*/ 5 w 13"/>
                <a:gd name="T9" fmla="*/ 1 h 14"/>
                <a:gd name="T10" fmla="*/ 12 w 13"/>
                <a:gd name="T11" fmla="*/ 6 h 14"/>
              </a:gdLst>
              <a:ahLst/>
              <a:cxnLst>
                <a:cxn ang="0">
                  <a:pos x="T0" y="T1"/>
                </a:cxn>
                <a:cxn ang="0">
                  <a:pos x="T2" y="T3"/>
                </a:cxn>
                <a:cxn ang="0">
                  <a:pos x="T4" y="T5"/>
                </a:cxn>
                <a:cxn ang="0">
                  <a:pos x="T6" y="T7"/>
                </a:cxn>
                <a:cxn ang="0">
                  <a:pos x="T8" y="T9"/>
                </a:cxn>
                <a:cxn ang="0">
                  <a:pos x="T10" y="T11"/>
                </a:cxn>
              </a:cxnLst>
              <a:rect l="0" t="0" r="r" b="b"/>
              <a:pathLst>
                <a:path w="13" h="14">
                  <a:moveTo>
                    <a:pt x="12" y="6"/>
                  </a:moveTo>
                  <a:cubicBezTo>
                    <a:pt x="13" y="9"/>
                    <a:pt x="11" y="10"/>
                    <a:pt x="10" y="12"/>
                  </a:cubicBezTo>
                  <a:cubicBezTo>
                    <a:pt x="9" y="12"/>
                    <a:pt x="7" y="14"/>
                    <a:pt x="5" y="13"/>
                  </a:cubicBezTo>
                  <a:cubicBezTo>
                    <a:pt x="4" y="11"/>
                    <a:pt x="1" y="10"/>
                    <a:pt x="0" y="8"/>
                  </a:cubicBezTo>
                  <a:cubicBezTo>
                    <a:pt x="0" y="4"/>
                    <a:pt x="3" y="2"/>
                    <a:pt x="5" y="1"/>
                  </a:cubicBezTo>
                  <a:cubicBezTo>
                    <a:pt x="9" y="0"/>
                    <a:pt x="11" y="3"/>
                    <a:pt x="12"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1" name="Freeform 95"/>
            <p:cNvSpPr>
              <a:spLocks/>
            </p:cNvSpPr>
            <p:nvPr userDrawn="1"/>
          </p:nvSpPr>
          <p:spPr bwMode="auto">
            <a:xfrm>
              <a:off x="4956175" y="1204913"/>
              <a:ext cx="11113" cy="14288"/>
            </a:xfrm>
            <a:custGeom>
              <a:avLst/>
              <a:gdLst>
                <a:gd name="T0" fmla="*/ 15 w 15"/>
                <a:gd name="T1" fmla="*/ 10 h 17"/>
                <a:gd name="T2" fmla="*/ 9 w 15"/>
                <a:gd name="T3" fmla="*/ 16 h 17"/>
                <a:gd name="T4" fmla="*/ 2 w 15"/>
                <a:gd name="T5" fmla="*/ 13 h 17"/>
                <a:gd name="T6" fmla="*/ 1 w 15"/>
                <a:gd name="T7" fmla="*/ 6 h 17"/>
                <a:gd name="T8" fmla="*/ 15 w 15"/>
                <a:gd name="T9" fmla="*/ 10 h 17"/>
              </a:gdLst>
              <a:ahLst/>
              <a:cxnLst>
                <a:cxn ang="0">
                  <a:pos x="T0" y="T1"/>
                </a:cxn>
                <a:cxn ang="0">
                  <a:pos x="T2" y="T3"/>
                </a:cxn>
                <a:cxn ang="0">
                  <a:pos x="T4" y="T5"/>
                </a:cxn>
                <a:cxn ang="0">
                  <a:pos x="T6" y="T7"/>
                </a:cxn>
                <a:cxn ang="0">
                  <a:pos x="T8" y="T9"/>
                </a:cxn>
              </a:cxnLst>
              <a:rect l="0" t="0" r="r" b="b"/>
              <a:pathLst>
                <a:path w="15" h="17">
                  <a:moveTo>
                    <a:pt x="15" y="10"/>
                  </a:moveTo>
                  <a:cubicBezTo>
                    <a:pt x="14" y="13"/>
                    <a:pt x="12" y="14"/>
                    <a:pt x="9" y="16"/>
                  </a:cubicBezTo>
                  <a:cubicBezTo>
                    <a:pt x="6" y="17"/>
                    <a:pt x="4" y="14"/>
                    <a:pt x="2" y="13"/>
                  </a:cubicBezTo>
                  <a:cubicBezTo>
                    <a:pt x="0" y="11"/>
                    <a:pt x="0" y="8"/>
                    <a:pt x="1" y="6"/>
                  </a:cubicBezTo>
                  <a:cubicBezTo>
                    <a:pt x="5" y="0"/>
                    <a:pt x="15" y="3"/>
                    <a:pt x="15" y="1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2" name="Freeform 96"/>
            <p:cNvSpPr>
              <a:spLocks/>
            </p:cNvSpPr>
            <p:nvPr userDrawn="1"/>
          </p:nvSpPr>
          <p:spPr bwMode="auto">
            <a:xfrm>
              <a:off x="4978400" y="1208088"/>
              <a:ext cx="12700" cy="11113"/>
            </a:xfrm>
            <a:custGeom>
              <a:avLst/>
              <a:gdLst>
                <a:gd name="T0" fmla="*/ 16 w 16"/>
                <a:gd name="T1" fmla="*/ 7 h 14"/>
                <a:gd name="T2" fmla="*/ 7 w 16"/>
                <a:gd name="T3" fmla="*/ 14 h 14"/>
                <a:gd name="T4" fmla="*/ 2 w 16"/>
                <a:gd name="T5" fmla="*/ 5 h 14"/>
                <a:gd name="T6" fmla="*/ 7 w 16"/>
                <a:gd name="T7" fmla="*/ 2 h 14"/>
                <a:gd name="T8" fmla="*/ 16 w 16"/>
                <a:gd name="T9" fmla="*/ 7 h 14"/>
              </a:gdLst>
              <a:ahLst/>
              <a:cxnLst>
                <a:cxn ang="0">
                  <a:pos x="T0" y="T1"/>
                </a:cxn>
                <a:cxn ang="0">
                  <a:pos x="T2" y="T3"/>
                </a:cxn>
                <a:cxn ang="0">
                  <a:pos x="T4" y="T5"/>
                </a:cxn>
                <a:cxn ang="0">
                  <a:pos x="T6" y="T7"/>
                </a:cxn>
                <a:cxn ang="0">
                  <a:pos x="T8" y="T9"/>
                </a:cxn>
              </a:cxnLst>
              <a:rect l="0" t="0" r="r" b="b"/>
              <a:pathLst>
                <a:path w="16" h="14">
                  <a:moveTo>
                    <a:pt x="16" y="7"/>
                  </a:moveTo>
                  <a:cubicBezTo>
                    <a:pt x="15" y="12"/>
                    <a:pt x="11" y="14"/>
                    <a:pt x="7" y="14"/>
                  </a:cubicBezTo>
                  <a:cubicBezTo>
                    <a:pt x="3" y="12"/>
                    <a:pt x="0" y="10"/>
                    <a:pt x="2" y="5"/>
                  </a:cubicBezTo>
                  <a:cubicBezTo>
                    <a:pt x="4" y="4"/>
                    <a:pt x="5" y="2"/>
                    <a:pt x="7" y="2"/>
                  </a:cubicBezTo>
                  <a:cubicBezTo>
                    <a:pt x="11" y="0"/>
                    <a:pt x="15" y="4"/>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3" name="Freeform 97"/>
            <p:cNvSpPr>
              <a:spLocks/>
            </p:cNvSpPr>
            <p:nvPr userDrawn="1"/>
          </p:nvSpPr>
          <p:spPr bwMode="auto">
            <a:xfrm>
              <a:off x="4837113" y="1212850"/>
              <a:ext cx="12700" cy="11113"/>
            </a:xfrm>
            <a:custGeom>
              <a:avLst/>
              <a:gdLst>
                <a:gd name="T0" fmla="*/ 14 w 15"/>
                <a:gd name="T1" fmla="*/ 4 h 13"/>
                <a:gd name="T2" fmla="*/ 8 w 15"/>
                <a:gd name="T3" fmla="*/ 13 h 13"/>
                <a:gd name="T4" fmla="*/ 1 w 15"/>
                <a:gd name="T5" fmla="*/ 10 h 13"/>
                <a:gd name="T6" fmla="*/ 6 w 15"/>
                <a:gd name="T7" fmla="*/ 0 h 13"/>
                <a:gd name="T8" fmla="*/ 14 w 15"/>
                <a:gd name="T9" fmla="*/ 4 h 13"/>
              </a:gdLst>
              <a:ahLst/>
              <a:cxnLst>
                <a:cxn ang="0">
                  <a:pos x="T0" y="T1"/>
                </a:cxn>
                <a:cxn ang="0">
                  <a:pos x="T2" y="T3"/>
                </a:cxn>
                <a:cxn ang="0">
                  <a:pos x="T4" y="T5"/>
                </a:cxn>
                <a:cxn ang="0">
                  <a:pos x="T6" y="T7"/>
                </a:cxn>
                <a:cxn ang="0">
                  <a:pos x="T8" y="T9"/>
                </a:cxn>
              </a:cxnLst>
              <a:rect l="0" t="0" r="r" b="b"/>
              <a:pathLst>
                <a:path w="15" h="13">
                  <a:moveTo>
                    <a:pt x="14" y="4"/>
                  </a:moveTo>
                  <a:cubicBezTo>
                    <a:pt x="15" y="9"/>
                    <a:pt x="11" y="11"/>
                    <a:pt x="8" y="13"/>
                  </a:cubicBezTo>
                  <a:cubicBezTo>
                    <a:pt x="5" y="12"/>
                    <a:pt x="3" y="11"/>
                    <a:pt x="1" y="10"/>
                  </a:cubicBezTo>
                  <a:cubicBezTo>
                    <a:pt x="0" y="6"/>
                    <a:pt x="2" y="2"/>
                    <a:pt x="6" y="0"/>
                  </a:cubicBezTo>
                  <a:cubicBezTo>
                    <a:pt x="9" y="0"/>
                    <a:pt x="11" y="1"/>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4" name="Freeform 98"/>
            <p:cNvSpPr>
              <a:spLocks/>
            </p:cNvSpPr>
            <p:nvPr userDrawn="1"/>
          </p:nvSpPr>
          <p:spPr bwMode="auto">
            <a:xfrm>
              <a:off x="4756150" y="1216025"/>
              <a:ext cx="11113" cy="12700"/>
            </a:xfrm>
            <a:custGeom>
              <a:avLst/>
              <a:gdLst>
                <a:gd name="T0" fmla="*/ 13 w 15"/>
                <a:gd name="T1" fmla="*/ 5 h 15"/>
                <a:gd name="T2" fmla="*/ 13 w 15"/>
                <a:gd name="T3" fmla="*/ 9 h 15"/>
                <a:gd name="T4" fmla="*/ 5 w 15"/>
                <a:gd name="T5" fmla="*/ 12 h 15"/>
                <a:gd name="T6" fmla="*/ 1 w 15"/>
                <a:gd name="T7" fmla="*/ 5 h 15"/>
                <a:gd name="T8" fmla="*/ 13 w 15"/>
                <a:gd name="T9" fmla="*/ 5 h 15"/>
              </a:gdLst>
              <a:ahLst/>
              <a:cxnLst>
                <a:cxn ang="0">
                  <a:pos x="T0" y="T1"/>
                </a:cxn>
                <a:cxn ang="0">
                  <a:pos x="T2" y="T3"/>
                </a:cxn>
                <a:cxn ang="0">
                  <a:pos x="T4" y="T5"/>
                </a:cxn>
                <a:cxn ang="0">
                  <a:pos x="T6" y="T7"/>
                </a:cxn>
                <a:cxn ang="0">
                  <a:pos x="T8" y="T9"/>
                </a:cxn>
              </a:cxnLst>
              <a:rect l="0" t="0" r="r" b="b"/>
              <a:pathLst>
                <a:path w="15" h="15">
                  <a:moveTo>
                    <a:pt x="13" y="5"/>
                  </a:moveTo>
                  <a:cubicBezTo>
                    <a:pt x="15" y="5"/>
                    <a:pt x="14" y="8"/>
                    <a:pt x="13" y="9"/>
                  </a:cubicBezTo>
                  <a:cubicBezTo>
                    <a:pt x="11" y="11"/>
                    <a:pt x="8" y="15"/>
                    <a:pt x="5" y="12"/>
                  </a:cubicBezTo>
                  <a:cubicBezTo>
                    <a:pt x="2" y="11"/>
                    <a:pt x="0" y="8"/>
                    <a:pt x="1" y="5"/>
                  </a:cubicBezTo>
                  <a:cubicBezTo>
                    <a:pt x="3" y="1"/>
                    <a:pt x="11" y="0"/>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5" name="Freeform 99"/>
            <p:cNvSpPr>
              <a:spLocks/>
            </p:cNvSpPr>
            <p:nvPr userDrawn="1"/>
          </p:nvSpPr>
          <p:spPr bwMode="auto">
            <a:xfrm>
              <a:off x="4772025" y="1219200"/>
              <a:ext cx="11113" cy="9525"/>
            </a:xfrm>
            <a:custGeom>
              <a:avLst/>
              <a:gdLst>
                <a:gd name="T0" fmla="*/ 13 w 13"/>
                <a:gd name="T1" fmla="*/ 3 h 12"/>
                <a:gd name="T2" fmla="*/ 10 w 13"/>
                <a:gd name="T3" fmla="*/ 9 h 12"/>
                <a:gd name="T4" fmla="*/ 2 w 13"/>
                <a:gd name="T5" fmla="*/ 8 h 12"/>
                <a:gd name="T6" fmla="*/ 1 w 13"/>
                <a:gd name="T7" fmla="*/ 3 h 12"/>
                <a:gd name="T8" fmla="*/ 6 w 13"/>
                <a:gd name="T9" fmla="*/ 0 h 12"/>
                <a:gd name="T10" fmla="*/ 13 w 13"/>
                <a:gd name="T11" fmla="*/ 3 h 12"/>
              </a:gdLst>
              <a:ahLst/>
              <a:cxnLst>
                <a:cxn ang="0">
                  <a:pos x="T0" y="T1"/>
                </a:cxn>
                <a:cxn ang="0">
                  <a:pos x="T2" y="T3"/>
                </a:cxn>
                <a:cxn ang="0">
                  <a:pos x="T4" y="T5"/>
                </a:cxn>
                <a:cxn ang="0">
                  <a:pos x="T6" y="T7"/>
                </a:cxn>
                <a:cxn ang="0">
                  <a:pos x="T8" y="T9"/>
                </a:cxn>
                <a:cxn ang="0">
                  <a:pos x="T10" y="T11"/>
                </a:cxn>
              </a:cxnLst>
              <a:rect l="0" t="0" r="r" b="b"/>
              <a:pathLst>
                <a:path w="13" h="12">
                  <a:moveTo>
                    <a:pt x="13" y="3"/>
                  </a:moveTo>
                  <a:cubicBezTo>
                    <a:pt x="13" y="6"/>
                    <a:pt x="13" y="8"/>
                    <a:pt x="10" y="9"/>
                  </a:cubicBezTo>
                  <a:cubicBezTo>
                    <a:pt x="7" y="12"/>
                    <a:pt x="4" y="9"/>
                    <a:pt x="2" y="8"/>
                  </a:cubicBezTo>
                  <a:cubicBezTo>
                    <a:pt x="1" y="7"/>
                    <a:pt x="0" y="4"/>
                    <a:pt x="1" y="3"/>
                  </a:cubicBezTo>
                  <a:cubicBezTo>
                    <a:pt x="2" y="1"/>
                    <a:pt x="4" y="0"/>
                    <a:pt x="6" y="0"/>
                  </a:cubicBezTo>
                  <a:cubicBezTo>
                    <a:pt x="9" y="0"/>
                    <a:pt x="12" y="0"/>
                    <a:pt x="13"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6" name="Freeform 100"/>
            <p:cNvSpPr>
              <a:spLocks/>
            </p:cNvSpPr>
            <p:nvPr userDrawn="1"/>
          </p:nvSpPr>
          <p:spPr bwMode="auto">
            <a:xfrm>
              <a:off x="4262438" y="1219200"/>
              <a:ext cx="12700" cy="12700"/>
            </a:xfrm>
            <a:custGeom>
              <a:avLst/>
              <a:gdLst>
                <a:gd name="T0" fmla="*/ 14 w 16"/>
                <a:gd name="T1" fmla="*/ 4 h 15"/>
                <a:gd name="T2" fmla="*/ 13 w 16"/>
                <a:gd name="T3" fmla="*/ 11 h 15"/>
                <a:gd name="T4" fmla="*/ 4 w 16"/>
                <a:gd name="T5" fmla="*/ 13 h 15"/>
                <a:gd name="T6" fmla="*/ 1 w 16"/>
                <a:gd name="T7" fmla="*/ 3 h 15"/>
                <a:gd name="T8" fmla="*/ 7 w 16"/>
                <a:gd name="T9" fmla="*/ 0 h 15"/>
                <a:gd name="T10" fmla="*/ 14 w 16"/>
                <a:gd name="T11" fmla="*/ 4 h 15"/>
              </a:gdLst>
              <a:ahLst/>
              <a:cxnLst>
                <a:cxn ang="0">
                  <a:pos x="T0" y="T1"/>
                </a:cxn>
                <a:cxn ang="0">
                  <a:pos x="T2" y="T3"/>
                </a:cxn>
                <a:cxn ang="0">
                  <a:pos x="T4" y="T5"/>
                </a:cxn>
                <a:cxn ang="0">
                  <a:pos x="T6" y="T7"/>
                </a:cxn>
                <a:cxn ang="0">
                  <a:pos x="T8" y="T9"/>
                </a:cxn>
                <a:cxn ang="0">
                  <a:pos x="T10" y="T11"/>
                </a:cxn>
              </a:cxnLst>
              <a:rect l="0" t="0" r="r" b="b"/>
              <a:pathLst>
                <a:path w="16" h="15">
                  <a:moveTo>
                    <a:pt x="14" y="4"/>
                  </a:moveTo>
                  <a:cubicBezTo>
                    <a:pt x="16" y="6"/>
                    <a:pt x="14" y="9"/>
                    <a:pt x="13" y="11"/>
                  </a:cubicBezTo>
                  <a:cubicBezTo>
                    <a:pt x="12" y="13"/>
                    <a:pt x="7" y="15"/>
                    <a:pt x="4" y="13"/>
                  </a:cubicBezTo>
                  <a:cubicBezTo>
                    <a:pt x="0" y="11"/>
                    <a:pt x="1" y="6"/>
                    <a:pt x="1" y="3"/>
                  </a:cubicBezTo>
                  <a:cubicBezTo>
                    <a:pt x="4" y="3"/>
                    <a:pt x="4" y="0"/>
                    <a:pt x="7" y="0"/>
                  </a:cubicBezTo>
                  <a:cubicBezTo>
                    <a:pt x="10" y="0"/>
                    <a:pt x="12"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7" name="Freeform 101"/>
            <p:cNvSpPr>
              <a:spLocks/>
            </p:cNvSpPr>
            <p:nvPr userDrawn="1"/>
          </p:nvSpPr>
          <p:spPr bwMode="auto">
            <a:xfrm>
              <a:off x="4868863" y="1217613"/>
              <a:ext cx="12700" cy="12700"/>
            </a:xfrm>
            <a:custGeom>
              <a:avLst/>
              <a:gdLst>
                <a:gd name="T0" fmla="*/ 14 w 15"/>
                <a:gd name="T1" fmla="*/ 7 h 15"/>
                <a:gd name="T2" fmla="*/ 8 w 15"/>
                <a:gd name="T3" fmla="*/ 13 h 15"/>
                <a:gd name="T4" fmla="*/ 0 w 15"/>
                <a:gd name="T5" fmla="*/ 8 h 15"/>
                <a:gd name="T6" fmla="*/ 3 w 15"/>
                <a:gd name="T7" fmla="*/ 3 h 15"/>
                <a:gd name="T8" fmla="*/ 14 w 15"/>
                <a:gd name="T9" fmla="*/ 7 h 15"/>
              </a:gdLst>
              <a:ahLst/>
              <a:cxnLst>
                <a:cxn ang="0">
                  <a:pos x="T0" y="T1"/>
                </a:cxn>
                <a:cxn ang="0">
                  <a:pos x="T2" y="T3"/>
                </a:cxn>
                <a:cxn ang="0">
                  <a:pos x="T4" y="T5"/>
                </a:cxn>
                <a:cxn ang="0">
                  <a:pos x="T6" y="T7"/>
                </a:cxn>
                <a:cxn ang="0">
                  <a:pos x="T8" y="T9"/>
                </a:cxn>
              </a:cxnLst>
              <a:rect l="0" t="0" r="r" b="b"/>
              <a:pathLst>
                <a:path w="15" h="15">
                  <a:moveTo>
                    <a:pt x="14" y="7"/>
                  </a:moveTo>
                  <a:cubicBezTo>
                    <a:pt x="15" y="11"/>
                    <a:pt x="11" y="13"/>
                    <a:pt x="8" y="13"/>
                  </a:cubicBezTo>
                  <a:cubicBezTo>
                    <a:pt x="4" y="15"/>
                    <a:pt x="2" y="11"/>
                    <a:pt x="0" y="8"/>
                  </a:cubicBezTo>
                  <a:cubicBezTo>
                    <a:pt x="0" y="6"/>
                    <a:pt x="2" y="5"/>
                    <a:pt x="3" y="3"/>
                  </a:cubicBezTo>
                  <a:cubicBezTo>
                    <a:pt x="8" y="0"/>
                    <a:pt x="11" y="4"/>
                    <a:pt x="14"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8" name="Freeform 102"/>
            <p:cNvSpPr>
              <a:spLocks/>
            </p:cNvSpPr>
            <p:nvPr userDrawn="1"/>
          </p:nvSpPr>
          <p:spPr bwMode="auto">
            <a:xfrm>
              <a:off x="4852988" y="1220788"/>
              <a:ext cx="12700" cy="9525"/>
            </a:xfrm>
            <a:custGeom>
              <a:avLst/>
              <a:gdLst>
                <a:gd name="T0" fmla="*/ 15 w 16"/>
                <a:gd name="T1" fmla="*/ 4 h 13"/>
                <a:gd name="T2" fmla="*/ 10 w 16"/>
                <a:gd name="T3" fmla="*/ 12 h 13"/>
                <a:gd name="T4" fmla="*/ 2 w 16"/>
                <a:gd name="T5" fmla="*/ 10 h 13"/>
                <a:gd name="T6" fmla="*/ 0 w 16"/>
                <a:gd name="T7" fmla="*/ 5 h 13"/>
                <a:gd name="T8" fmla="*/ 6 w 16"/>
                <a:gd name="T9" fmla="*/ 0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6" y="8"/>
                    <a:pt x="12" y="10"/>
                    <a:pt x="10" y="12"/>
                  </a:cubicBezTo>
                  <a:cubicBezTo>
                    <a:pt x="8" y="13"/>
                    <a:pt x="4" y="13"/>
                    <a:pt x="2" y="10"/>
                  </a:cubicBezTo>
                  <a:cubicBezTo>
                    <a:pt x="0" y="9"/>
                    <a:pt x="0" y="7"/>
                    <a:pt x="0" y="5"/>
                  </a:cubicBezTo>
                  <a:cubicBezTo>
                    <a:pt x="2" y="3"/>
                    <a:pt x="4" y="0"/>
                    <a:pt x="6" y="0"/>
                  </a:cubicBezTo>
                  <a:cubicBezTo>
                    <a:pt x="10" y="0"/>
                    <a:pt x="13"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49" name="Freeform 103"/>
            <p:cNvSpPr>
              <a:spLocks/>
            </p:cNvSpPr>
            <p:nvPr userDrawn="1"/>
          </p:nvSpPr>
          <p:spPr bwMode="auto">
            <a:xfrm>
              <a:off x="4951413" y="1216025"/>
              <a:ext cx="49213" cy="22225"/>
            </a:xfrm>
            <a:custGeom>
              <a:avLst/>
              <a:gdLst>
                <a:gd name="T0" fmla="*/ 60 w 61"/>
                <a:gd name="T1" fmla="*/ 15 h 28"/>
                <a:gd name="T2" fmla="*/ 51 w 61"/>
                <a:gd name="T3" fmla="*/ 19 h 28"/>
                <a:gd name="T4" fmla="*/ 0 w 61"/>
                <a:gd name="T5" fmla="*/ 16 h 28"/>
                <a:gd name="T6" fmla="*/ 10 w 61"/>
                <a:gd name="T7" fmla="*/ 11 h 28"/>
                <a:gd name="T8" fmla="*/ 59 w 61"/>
                <a:gd name="T9" fmla="*/ 14 h 28"/>
              </a:gdLst>
              <a:ahLst/>
              <a:cxnLst>
                <a:cxn ang="0">
                  <a:pos x="T0" y="T1"/>
                </a:cxn>
                <a:cxn ang="0">
                  <a:pos x="T2" y="T3"/>
                </a:cxn>
                <a:cxn ang="0">
                  <a:pos x="T4" y="T5"/>
                </a:cxn>
                <a:cxn ang="0">
                  <a:pos x="T6" y="T7"/>
                </a:cxn>
                <a:cxn ang="0">
                  <a:pos x="T8" y="T9"/>
                </a:cxn>
              </a:cxnLst>
              <a:rect l="0" t="0" r="r" b="b"/>
              <a:pathLst>
                <a:path w="61" h="28">
                  <a:moveTo>
                    <a:pt x="60" y="15"/>
                  </a:moveTo>
                  <a:cubicBezTo>
                    <a:pt x="61" y="20"/>
                    <a:pt x="54" y="17"/>
                    <a:pt x="51" y="19"/>
                  </a:cubicBezTo>
                  <a:cubicBezTo>
                    <a:pt x="35" y="28"/>
                    <a:pt x="15" y="21"/>
                    <a:pt x="0" y="16"/>
                  </a:cubicBezTo>
                  <a:cubicBezTo>
                    <a:pt x="1" y="11"/>
                    <a:pt x="7" y="12"/>
                    <a:pt x="10" y="11"/>
                  </a:cubicBezTo>
                  <a:cubicBezTo>
                    <a:pt x="26" y="0"/>
                    <a:pt x="42" y="13"/>
                    <a:pt x="59" y="1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0" name="Freeform 104"/>
            <p:cNvSpPr>
              <a:spLocks/>
            </p:cNvSpPr>
            <p:nvPr userDrawn="1"/>
          </p:nvSpPr>
          <p:spPr bwMode="auto">
            <a:xfrm>
              <a:off x="4138613" y="1220788"/>
              <a:ext cx="41275" cy="15875"/>
            </a:xfrm>
            <a:custGeom>
              <a:avLst/>
              <a:gdLst>
                <a:gd name="T0" fmla="*/ 52 w 52"/>
                <a:gd name="T1" fmla="*/ 4 h 21"/>
                <a:gd name="T2" fmla="*/ 50 w 52"/>
                <a:gd name="T3" fmla="*/ 7 h 21"/>
                <a:gd name="T4" fmla="*/ 1 w 52"/>
                <a:gd name="T5" fmla="*/ 16 h 21"/>
                <a:gd name="T6" fmla="*/ 0 w 52"/>
                <a:gd name="T7" fmla="*/ 13 h 21"/>
                <a:gd name="T8" fmla="*/ 50 w 52"/>
                <a:gd name="T9" fmla="*/ 3 h 21"/>
                <a:gd name="T10" fmla="*/ 52 w 52"/>
                <a:gd name="T11" fmla="*/ 4 h 21"/>
              </a:gdLst>
              <a:ahLst/>
              <a:cxnLst>
                <a:cxn ang="0">
                  <a:pos x="T0" y="T1"/>
                </a:cxn>
                <a:cxn ang="0">
                  <a:pos x="T2" y="T3"/>
                </a:cxn>
                <a:cxn ang="0">
                  <a:pos x="T4" y="T5"/>
                </a:cxn>
                <a:cxn ang="0">
                  <a:pos x="T6" y="T7"/>
                </a:cxn>
                <a:cxn ang="0">
                  <a:pos x="T8" y="T9"/>
                </a:cxn>
                <a:cxn ang="0">
                  <a:pos x="T10" y="T11"/>
                </a:cxn>
              </a:cxnLst>
              <a:rect l="0" t="0" r="r" b="b"/>
              <a:pathLst>
                <a:path w="52" h="21">
                  <a:moveTo>
                    <a:pt x="52" y="4"/>
                  </a:moveTo>
                  <a:lnTo>
                    <a:pt x="50" y="7"/>
                  </a:lnTo>
                  <a:cubicBezTo>
                    <a:pt x="36" y="15"/>
                    <a:pt x="18" y="21"/>
                    <a:pt x="1" y="16"/>
                  </a:cubicBezTo>
                  <a:lnTo>
                    <a:pt x="0" y="13"/>
                  </a:lnTo>
                  <a:cubicBezTo>
                    <a:pt x="14" y="3"/>
                    <a:pt x="32" y="0"/>
                    <a:pt x="50" y="3"/>
                  </a:cubicBezTo>
                  <a:lnTo>
                    <a:pt x="52" y="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1" name="Freeform 105"/>
            <p:cNvSpPr>
              <a:spLocks/>
            </p:cNvSpPr>
            <p:nvPr userDrawn="1"/>
          </p:nvSpPr>
          <p:spPr bwMode="auto">
            <a:xfrm>
              <a:off x="4899025" y="1222375"/>
              <a:ext cx="11113" cy="9525"/>
            </a:xfrm>
            <a:custGeom>
              <a:avLst/>
              <a:gdLst>
                <a:gd name="T0" fmla="*/ 14 w 14"/>
                <a:gd name="T1" fmla="*/ 4 h 12"/>
                <a:gd name="T2" fmla="*/ 11 w 14"/>
                <a:gd name="T3" fmla="*/ 11 h 12"/>
                <a:gd name="T4" fmla="*/ 1 w 14"/>
                <a:gd name="T5" fmla="*/ 7 h 12"/>
                <a:gd name="T6" fmla="*/ 6 w 14"/>
                <a:gd name="T7" fmla="*/ 0 h 12"/>
                <a:gd name="T8" fmla="*/ 14 w 14"/>
                <a:gd name="T9" fmla="*/ 4 h 12"/>
              </a:gdLst>
              <a:ahLst/>
              <a:cxnLst>
                <a:cxn ang="0">
                  <a:pos x="T0" y="T1"/>
                </a:cxn>
                <a:cxn ang="0">
                  <a:pos x="T2" y="T3"/>
                </a:cxn>
                <a:cxn ang="0">
                  <a:pos x="T4" y="T5"/>
                </a:cxn>
                <a:cxn ang="0">
                  <a:pos x="T6" y="T7"/>
                </a:cxn>
                <a:cxn ang="0">
                  <a:pos x="T8" y="T9"/>
                </a:cxn>
              </a:cxnLst>
              <a:rect l="0" t="0" r="r" b="b"/>
              <a:pathLst>
                <a:path w="14" h="12">
                  <a:moveTo>
                    <a:pt x="14" y="4"/>
                  </a:moveTo>
                  <a:cubicBezTo>
                    <a:pt x="14" y="7"/>
                    <a:pt x="13" y="10"/>
                    <a:pt x="11" y="11"/>
                  </a:cubicBezTo>
                  <a:cubicBezTo>
                    <a:pt x="7" y="12"/>
                    <a:pt x="2" y="11"/>
                    <a:pt x="1" y="7"/>
                  </a:cubicBezTo>
                  <a:cubicBezTo>
                    <a:pt x="0" y="4"/>
                    <a:pt x="3" y="1"/>
                    <a:pt x="6" y="0"/>
                  </a:cubicBezTo>
                  <a:cubicBezTo>
                    <a:pt x="8" y="0"/>
                    <a:pt x="13" y="0"/>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2" name="Freeform 106"/>
            <p:cNvSpPr>
              <a:spLocks/>
            </p:cNvSpPr>
            <p:nvPr userDrawn="1"/>
          </p:nvSpPr>
          <p:spPr bwMode="auto">
            <a:xfrm>
              <a:off x="4221163" y="1222375"/>
              <a:ext cx="11113" cy="12700"/>
            </a:xfrm>
            <a:custGeom>
              <a:avLst/>
              <a:gdLst>
                <a:gd name="T0" fmla="*/ 15 w 15"/>
                <a:gd name="T1" fmla="*/ 6 h 16"/>
                <a:gd name="T2" fmla="*/ 11 w 15"/>
                <a:gd name="T3" fmla="*/ 14 h 16"/>
                <a:gd name="T4" fmla="*/ 1 w 15"/>
                <a:gd name="T5" fmla="*/ 9 h 16"/>
                <a:gd name="T6" fmla="*/ 5 w 15"/>
                <a:gd name="T7" fmla="*/ 2 h 16"/>
                <a:gd name="T8" fmla="*/ 15 w 15"/>
                <a:gd name="T9" fmla="*/ 6 h 16"/>
              </a:gdLst>
              <a:ahLst/>
              <a:cxnLst>
                <a:cxn ang="0">
                  <a:pos x="T0" y="T1"/>
                </a:cxn>
                <a:cxn ang="0">
                  <a:pos x="T2" y="T3"/>
                </a:cxn>
                <a:cxn ang="0">
                  <a:pos x="T4" y="T5"/>
                </a:cxn>
                <a:cxn ang="0">
                  <a:pos x="T6" y="T7"/>
                </a:cxn>
                <a:cxn ang="0">
                  <a:pos x="T8" y="T9"/>
                </a:cxn>
              </a:cxnLst>
              <a:rect l="0" t="0" r="r" b="b"/>
              <a:pathLst>
                <a:path w="15" h="16">
                  <a:moveTo>
                    <a:pt x="15" y="6"/>
                  </a:moveTo>
                  <a:cubicBezTo>
                    <a:pt x="14" y="9"/>
                    <a:pt x="14" y="12"/>
                    <a:pt x="11" y="14"/>
                  </a:cubicBezTo>
                  <a:cubicBezTo>
                    <a:pt x="7" y="16"/>
                    <a:pt x="2" y="12"/>
                    <a:pt x="1" y="9"/>
                  </a:cubicBezTo>
                  <a:cubicBezTo>
                    <a:pt x="0" y="5"/>
                    <a:pt x="3" y="4"/>
                    <a:pt x="5" y="2"/>
                  </a:cubicBezTo>
                  <a:cubicBezTo>
                    <a:pt x="9" y="0"/>
                    <a:pt x="13" y="3"/>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3" name="Freeform 107"/>
            <p:cNvSpPr>
              <a:spLocks/>
            </p:cNvSpPr>
            <p:nvPr userDrawn="1"/>
          </p:nvSpPr>
          <p:spPr bwMode="auto">
            <a:xfrm>
              <a:off x="4200525" y="1223963"/>
              <a:ext cx="11113" cy="11113"/>
            </a:xfrm>
            <a:custGeom>
              <a:avLst/>
              <a:gdLst>
                <a:gd name="T0" fmla="*/ 14 w 15"/>
                <a:gd name="T1" fmla="*/ 6 h 15"/>
                <a:gd name="T2" fmla="*/ 12 w 15"/>
                <a:gd name="T3" fmla="*/ 12 h 15"/>
                <a:gd name="T4" fmla="*/ 5 w 15"/>
                <a:gd name="T5" fmla="*/ 14 h 15"/>
                <a:gd name="T6" fmla="*/ 1 w 15"/>
                <a:gd name="T7" fmla="*/ 4 h 15"/>
                <a:gd name="T8" fmla="*/ 7 w 15"/>
                <a:gd name="T9" fmla="*/ 0 h 15"/>
                <a:gd name="T10" fmla="*/ 14 w 15"/>
                <a:gd name="T11" fmla="*/ 6 h 15"/>
              </a:gdLst>
              <a:ahLst/>
              <a:cxnLst>
                <a:cxn ang="0">
                  <a:pos x="T0" y="T1"/>
                </a:cxn>
                <a:cxn ang="0">
                  <a:pos x="T2" y="T3"/>
                </a:cxn>
                <a:cxn ang="0">
                  <a:pos x="T4" y="T5"/>
                </a:cxn>
                <a:cxn ang="0">
                  <a:pos x="T6" y="T7"/>
                </a:cxn>
                <a:cxn ang="0">
                  <a:pos x="T8" y="T9"/>
                </a:cxn>
                <a:cxn ang="0">
                  <a:pos x="T10" y="T11"/>
                </a:cxn>
              </a:cxnLst>
              <a:rect l="0" t="0" r="r" b="b"/>
              <a:pathLst>
                <a:path w="15" h="15">
                  <a:moveTo>
                    <a:pt x="14" y="6"/>
                  </a:moveTo>
                  <a:cubicBezTo>
                    <a:pt x="15" y="9"/>
                    <a:pt x="13" y="10"/>
                    <a:pt x="12" y="12"/>
                  </a:cubicBezTo>
                  <a:cubicBezTo>
                    <a:pt x="10" y="15"/>
                    <a:pt x="7" y="14"/>
                    <a:pt x="5" y="14"/>
                  </a:cubicBezTo>
                  <a:cubicBezTo>
                    <a:pt x="2" y="11"/>
                    <a:pt x="0" y="9"/>
                    <a:pt x="1" y="4"/>
                  </a:cubicBezTo>
                  <a:cubicBezTo>
                    <a:pt x="3" y="2"/>
                    <a:pt x="4" y="1"/>
                    <a:pt x="7" y="0"/>
                  </a:cubicBezTo>
                  <a:cubicBezTo>
                    <a:pt x="10" y="1"/>
                    <a:pt x="14"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4" name="Freeform 108"/>
            <p:cNvSpPr>
              <a:spLocks/>
            </p:cNvSpPr>
            <p:nvPr userDrawn="1"/>
          </p:nvSpPr>
          <p:spPr bwMode="auto">
            <a:xfrm>
              <a:off x="4921250" y="1230313"/>
              <a:ext cx="11113" cy="11113"/>
            </a:xfrm>
            <a:custGeom>
              <a:avLst/>
              <a:gdLst>
                <a:gd name="T0" fmla="*/ 14 w 14"/>
                <a:gd name="T1" fmla="*/ 6 h 13"/>
                <a:gd name="T2" fmla="*/ 8 w 14"/>
                <a:gd name="T3" fmla="*/ 13 h 13"/>
                <a:gd name="T4" fmla="*/ 1 w 14"/>
                <a:gd name="T5" fmla="*/ 9 h 13"/>
                <a:gd name="T6" fmla="*/ 2 w 14"/>
                <a:gd name="T7" fmla="*/ 2 h 13"/>
                <a:gd name="T8" fmla="*/ 7 w 14"/>
                <a:gd name="T9" fmla="*/ 0 h 13"/>
                <a:gd name="T10" fmla="*/ 14 w 14"/>
                <a:gd name="T11" fmla="*/ 6 h 13"/>
              </a:gdLst>
              <a:ahLst/>
              <a:cxnLst>
                <a:cxn ang="0">
                  <a:pos x="T0" y="T1"/>
                </a:cxn>
                <a:cxn ang="0">
                  <a:pos x="T2" y="T3"/>
                </a:cxn>
                <a:cxn ang="0">
                  <a:pos x="T4" y="T5"/>
                </a:cxn>
                <a:cxn ang="0">
                  <a:pos x="T6" y="T7"/>
                </a:cxn>
                <a:cxn ang="0">
                  <a:pos x="T8" y="T9"/>
                </a:cxn>
                <a:cxn ang="0">
                  <a:pos x="T10" y="T11"/>
                </a:cxn>
              </a:cxnLst>
              <a:rect l="0" t="0" r="r" b="b"/>
              <a:pathLst>
                <a:path w="14" h="13">
                  <a:moveTo>
                    <a:pt x="14" y="6"/>
                  </a:moveTo>
                  <a:cubicBezTo>
                    <a:pt x="14" y="9"/>
                    <a:pt x="11" y="12"/>
                    <a:pt x="8" y="13"/>
                  </a:cubicBezTo>
                  <a:cubicBezTo>
                    <a:pt x="5" y="13"/>
                    <a:pt x="2" y="11"/>
                    <a:pt x="1" y="9"/>
                  </a:cubicBezTo>
                  <a:cubicBezTo>
                    <a:pt x="0" y="7"/>
                    <a:pt x="0" y="4"/>
                    <a:pt x="2" y="2"/>
                  </a:cubicBezTo>
                  <a:cubicBezTo>
                    <a:pt x="3" y="1"/>
                    <a:pt x="6" y="1"/>
                    <a:pt x="7" y="0"/>
                  </a:cubicBezTo>
                  <a:cubicBezTo>
                    <a:pt x="10" y="0"/>
                    <a:pt x="13" y="3"/>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5" name="Freeform 109"/>
            <p:cNvSpPr>
              <a:spLocks/>
            </p:cNvSpPr>
            <p:nvPr userDrawn="1"/>
          </p:nvSpPr>
          <p:spPr bwMode="auto">
            <a:xfrm>
              <a:off x="4157663" y="1231900"/>
              <a:ext cx="31750" cy="26988"/>
            </a:xfrm>
            <a:custGeom>
              <a:avLst/>
              <a:gdLst>
                <a:gd name="T0" fmla="*/ 39 w 40"/>
                <a:gd name="T1" fmla="*/ 1 h 35"/>
                <a:gd name="T2" fmla="*/ 37 w 40"/>
                <a:gd name="T3" fmla="*/ 7 h 35"/>
                <a:gd name="T4" fmla="*/ 29 w 40"/>
                <a:gd name="T5" fmla="*/ 24 h 35"/>
                <a:gd name="T6" fmla="*/ 2 w 40"/>
                <a:gd name="T7" fmla="*/ 35 h 35"/>
                <a:gd name="T8" fmla="*/ 0 w 40"/>
                <a:gd name="T9" fmla="*/ 32 h 35"/>
                <a:gd name="T10" fmla="*/ 38 w 40"/>
                <a:gd name="T11" fmla="*/ 0 h 35"/>
                <a:gd name="T12" fmla="*/ 39 w 40"/>
                <a:gd name="T13" fmla="*/ 1 h 35"/>
              </a:gdLst>
              <a:ahLst/>
              <a:cxnLst>
                <a:cxn ang="0">
                  <a:pos x="T0" y="T1"/>
                </a:cxn>
                <a:cxn ang="0">
                  <a:pos x="T2" y="T3"/>
                </a:cxn>
                <a:cxn ang="0">
                  <a:pos x="T4" y="T5"/>
                </a:cxn>
                <a:cxn ang="0">
                  <a:pos x="T6" y="T7"/>
                </a:cxn>
                <a:cxn ang="0">
                  <a:pos x="T8" y="T9"/>
                </a:cxn>
                <a:cxn ang="0">
                  <a:pos x="T10" y="T11"/>
                </a:cxn>
                <a:cxn ang="0">
                  <a:pos x="T12" y="T13"/>
                </a:cxn>
              </a:cxnLst>
              <a:rect l="0" t="0" r="r" b="b"/>
              <a:pathLst>
                <a:path w="40" h="35">
                  <a:moveTo>
                    <a:pt x="39" y="1"/>
                  </a:moveTo>
                  <a:cubicBezTo>
                    <a:pt x="40" y="4"/>
                    <a:pt x="38" y="5"/>
                    <a:pt x="37" y="7"/>
                  </a:cubicBezTo>
                  <a:cubicBezTo>
                    <a:pt x="36" y="14"/>
                    <a:pt x="32" y="18"/>
                    <a:pt x="29" y="24"/>
                  </a:cubicBezTo>
                  <a:cubicBezTo>
                    <a:pt x="22" y="32"/>
                    <a:pt x="12" y="32"/>
                    <a:pt x="2" y="35"/>
                  </a:cubicBezTo>
                  <a:lnTo>
                    <a:pt x="0" y="32"/>
                  </a:lnTo>
                  <a:cubicBezTo>
                    <a:pt x="11" y="18"/>
                    <a:pt x="23" y="7"/>
                    <a:pt x="38" y="0"/>
                  </a:cubicBezTo>
                  <a:lnTo>
                    <a:pt x="39"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6" name="Freeform 110"/>
            <p:cNvSpPr>
              <a:spLocks/>
            </p:cNvSpPr>
            <p:nvPr userDrawn="1"/>
          </p:nvSpPr>
          <p:spPr bwMode="auto">
            <a:xfrm>
              <a:off x="4905375" y="1235075"/>
              <a:ext cx="12700" cy="9525"/>
            </a:xfrm>
            <a:custGeom>
              <a:avLst/>
              <a:gdLst>
                <a:gd name="T0" fmla="*/ 14 w 15"/>
                <a:gd name="T1" fmla="*/ 5 h 12"/>
                <a:gd name="T2" fmla="*/ 8 w 15"/>
                <a:gd name="T3" fmla="*/ 12 h 12"/>
                <a:gd name="T4" fmla="*/ 1 w 15"/>
                <a:gd name="T5" fmla="*/ 8 h 12"/>
                <a:gd name="T6" fmla="*/ 6 w 15"/>
                <a:gd name="T7" fmla="*/ 0 h 12"/>
                <a:gd name="T8" fmla="*/ 14 w 15"/>
                <a:gd name="T9" fmla="*/ 5 h 12"/>
              </a:gdLst>
              <a:ahLst/>
              <a:cxnLst>
                <a:cxn ang="0">
                  <a:pos x="T0" y="T1"/>
                </a:cxn>
                <a:cxn ang="0">
                  <a:pos x="T2" y="T3"/>
                </a:cxn>
                <a:cxn ang="0">
                  <a:pos x="T4" y="T5"/>
                </a:cxn>
                <a:cxn ang="0">
                  <a:pos x="T6" y="T7"/>
                </a:cxn>
                <a:cxn ang="0">
                  <a:pos x="T8" y="T9"/>
                </a:cxn>
              </a:cxnLst>
              <a:rect l="0" t="0" r="r" b="b"/>
              <a:pathLst>
                <a:path w="15" h="12">
                  <a:moveTo>
                    <a:pt x="14" y="5"/>
                  </a:moveTo>
                  <a:cubicBezTo>
                    <a:pt x="15" y="10"/>
                    <a:pt x="11" y="11"/>
                    <a:pt x="8" y="12"/>
                  </a:cubicBezTo>
                  <a:cubicBezTo>
                    <a:pt x="5" y="12"/>
                    <a:pt x="2" y="11"/>
                    <a:pt x="1" y="8"/>
                  </a:cubicBezTo>
                  <a:cubicBezTo>
                    <a:pt x="0" y="4"/>
                    <a:pt x="3" y="2"/>
                    <a:pt x="6" y="0"/>
                  </a:cubicBezTo>
                  <a:cubicBezTo>
                    <a:pt x="9" y="0"/>
                    <a:pt x="13"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7" name="Freeform 111"/>
            <p:cNvSpPr>
              <a:spLocks/>
            </p:cNvSpPr>
            <p:nvPr userDrawn="1"/>
          </p:nvSpPr>
          <p:spPr bwMode="auto">
            <a:xfrm>
              <a:off x="4211638" y="1235075"/>
              <a:ext cx="12700" cy="11113"/>
            </a:xfrm>
            <a:custGeom>
              <a:avLst/>
              <a:gdLst>
                <a:gd name="T0" fmla="*/ 15 w 16"/>
                <a:gd name="T1" fmla="*/ 4 h 13"/>
                <a:gd name="T2" fmla="*/ 16 w 16"/>
                <a:gd name="T3" fmla="*/ 6 h 13"/>
                <a:gd name="T4" fmla="*/ 10 w 16"/>
                <a:gd name="T5" fmla="*/ 13 h 13"/>
                <a:gd name="T6" fmla="*/ 2 w 16"/>
                <a:gd name="T7" fmla="*/ 10 h 13"/>
                <a:gd name="T8" fmla="*/ 6 w 16"/>
                <a:gd name="T9" fmla="*/ 1 h 13"/>
                <a:gd name="T10" fmla="*/ 15 w 16"/>
                <a:gd name="T11" fmla="*/ 4 h 13"/>
              </a:gdLst>
              <a:ahLst/>
              <a:cxnLst>
                <a:cxn ang="0">
                  <a:pos x="T0" y="T1"/>
                </a:cxn>
                <a:cxn ang="0">
                  <a:pos x="T2" y="T3"/>
                </a:cxn>
                <a:cxn ang="0">
                  <a:pos x="T4" y="T5"/>
                </a:cxn>
                <a:cxn ang="0">
                  <a:pos x="T6" y="T7"/>
                </a:cxn>
                <a:cxn ang="0">
                  <a:pos x="T8" y="T9"/>
                </a:cxn>
                <a:cxn ang="0">
                  <a:pos x="T10" y="T11"/>
                </a:cxn>
              </a:cxnLst>
              <a:rect l="0" t="0" r="r" b="b"/>
              <a:pathLst>
                <a:path w="16" h="13">
                  <a:moveTo>
                    <a:pt x="15" y="4"/>
                  </a:moveTo>
                  <a:cubicBezTo>
                    <a:pt x="14" y="5"/>
                    <a:pt x="15" y="6"/>
                    <a:pt x="16" y="6"/>
                  </a:cubicBezTo>
                  <a:cubicBezTo>
                    <a:pt x="16" y="10"/>
                    <a:pt x="13" y="11"/>
                    <a:pt x="10" y="13"/>
                  </a:cubicBezTo>
                  <a:cubicBezTo>
                    <a:pt x="7" y="13"/>
                    <a:pt x="4" y="12"/>
                    <a:pt x="2" y="10"/>
                  </a:cubicBezTo>
                  <a:cubicBezTo>
                    <a:pt x="0" y="6"/>
                    <a:pt x="2" y="2"/>
                    <a:pt x="6" y="1"/>
                  </a:cubicBezTo>
                  <a:cubicBezTo>
                    <a:pt x="9" y="0"/>
                    <a:pt x="14" y="1"/>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8" name="Freeform 112"/>
            <p:cNvSpPr>
              <a:spLocks/>
            </p:cNvSpPr>
            <p:nvPr userDrawn="1"/>
          </p:nvSpPr>
          <p:spPr bwMode="auto">
            <a:xfrm>
              <a:off x="4948238" y="1235075"/>
              <a:ext cx="39688" cy="28575"/>
            </a:xfrm>
            <a:custGeom>
              <a:avLst/>
              <a:gdLst>
                <a:gd name="T0" fmla="*/ 30 w 50"/>
                <a:gd name="T1" fmla="*/ 16 h 35"/>
                <a:gd name="T2" fmla="*/ 39 w 50"/>
                <a:gd name="T3" fmla="*/ 10 h 35"/>
                <a:gd name="T4" fmla="*/ 48 w 50"/>
                <a:gd name="T5" fmla="*/ 14 h 35"/>
                <a:gd name="T6" fmla="*/ 43 w 50"/>
                <a:gd name="T7" fmla="*/ 23 h 35"/>
                <a:gd name="T8" fmla="*/ 35 w 50"/>
                <a:gd name="T9" fmla="*/ 26 h 35"/>
                <a:gd name="T10" fmla="*/ 41 w 50"/>
                <a:gd name="T11" fmla="*/ 33 h 35"/>
                <a:gd name="T12" fmla="*/ 36 w 50"/>
                <a:gd name="T13" fmla="*/ 34 h 35"/>
                <a:gd name="T14" fmla="*/ 9 w 50"/>
                <a:gd name="T15" fmla="*/ 10 h 35"/>
                <a:gd name="T16" fmla="*/ 4 w 50"/>
                <a:gd name="T17" fmla="*/ 1 h 35"/>
                <a:gd name="T18" fmla="*/ 30 w 50"/>
                <a:gd name="T19" fmla="*/ 16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35">
                  <a:moveTo>
                    <a:pt x="30" y="16"/>
                  </a:moveTo>
                  <a:cubicBezTo>
                    <a:pt x="34" y="15"/>
                    <a:pt x="35" y="11"/>
                    <a:pt x="39" y="10"/>
                  </a:cubicBezTo>
                  <a:cubicBezTo>
                    <a:pt x="43" y="9"/>
                    <a:pt x="46" y="11"/>
                    <a:pt x="48" y="14"/>
                  </a:cubicBezTo>
                  <a:cubicBezTo>
                    <a:pt x="50" y="19"/>
                    <a:pt x="46" y="21"/>
                    <a:pt x="43" y="23"/>
                  </a:cubicBezTo>
                  <a:cubicBezTo>
                    <a:pt x="41" y="25"/>
                    <a:pt x="35" y="21"/>
                    <a:pt x="35" y="26"/>
                  </a:cubicBezTo>
                  <a:cubicBezTo>
                    <a:pt x="38" y="27"/>
                    <a:pt x="40" y="30"/>
                    <a:pt x="41" y="33"/>
                  </a:cubicBezTo>
                  <a:cubicBezTo>
                    <a:pt x="40" y="35"/>
                    <a:pt x="37" y="34"/>
                    <a:pt x="36" y="34"/>
                  </a:cubicBezTo>
                  <a:cubicBezTo>
                    <a:pt x="25" y="29"/>
                    <a:pt x="13" y="21"/>
                    <a:pt x="9" y="10"/>
                  </a:cubicBezTo>
                  <a:cubicBezTo>
                    <a:pt x="7" y="7"/>
                    <a:pt x="0" y="4"/>
                    <a:pt x="4" y="1"/>
                  </a:cubicBezTo>
                  <a:cubicBezTo>
                    <a:pt x="15" y="0"/>
                    <a:pt x="24" y="9"/>
                    <a:pt x="30" y="1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9" name="Freeform 113"/>
            <p:cNvSpPr>
              <a:spLocks/>
            </p:cNvSpPr>
            <p:nvPr userDrawn="1"/>
          </p:nvSpPr>
          <p:spPr bwMode="auto">
            <a:xfrm>
              <a:off x="4989513" y="1235075"/>
              <a:ext cx="12700" cy="12700"/>
            </a:xfrm>
            <a:custGeom>
              <a:avLst/>
              <a:gdLst>
                <a:gd name="T0" fmla="*/ 15 w 17"/>
                <a:gd name="T1" fmla="*/ 4 h 15"/>
                <a:gd name="T2" fmla="*/ 14 w 17"/>
                <a:gd name="T3" fmla="*/ 11 h 15"/>
                <a:gd name="T4" fmla="*/ 3 w 17"/>
                <a:gd name="T5" fmla="*/ 13 h 15"/>
                <a:gd name="T6" fmla="*/ 0 w 17"/>
                <a:gd name="T7" fmla="*/ 6 h 15"/>
                <a:gd name="T8" fmla="*/ 6 w 17"/>
                <a:gd name="T9" fmla="*/ 1 h 15"/>
                <a:gd name="T10" fmla="*/ 15 w 17"/>
                <a:gd name="T11" fmla="*/ 4 h 15"/>
              </a:gdLst>
              <a:ahLst/>
              <a:cxnLst>
                <a:cxn ang="0">
                  <a:pos x="T0" y="T1"/>
                </a:cxn>
                <a:cxn ang="0">
                  <a:pos x="T2" y="T3"/>
                </a:cxn>
                <a:cxn ang="0">
                  <a:pos x="T4" y="T5"/>
                </a:cxn>
                <a:cxn ang="0">
                  <a:pos x="T6" y="T7"/>
                </a:cxn>
                <a:cxn ang="0">
                  <a:pos x="T8" y="T9"/>
                </a:cxn>
                <a:cxn ang="0">
                  <a:pos x="T10" y="T11"/>
                </a:cxn>
              </a:cxnLst>
              <a:rect l="0" t="0" r="r" b="b"/>
              <a:pathLst>
                <a:path w="17" h="15">
                  <a:moveTo>
                    <a:pt x="15" y="4"/>
                  </a:moveTo>
                  <a:cubicBezTo>
                    <a:pt x="17" y="6"/>
                    <a:pt x="16" y="9"/>
                    <a:pt x="14" y="11"/>
                  </a:cubicBezTo>
                  <a:cubicBezTo>
                    <a:pt x="12" y="15"/>
                    <a:pt x="7" y="13"/>
                    <a:pt x="3" y="13"/>
                  </a:cubicBezTo>
                  <a:cubicBezTo>
                    <a:pt x="2" y="11"/>
                    <a:pt x="0" y="9"/>
                    <a:pt x="0" y="6"/>
                  </a:cubicBezTo>
                  <a:cubicBezTo>
                    <a:pt x="2" y="4"/>
                    <a:pt x="3" y="2"/>
                    <a:pt x="6" y="1"/>
                  </a:cubicBezTo>
                  <a:cubicBezTo>
                    <a:pt x="9" y="0"/>
                    <a:pt x="12" y="2"/>
                    <a:pt x="15"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0" name="Freeform 114"/>
            <p:cNvSpPr>
              <a:spLocks/>
            </p:cNvSpPr>
            <p:nvPr userDrawn="1"/>
          </p:nvSpPr>
          <p:spPr bwMode="auto">
            <a:xfrm>
              <a:off x="4865688" y="1236663"/>
              <a:ext cx="33338" cy="31750"/>
            </a:xfrm>
            <a:custGeom>
              <a:avLst/>
              <a:gdLst>
                <a:gd name="T0" fmla="*/ 34 w 42"/>
                <a:gd name="T1" fmla="*/ 22 h 39"/>
                <a:gd name="T2" fmla="*/ 42 w 42"/>
                <a:gd name="T3" fmla="*/ 38 h 39"/>
                <a:gd name="T4" fmla="*/ 39 w 42"/>
                <a:gd name="T5" fmla="*/ 38 h 39"/>
                <a:gd name="T6" fmla="*/ 4 w 42"/>
                <a:gd name="T7" fmla="*/ 8 h 39"/>
                <a:gd name="T8" fmla="*/ 0 w 42"/>
                <a:gd name="T9" fmla="*/ 2 h 39"/>
                <a:gd name="T10" fmla="*/ 27 w 42"/>
                <a:gd name="T11" fmla="*/ 13 h 39"/>
                <a:gd name="T12" fmla="*/ 34 w 42"/>
                <a:gd name="T13" fmla="*/ 22 h 39"/>
              </a:gdLst>
              <a:ahLst/>
              <a:cxnLst>
                <a:cxn ang="0">
                  <a:pos x="T0" y="T1"/>
                </a:cxn>
                <a:cxn ang="0">
                  <a:pos x="T2" y="T3"/>
                </a:cxn>
                <a:cxn ang="0">
                  <a:pos x="T4" y="T5"/>
                </a:cxn>
                <a:cxn ang="0">
                  <a:pos x="T6" y="T7"/>
                </a:cxn>
                <a:cxn ang="0">
                  <a:pos x="T8" y="T9"/>
                </a:cxn>
                <a:cxn ang="0">
                  <a:pos x="T10" y="T11"/>
                </a:cxn>
                <a:cxn ang="0">
                  <a:pos x="T12" y="T13"/>
                </a:cxn>
              </a:cxnLst>
              <a:rect l="0" t="0" r="r" b="b"/>
              <a:pathLst>
                <a:path w="42" h="39">
                  <a:moveTo>
                    <a:pt x="34" y="22"/>
                  </a:moveTo>
                  <a:cubicBezTo>
                    <a:pt x="37" y="27"/>
                    <a:pt x="40" y="33"/>
                    <a:pt x="42" y="38"/>
                  </a:cubicBezTo>
                  <a:cubicBezTo>
                    <a:pt x="41" y="39"/>
                    <a:pt x="39" y="38"/>
                    <a:pt x="39" y="38"/>
                  </a:cubicBezTo>
                  <a:cubicBezTo>
                    <a:pt x="26" y="31"/>
                    <a:pt x="9" y="23"/>
                    <a:pt x="4" y="8"/>
                  </a:cubicBezTo>
                  <a:cubicBezTo>
                    <a:pt x="3" y="6"/>
                    <a:pt x="0" y="5"/>
                    <a:pt x="0" y="2"/>
                  </a:cubicBezTo>
                  <a:cubicBezTo>
                    <a:pt x="10" y="0"/>
                    <a:pt x="20" y="7"/>
                    <a:pt x="27" y="13"/>
                  </a:cubicBezTo>
                  <a:cubicBezTo>
                    <a:pt x="29" y="16"/>
                    <a:pt x="32" y="18"/>
                    <a:pt x="34" y="22"/>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1" name="Freeform 115"/>
            <p:cNvSpPr>
              <a:spLocks/>
            </p:cNvSpPr>
            <p:nvPr userDrawn="1"/>
          </p:nvSpPr>
          <p:spPr bwMode="auto">
            <a:xfrm>
              <a:off x="4195763" y="1239838"/>
              <a:ext cx="12700" cy="9525"/>
            </a:xfrm>
            <a:custGeom>
              <a:avLst/>
              <a:gdLst>
                <a:gd name="T0" fmla="*/ 15 w 16"/>
                <a:gd name="T1" fmla="*/ 5 h 13"/>
                <a:gd name="T2" fmla="*/ 11 w 16"/>
                <a:gd name="T3" fmla="*/ 13 h 13"/>
                <a:gd name="T4" fmla="*/ 3 w 16"/>
                <a:gd name="T5" fmla="*/ 10 h 13"/>
                <a:gd name="T6" fmla="*/ 8 w 16"/>
                <a:gd name="T7" fmla="*/ 0 h 13"/>
                <a:gd name="T8" fmla="*/ 15 w 16"/>
                <a:gd name="T9" fmla="*/ 5 h 13"/>
              </a:gdLst>
              <a:ahLst/>
              <a:cxnLst>
                <a:cxn ang="0">
                  <a:pos x="T0" y="T1"/>
                </a:cxn>
                <a:cxn ang="0">
                  <a:pos x="T2" y="T3"/>
                </a:cxn>
                <a:cxn ang="0">
                  <a:pos x="T4" y="T5"/>
                </a:cxn>
                <a:cxn ang="0">
                  <a:pos x="T6" y="T7"/>
                </a:cxn>
                <a:cxn ang="0">
                  <a:pos x="T8" y="T9"/>
                </a:cxn>
              </a:cxnLst>
              <a:rect l="0" t="0" r="r" b="b"/>
              <a:pathLst>
                <a:path w="16" h="13">
                  <a:moveTo>
                    <a:pt x="15" y="5"/>
                  </a:moveTo>
                  <a:cubicBezTo>
                    <a:pt x="16" y="8"/>
                    <a:pt x="13" y="11"/>
                    <a:pt x="11" y="13"/>
                  </a:cubicBezTo>
                  <a:cubicBezTo>
                    <a:pt x="7" y="13"/>
                    <a:pt x="5" y="12"/>
                    <a:pt x="3" y="10"/>
                  </a:cubicBezTo>
                  <a:cubicBezTo>
                    <a:pt x="0" y="5"/>
                    <a:pt x="5" y="2"/>
                    <a:pt x="8" y="0"/>
                  </a:cubicBezTo>
                  <a:cubicBezTo>
                    <a:pt x="11" y="0"/>
                    <a:pt x="13" y="3"/>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2" name="Freeform 116"/>
            <p:cNvSpPr>
              <a:spLocks/>
            </p:cNvSpPr>
            <p:nvPr userDrawn="1"/>
          </p:nvSpPr>
          <p:spPr bwMode="auto">
            <a:xfrm>
              <a:off x="4918075" y="1244600"/>
              <a:ext cx="11113" cy="11113"/>
            </a:xfrm>
            <a:custGeom>
              <a:avLst/>
              <a:gdLst>
                <a:gd name="T0" fmla="*/ 15 w 15"/>
                <a:gd name="T1" fmla="*/ 8 h 15"/>
                <a:gd name="T2" fmla="*/ 11 w 15"/>
                <a:gd name="T3" fmla="*/ 13 h 15"/>
                <a:gd name="T4" fmla="*/ 2 w 15"/>
                <a:gd name="T5" fmla="*/ 12 h 15"/>
                <a:gd name="T6" fmla="*/ 2 w 15"/>
                <a:gd name="T7" fmla="*/ 5 h 15"/>
                <a:gd name="T8" fmla="*/ 15 w 15"/>
                <a:gd name="T9" fmla="*/ 8 h 15"/>
              </a:gdLst>
              <a:ahLst/>
              <a:cxnLst>
                <a:cxn ang="0">
                  <a:pos x="T0" y="T1"/>
                </a:cxn>
                <a:cxn ang="0">
                  <a:pos x="T2" y="T3"/>
                </a:cxn>
                <a:cxn ang="0">
                  <a:pos x="T4" y="T5"/>
                </a:cxn>
                <a:cxn ang="0">
                  <a:pos x="T6" y="T7"/>
                </a:cxn>
                <a:cxn ang="0">
                  <a:pos x="T8" y="T9"/>
                </a:cxn>
              </a:cxnLst>
              <a:rect l="0" t="0" r="r" b="b"/>
              <a:pathLst>
                <a:path w="15" h="15">
                  <a:moveTo>
                    <a:pt x="15" y="8"/>
                  </a:moveTo>
                  <a:cubicBezTo>
                    <a:pt x="15" y="10"/>
                    <a:pt x="12" y="11"/>
                    <a:pt x="11" y="13"/>
                  </a:cubicBezTo>
                  <a:cubicBezTo>
                    <a:pt x="8" y="13"/>
                    <a:pt x="5" y="15"/>
                    <a:pt x="2" y="12"/>
                  </a:cubicBezTo>
                  <a:cubicBezTo>
                    <a:pt x="2" y="10"/>
                    <a:pt x="0" y="7"/>
                    <a:pt x="2" y="5"/>
                  </a:cubicBezTo>
                  <a:cubicBezTo>
                    <a:pt x="6" y="0"/>
                    <a:pt x="12" y="4"/>
                    <a:pt x="15"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3" name="Freeform 117"/>
            <p:cNvSpPr>
              <a:spLocks/>
            </p:cNvSpPr>
            <p:nvPr userDrawn="1"/>
          </p:nvSpPr>
          <p:spPr bwMode="auto">
            <a:xfrm>
              <a:off x="4991100" y="1250950"/>
              <a:ext cx="14288" cy="12700"/>
            </a:xfrm>
            <a:custGeom>
              <a:avLst/>
              <a:gdLst>
                <a:gd name="T0" fmla="*/ 16 w 17"/>
                <a:gd name="T1" fmla="*/ 5 h 16"/>
                <a:gd name="T2" fmla="*/ 11 w 17"/>
                <a:gd name="T3" fmla="*/ 15 h 16"/>
                <a:gd name="T4" fmla="*/ 2 w 17"/>
                <a:gd name="T5" fmla="*/ 11 h 16"/>
                <a:gd name="T6" fmla="*/ 2 w 17"/>
                <a:gd name="T7" fmla="*/ 4 h 16"/>
                <a:gd name="T8" fmla="*/ 11 w 17"/>
                <a:gd name="T9" fmla="*/ 1 h 16"/>
                <a:gd name="T10" fmla="*/ 16 w 17"/>
                <a:gd name="T11" fmla="*/ 5 h 16"/>
              </a:gdLst>
              <a:ahLst/>
              <a:cxnLst>
                <a:cxn ang="0">
                  <a:pos x="T0" y="T1"/>
                </a:cxn>
                <a:cxn ang="0">
                  <a:pos x="T2" y="T3"/>
                </a:cxn>
                <a:cxn ang="0">
                  <a:pos x="T4" y="T5"/>
                </a:cxn>
                <a:cxn ang="0">
                  <a:pos x="T6" y="T7"/>
                </a:cxn>
                <a:cxn ang="0">
                  <a:pos x="T8" y="T9"/>
                </a:cxn>
                <a:cxn ang="0">
                  <a:pos x="T10" y="T11"/>
                </a:cxn>
              </a:cxnLst>
              <a:rect l="0" t="0" r="r" b="b"/>
              <a:pathLst>
                <a:path w="17" h="16">
                  <a:moveTo>
                    <a:pt x="16" y="5"/>
                  </a:moveTo>
                  <a:cubicBezTo>
                    <a:pt x="17" y="10"/>
                    <a:pt x="14" y="13"/>
                    <a:pt x="11" y="15"/>
                  </a:cubicBezTo>
                  <a:cubicBezTo>
                    <a:pt x="7" y="16"/>
                    <a:pt x="4" y="13"/>
                    <a:pt x="2" y="11"/>
                  </a:cubicBezTo>
                  <a:cubicBezTo>
                    <a:pt x="0" y="9"/>
                    <a:pt x="1" y="7"/>
                    <a:pt x="2" y="4"/>
                  </a:cubicBezTo>
                  <a:cubicBezTo>
                    <a:pt x="4" y="2"/>
                    <a:pt x="8" y="0"/>
                    <a:pt x="11" y="1"/>
                  </a:cubicBezTo>
                  <a:cubicBezTo>
                    <a:pt x="13" y="2"/>
                    <a:pt x="14" y="3"/>
                    <a:pt x="16"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4" name="Freeform 118"/>
            <p:cNvSpPr>
              <a:spLocks/>
            </p:cNvSpPr>
            <p:nvPr userDrawn="1"/>
          </p:nvSpPr>
          <p:spPr bwMode="auto">
            <a:xfrm>
              <a:off x="4756150" y="1292225"/>
              <a:ext cx="41275" cy="14288"/>
            </a:xfrm>
            <a:custGeom>
              <a:avLst/>
              <a:gdLst>
                <a:gd name="T0" fmla="*/ 52 w 52"/>
                <a:gd name="T1" fmla="*/ 5 h 18"/>
                <a:gd name="T2" fmla="*/ 40 w 52"/>
                <a:gd name="T3" fmla="*/ 12 h 18"/>
                <a:gd name="T4" fmla="*/ 0 w 52"/>
                <a:gd name="T5" fmla="*/ 18 h 18"/>
                <a:gd name="T6" fmla="*/ 0 w 52"/>
                <a:gd name="T7" fmla="*/ 16 h 18"/>
                <a:gd name="T8" fmla="*/ 52 w 52"/>
                <a:gd name="T9" fmla="*/ 5 h 18"/>
              </a:gdLst>
              <a:ahLst/>
              <a:cxnLst>
                <a:cxn ang="0">
                  <a:pos x="T0" y="T1"/>
                </a:cxn>
                <a:cxn ang="0">
                  <a:pos x="T2" y="T3"/>
                </a:cxn>
                <a:cxn ang="0">
                  <a:pos x="T4" y="T5"/>
                </a:cxn>
                <a:cxn ang="0">
                  <a:pos x="T6" y="T7"/>
                </a:cxn>
                <a:cxn ang="0">
                  <a:pos x="T8" y="T9"/>
                </a:cxn>
              </a:cxnLst>
              <a:rect l="0" t="0" r="r" b="b"/>
              <a:pathLst>
                <a:path w="52" h="18">
                  <a:moveTo>
                    <a:pt x="52" y="5"/>
                  </a:moveTo>
                  <a:cubicBezTo>
                    <a:pt x="52" y="10"/>
                    <a:pt x="43" y="9"/>
                    <a:pt x="40" y="12"/>
                  </a:cubicBezTo>
                  <a:cubicBezTo>
                    <a:pt x="28" y="18"/>
                    <a:pt x="14" y="18"/>
                    <a:pt x="0" y="18"/>
                  </a:cubicBezTo>
                  <a:lnTo>
                    <a:pt x="0" y="16"/>
                  </a:lnTo>
                  <a:cubicBezTo>
                    <a:pt x="14" y="4"/>
                    <a:pt x="33" y="0"/>
                    <a:pt x="52"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5" name="Freeform 119"/>
            <p:cNvSpPr>
              <a:spLocks/>
            </p:cNvSpPr>
            <p:nvPr userDrawn="1"/>
          </p:nvSpPr>
          <p:spPr bwMode="auto">
            <a:xfrm>
              <a:off x="4348163" y="1304925"/>
              <a:ext cx="11113" cy="9525"/>
            </a:xfrm>
            <a:custGeom>
              <a:avLst/>
              <a:gdLst>
                <a:gd name="T0" fmla="*/ 14 w 14"/>
                <a:gd name="T1" fmla="*/ 6 h 12"/>
                <a:gd name="T2" fmla="*/ 8 w 14"/>
                <a:gd name="T3" fmla="*/ 12 h 12"/>
                <a:gd name="T4" fmla="*/ 2 w 14"/>
                <a:gd name="T5" fmla="*/ 9 h 12"/>
                <a:gd name="T6" fmla="*/ 7 w 14"/>
                <a:gd name="T7" fmla="*/ 0 h 12"/>
                <a:gd name="T8" fmla="*/ 14 w 14"/>
                <a:gd name="T9" fmla="*/ 6 h 12"/>
              </a:gdLst>
              <a:ahLst/>
              <a:cxnLst>
                <a:cxn ang="0">
                  <a:pos x="T0" y="T1"/>
                </a:cxn>
                <a:cxn ang="0">
                  <a:pos x="T2" y="T3"/>
                </a:cxn>
                <a:cxn ang="0">
                  <a:pos x="T4" y="T5"/>
                </a:cxn>
                <a:cxn ang="0">
                  <a:pos x="T6" y="T7"/>
                </a:cxn>
                <a:cxn ang="0">
                  <a:pos x="T8" y="T9"/>
                </a:cxn>
              </a:cxnLst>
              <a:rect l="0" t="0" r="r" b="b"/>
              <a:pathLst>
                <a:path w="14" h="12">
                  <a:moveTo>
                    <a:pt x="14" y="6"/>
                  </a:moveTo>
                  <a:cubicBezTo>
                    <a:pt x="13" y="9"/>
                    <a:pt x="12" y="11"/>
                    <a:pt x="8" y="12"/>
                  </a:cubicBezTo>
                  <a:cubicBezTo>
                    <a:pt x="5" y="12"/>
                    <a:pt x="3" y="11"/>
                    <a:pt x="2" y="9"/>
                  </a:cubicBezTo>
                  <a:cubicBezTo>
                    <a:pt x="0" y="4"/>
                    <a:pt x="4" y="2"/>
                    <a:pt x="7" y="0"/>
                  </a:cubicBezTo>
                  <a:cubicBezTo>
                    <a:pt x="10" y="1"/>
                    <a:pt x="13" y="3"/>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6" name="Freeform 120"/>
            <p:cNvSpPr>
              <a:spLocks/>
            </p:cNvSpPr>
            <p:nvPr userDrawn="1"/>
          </p:nvSpPr>
          <p:spPr bwMode="auto">
            <a:xfrm>
              <a:off x="4778375" y="1306513"/>
              <a:ext cx="12700" cy="14288"/>
            </a:xfrm>
            <a:custGeom>
              <a:avLst/>
              <a:gdLst>
                <a:gd name="T0" fmla="*/ 16 w 16"/>
                <a:gd name="T1" fmla="*/ 7 h 17"/>
                <a:gd name="T2" fmla="*/ 11 w 16"/>
                <a:gd name="T3" fmla="*/ 16 h 17"/>
                <a:gd name="T4" fmla="*/ 2 w 16"/>
                <a:gd name="T5" fmla="*/ 13 h 17"/>
                <a:gd name="T6" fmla="*/ 1 w 16"/>
                <a:gd name="T7" fmla="*/ 7 h 17"/>
                <a:gd name="T8" fmla="*/ 16 w 16"/>
                <a:gd name="T9" fmla="*/ 7 h 17"/>
              </a:gdLst>
              <a:ahLst/>
              <a:cxnLst>
                <a:cxn ang="0">
                  <a:pos x="T0" y="T1"/>
                </a:cxn>
                <a:cxn ang="0">
                  <a:pos x="T2" y="T3"/>
                </a:cxn>
                <a:cxn ang="0">
                  <a:pos x="T4" y="T5"/>
                </a:cxn>
                <a:cxn ang="0">
                  <a:pos x="T6" y="T7"/>
                </a:cxn>
                <a:cxn ang="0">
                  <a:pos x="T8" y="T9"/>
                </a:cxn>
              </a:cxnLst>
              <a:rect l="0" t="0" r="r" b="b"/>
              <a:pathLst>
                <a:path w="16" h="17">
                  <a:moveTo>
                    <a:pt x="16" y="7"/>
                  </a:moveTo>
                  <a:cubicBezTo>
                    <a:pt x="15" y="10"/>
                    <a:pt x="14" y="14"/>
                    <a:pt x="11" y="16"/>
                  </a:cubicBezTo>
                  <a:cubicBezTo>
                    <a:pt x="7" y="17"/>
                    <a:pt x="5" y="15"/>
                    <a:pt x="2" y="13"/>
                  </a:cubicBezTo>
                  <a:cubicBezTo>
                    <a:pt x="0" y="12"/>
                    <a:pt x="1" y="9"/>
                    <a:pt x="1" y="7"/>
                  </a:cubicBezTo>
                  <a:cubicBezTo>
                    <a:pt x="4" y="0"/>
                    <a:pt x="14" y="0"/>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7" name="Freeform 121"/>
            <p:cNvSpPr>
              <a:spLocks/>
            </p:cNvSpPr>
            <p:nvPr userDrawn="1"/>
          </p:nvSpPr>
          <p:spPr bwMode="auto">
            <a:xfrm>
              <a:off x="4808538" y="1311275"/>
              <a:ext cx="42863" cy="12700"/>
            </a:xfrm>
            <a:custGeom>
              <a:avLst/>
              <a:gdLst>
                <a:gd name="T0" fmla="*/ 54 w 54"/>
                <a:gd name="T1" fmla="*/ 4 h 17"/>
                <a:gd name="T2" fmla="*/ 22 w 54"/>
                <a:gd name="T3" fmla="*/ 17 h 17"/>
                <a:gd name="T4" fmla="*/ 1 w 54"/>
                <a:gd name="T5" fmla="*/ 16 h 17"/>
                <a:gd name="T6" fmla="*/ 0 w 54"/>
                <a:gd name="T7" fmla="*/ 15 h 17"/>
                <a:gd name="T8" fmla="*/ 54 w 54"/>
                <a:gd name="T9" fmla="*/ 1 h 17"/>
                <a:gd name="T10" fmla="*/ 54 w 54"/>
                <a:gd name="T11" fmla="*/ 4 h 17"/>
              </a:gdLst>
              <a:ahLst/>
              <a:cxnLst>
                <a:cxn ang="0">
                  <a:pos x="T0" y="T1"/>
                </a:cxn>
                <a:cxn ang="0">
                  <a:pos x="T2" y="T3"/>
                </a:cxn>
                <a:cxn ang="0">
                  <a:pos x="T4" y="T5"/>
                </a:cxn>
                <a:cxn ang="0">
                  <a:pos x="T6" y="T7"/>
                </a:cxn>
                <a:cxn ang="0">
                  <a:pos x="T8" y="T9"/>
                </a:cxn>
                <a:cxn ang="0">
                  <a:pos x="T10" y="T11"/>
                </a:cxn>
              </a:cxnLst>
              <a:rect l="0" t="0" r="r" b="b"/>
              <a:pathLst>
                <a:path w="54" h="17">
                  <a:moveTo>
                    <a:pt x="54" y="4"/>
                  </a:moveTo>
                  <a:cubicBezTo>
                    <a:pt x="45" y="10"/>
                    <a:pt x="34" y="17"/>
                    <a:pt x="22" y="17"/>
                  </a:cubicBezTo>
                  <a:lnTo>
                    <a:pt x="1" y="16"/>
                  </a:lnTo>
                  <a:lnTo>
                    <a:pt x="0" y="15"/>
                  </a:lnTo>
                  <a:cubicBezTo>
                    <a:pt x="12" y="0"/>
                    <a:pt x="35" y="0"/>
                    <a:pt x="54" y="1"/>
                  </a:cubicBezTo>
                  <a:lnTo>
                    <a:pt x="54" y="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8" name="Freeform 122"/>
            <p:cNvSpPr>
              <a:spLocks/>
            </p:cNvSpPr>
            <p:nvPr userDrawn="1"/>
          </p:nvSpPr>
          <p:spPr bwMode="auto">
            <a:xfrm>
              <a:off x="4265613" y="1314450"/>
              <a:ext cx="11113" cy="12700"/>
            </a:xfrm>
            <a:custGeom>
              <a:avLst/>
              <a:gdLst>
                <a:gd name="T0" fmla="*/ 14 w 14"/>
                <a:gd name="T1" fmla="*/ 8 h 16"/>
                <a:gd name="T2" fmla="*/ 9 w 14"/>
                <a:gd name="T3" fmla="*/ 15 h 16"/>
                <a:gd name="T4" fmla="*/ 1 w 14"/>
                <a:gd name="T5" fmla="*/ 11 h 16"/>
                <a:gd name="T6" fmla="*/ 5 w 14"/>
                <a:gd name="T7" fmla="*/ 3 h 16"/>
                <a:gd name="T8" fmla="*/ 14 w 14"/>
                <a:gd name="T9" fmla="*/ 8 h 16"/>
              </a:gdLst>
              <a:ahLst/>
              <a:cxnLst>
                <a:cxn ang="0">
                  <a:pos x="T0" y="T1"/>
                </a:cxn>
                <a:cxn ang="0">
                  <a:pos x="T2" y="T3"/>
                </a:cxn>
                <a:cxn ang="0">
                  <a:pos x="T4" y="T5"/>
                </a:cxn>
                <a:cxn ang="0">
                  <a:pos x="T6" y="T7"/>
                </a:cxn>
                <a:cxn ang="0">
                  <a:pos x="T8" y="T9"/>
                </a:cxn>
              </a:cxnLst>
              <a:rect l="0" t="0" r="r" b="b"/>
              <a:pathLst>
                <a:path w="14" h="16">
                  <a:moveTo>
                    <a:pt x="14" y="8"/>
                  </a:moveTo>
                  <a:cubicBezTo>
                    <a:pt x="14" y="11"/>
                    <a:pt x="13" y="14"/>
                    <a:pt x="9" y="15"/>
                  </a:cubicBezTo>
                  <a:cubicBezTo>
                    <a:pt x="6" y="16"/>
                    <a:pt x="3" y="14"/>
                    <a:pt x="1" y="11"/>
                  </a:cubicBezTo>
                  <a:cubicBezTo>
                    <a:pt x="0" y="8"/>
                    <a:pt x="1" y="5"/>
                    <a:pt x="5" y="3"/>
                  </a:cubicBezTo>
                  <a:cubicBezTo>
                    <a:pt x="9" y="0"/>
                    <a:pt x="13" y="5"/>
                    <a:pt x="1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9" name="Freeform 123"/>
            <p:cNvSpPr>
              <a:spLocks/>
            </p:cNvSpPr>
            <p:nvPr userDrawn="1"/>
          </p:nvSpPr>
          <p:spPr bwMode="auto">
            <a:xfrm>
              <a:off x="4283075" y="1320800"/>
              <a:ext cx="9525" cy="7938"/>
            </a:xfrm>
            <a:custGeom>
              <a:avLst/>
              <a:gdLst>
                <a:gd name="T0" fmla="*/ 12 w 13"/>
                <a:gd name="T1" fmla="*/ 4 h 11"/>
                <a:gd name="T2" fmla="*/ 11 w 13"/>
                <a:gd name="T3" fmla="*/ 9 h 11"/>
                <a:gd name="T4" fmla="*/ 4 w 13"/>
                <a:gd name="T5" fmla="*/ 9 h 11"/>
                <a:gd name="T6" fmla="*/ 1 w 13"/>
                <a:gd name="T7" fmla="*/ 3 h 11"/>
                <a:gd name="T8" fmla="*/ 6 w 13"/>
                <a:gd name="T9" fmla="*/ 0 h 11"/>
                <a:gd name="T10" fmla="*/ 12 w 13"/>
                <a:gd name="T11" fmla="*/ 4 h 11"/>
              </a:gdLst>
              <a:ahLst/>
              <a:cxnLst>
                <a:cxn ang="0">
                  <a:pos x="T0" y="T1"/>
                </a:cxn>
                <a:cxn ang="0">
                  <a:pos x="T2" y="T3"/>
                </a:cxn>
                <a:cxn ang="0">
                  <a:pos x="T4" y="T5"/>
                </a:cxn>
                <a:cxn ang="0">
                  <a:pos x="T6" y="T7"/>
                </a:cxn>
                <a:cxn ang="0">
                  <a:pos x="T8" y="T9"/>
                </a:cxn>
                <a:cxn ang="0">
                  <a:pos x="T10" y="T11"/>
                </a:cxn>
              </a:cxnLst>
              <a:rect l="0" t="0" r="r" b="b"/>
              <a:pathLst>
                <a:path w="13" h="11">
                  <a:moveTo>
                    <a:pt x="12" y="4"/>
                  </a:moveTo>
                  <a:cubicBezTo>
                    <a:pt x="13" y="6"/>
                    <a:pt x="11" y="8"/>
                    <a:pt x="11" y="9"/>
                  </a:cubicBezTo>
                  <a:cubicBezTo>
                    <a:pt x="8" y="11"/>
                    <a:pt x="5" y="11"/>
                    <a:pt x="4" y="9"/>
                  </a:cubicBezTo>
                  <a:cubicBezTo>
                    <a:pt x="1" y="8"/>
                    <a:pt x="0" y="5"/>
                    <a:pt x="1" y="3"/>
                  </a:cubicBezTo>
                  <a:cubicBezTo>
                    <a:pt x="2" y="1"/>
                    <a:pt x="5" y="1"/>
                    <a:pt x="6" y="0"/>
                  </a:cubicBezTo>
                  <a:cubicBezTo>
                    <a:pt x="8" y="1"/>
                    <a:pt x="11" y="2"/>
                    <a:pt x="12"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0" name="Freeform 124"/>
            <p:cNvSpPr>
              <a:spLocks/>
            </p:cNvSpPr>
            <p:nvPr userDrawn="1"/>
          </p:nvSpPr>
          <p:spPr bwMode="auto">
            <a:xfrm>
              <a:off x="4146550" y="1323975"/>
              <a:ext cx="31750" cy="33338"/>
            </a:xfrm>
            <a:custGeom>
              <a:avLst/>
              <a:gdLst>
                <a:gd name="T0" fmla="*/ 40 w 40"/>
                <a:gd name="T1" fmla="*/ 39 h 43"/>
                <a:gd name="T2" fmla="*/ 26 w 40"/>
                <a:gd name="T3" fmla="*/ 35 h 43"/>
                <a:gd name="T4" fmla="*/ 0 w 40"/>
                <a:gd name="T5" fmla="*/ 4 h 43"/>
                <a:gd name="T6" fmla="*/ 7 w 40"/>
                <a:gd name="T7" fmla="*/ 4 h 43"/>
                <a:gd name="T8" fmla="*/ 15 w 40"/>
                <a:gd name="T9" fmla="*/ 8 h 43"/>
                <a:gd name="T10" fmla="*/ 40 w 40"/>
                <a:gd name="T11" fmla="*/ 39 h 43"/>
              </a:gdLst>
              <a:ahLst/>
              <a:cxnLst>
                <a:cxn ang="0">
                  <a:pos x="T0" y="T1"/>
                </a:cxn>
                <a:cxn ang="0">
                  <a:pos x="T2" y="T3"/>
                </a:cxn>
                <a:cxn ang="0">
                  <a:pos x="T4" y="T5"/>
                </a:cxn>
                <a:cxn ang="0">
                  <a:pos x="T6" y="T7"/>
                </a:cxn>
                <a:cxn ang="0">
                  <a:pos x="T8" y="T9"/>
                </a:cxn>
                <a:cxn ang="0">
                  <a:pos x="T10" y="T11"/>
                </a:cxn>
              </a:cxnLst>
              <a:rect l="0" t="0" r="r" b="b"/>
              <a:pathLst>
                <a:path w="40" h="43">
                  <a:moveTo>
                    <a:pt x="40" y="39"/>
                  </a:moveTo>
                  <a:cubicBezTo>
                    <a:pt x="36" y="43"/>
                    <a:pt x="30" y="38"/>
                    <a:pt x="26" y="35"/>
                  </a:cubicBezTo>
                  <a:cubicBezTo>
                    <a:pt x="12" y="28"/>
                    <a:pt x="13" y="13"/>
                    <a:pt x="0" y="4"/>
                  </a:cubicBezTo>
                  <a:cubicBezTo>
                    <a:pt x="1" y="0"/>
                    <a:pt x="5" y="5"/>
                    <a:pt x="7" y="4"/>
                  </a:cubicBezTo>
                  <a:cubicBezTo>
                    <a:pt x="9" y="5"/>
                    <a:pt x="12" y="7"/>
                    <a:pt x="15" y="8"/>
                  </a:cubicBezTo>
                  <a:cubicBezTo>
                    <a:pt x="28" y="15"/>
                    <a:pt x="31" y="27"/>
                    <a:pt x="40" y="39"/>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1" name="Freeform 125"/>
            <p:cNvSpPr>
              <a:spLocks noEditPoints="1"/>
            </p:cNvSpPr>
            <p:nvPr userDrawn="1"/>
          </p:nvSpPr>
          <p:spPr bwMode="auto">
            <a:xfrm>
              <a:off x="4079875" y="1108075"/>
              <a:ext cx="974725" cy="341313"/>
            </a:xfrm>
            <a:custGeom>
              <a:avLst/>
              <a:gdLst>
                <a:gd name="T0" fmla="*/ 1184 w 1228"/>
                <a:gd name="T1" fmla="*/ 173 h 428"/>
                <a:gd name="T2" fmla="*/ 816 w 1228"/>
                <a:gd name="T3" fmla="*/ 211 h 428"/>
                <a:gd name="T4" fmla="*/ 654 w 1228"/>
                <a:gd name="T5" fmla="*/ 241 h 428"/>
                <a:gd name="T6" fmla="*/ 733 w 1228"/>
                <a:gd name="T7" fmla="*/ 162 h 428"/>
                <a:gd name="T8" fmla="*/ 859 w 1228"/>
                <a:gd name="T9" fmla="*/ 113 h 428"/>
                <a:gd name="T10" fmla="*/ 974 w 1228"/>
                <a:gd name="T11" fmla="*/ 121 h 428"/>
                <a:gd name="T12" fmla="*/ 1084 w 1228"/>
                <a:gd name="T13" fmla="*/ 152 h 428"/>
                <a:gd name="T14" fmla="*/ 1064 w 1228"/>
                <a:gd name="T15" fmla="*/ 100 h 428"/>
                <a:gd name="T16" fmla="*/ 878 w 1228"/>
                <a:gd name="T17" fmla="*/ 100 h 428"/>
                <a:gd name="T18" fmla="*/ 1035 w 1228"/>
                <a:gd name="T19" fmla="*/ 14 h 428"/>
                <a:gd name="T20" fmla="*/ 819 w 1228"/>
                <a:gd name="T21" fmla="*/ 110 h 428"/>
                <a:gd name="T22" fmla="*/ 668 w 1228"/>
                <a:gd name="T23" fmla="*/ 181 h 428"/>
                <a:gd name="T24" fmla="*/ 651 w 1228"/>
                <a:gd name="T25" fmla="*/ 184 h 428"/>
                <a:gd name="T26" fmla="*/ 599 w 1228"/>
                <a:gd name="T27" fmla="*/ 238 h 428"/>
                <a:gd name="T28" fmla="*/ 609 w 1228"/>
                <a:gd name="T29" fmla="*/ 265 h 428"/>
                <a:gd name="T30" fmla="*/ 549 w 1228"/>
                <a:gd name="T31" fmla="*/ 145 h 428"/>
                <a:gd name="T32" fmla="*/ 451 w 1228"/>
                <a:gd name="T33" fmla="*/ 135 h 428"/>
                <a:gd name="T34" fmla="*/ 514 w 1228"/>
                <a:gd name="T35" fmla="*/ 213 h 428"/>
                <a:gd name="T36" fmla="*/ 45 w 1228"/>
                <a:gd name="T37" fmla="*/ 170 h 428"/>
                <a:gd name="T38" fmla="*/ 9 w 1228"/>
                <a:gd name="T39" fmla="*/ 160 h 428"/>
                <a:gd name="T40" fmla="*/ 551 w 1228"/>
                <a:gd name="T41" fmla="*/ 256 h 428"/>
                <a:gd name="T42" fmla="*/ 375 w 1228"/>
                <a:gd name="T43" fmla="*/ 249 h 428"/>
                <a:gd name="T44" fmla="*/ 297 w 1228"/>
                <a:gd name="T45" fmla="*/ 270 h 428"/>
                <a:gd name="T46" fmla="*/ 169 w 1228"/>
                <a:gd name="T47" fmla="*/ 265 h 428"/>
                <a:gd name="T48" fmla="*/ 142 w 1228"/>
                <a:gd name="T49" fmla="*/ 321 h 428"/>
                <a:gd name="T50" fmla="*/ 55 w 1228"/>
                <a:gd name="T51" fmla="*/ 351 h 428"/>
                <a:gd name="T52" fmla="*/ 159 w 1228"/>
                <a:gd name="T53" fmla="*/ 340 h 428"/>
                <a:gd name="T54" fmla="*/ 227 w 1228"/>
                <a:gd name="T55" fmla="*/ 330 h 428"/>
                <a:gd name="T56" fmla="*/ 289 w 1228"/>
                <a:gd name="T57" fmla="*/ 306 h 428"/>
                <a:gd name="T58" fmla="*/ 350 w 1228"/>
                <a:gd name="T59" fmla="*/ 275 h 428"/>
                <a:gd name="T60" fmla="*/ 460 w 1228"/>
                <a:gd name="T61" fmla="*/ 241 h 428"/>
                <a:gd name="T62" fmla="*/ 435 w 1228"/>
                <a:gd name="T63" fmla="*/ 349 h 428"/>
                <a:gd name="T64" fmla="*/ 439 w 1228"/>
                <a:gd name="T65" fmla="*/ 338 h 428"/>
                <a:gd name="T66" fmla="*/ 476 w 1228"/>
                <a:gd name="T67" fmla="*/ 244 h 428"/>
                <a:gd name="T68" fmla="*/ 488 w 1228"/>
                <a:gd name="T69" fmla="*/ 246 h 428"/>
                <a:gd name="T70" fmla="*/ 519 w 1228"/>
                <a:gd name="T71" fmla="*/ 269 h 428"/>
                <a:gd name="T72" fmla="*/ 515 w 1228"/>
                <a:gd name="T73" fmla="*/ 313 h 428"/>
                <a:gd name="T74" fmla="*/ 623 w 1228"/>
                <a:gd name="T75" fmla="*/ 341 h 428"/>
                <a:gd name="T76" fmla="*/ 724 w 1228"/>
                <a:gd name="T77" fmla="*/ 260 h 428"/>
                <a:gd name="T78" fmla="*/ 739 w 1228"/>
                <a:gd name="T79" fmla="*/ 286 h 428"/>
                <a:gd name="T80" fmla="*/ 753 w 1228"/>
                <a:gd name="T81" fmla="*/ 260 h 428"/>
                <a:gd name="T82" fmla="*/ 777 w 1228"/>
                <a:gd name="T83" fmla="*/ 267 h 428"/>
                <a:gd name="T84" fmla="*/ 789 w 1228"/>
                <a:gd name="T85" fmla="*/ 347 h 428"/>
                <a:gd name="T86" fmla="*/ 804 w 1228"/>
                <a:gd name="T87" fmla="*/ 344 h 428"/>
                <a:gd name="T88" fmla="*/ 901 w 1228"/>
                <a:gd name="T89" fmla="*/ 332 h 428"/>
                <a:gd name="T90" fmla="*/ 958 w 1228"/>
                <a:gd name="T91" fmla="*/ 354 h 428"/>
                <a:gd name="T92" fmla="*/ 964 w 1228"/>
                <a:gd name="T93" fmla="*/ 330 h 428"/>
                <a:gd name="T94" fmla="*/ 943 w 1228"/>
                <a:gd name="T95" fmla="*/ 303 h 428"/>
                <a:gd name="T96" fmla="*/ 1084 w 1228"/>
                <a:gd name="T97" fmla="*/ 339 h 428"/>
                <a:gd name="T98" fmla="*/ 986 w 1228"/>
                <a:gd name="T99" fmla="*/ 308 h 428"/>
                <a:gd name="T100" fmla="*/ 840 w 1228"/>
                <a:gd name="T101" fmla="*/ 255 h 428"/>
                <a:gd name="T102" fmla="*/ 1177 w 1228"/>
                <a:gd name="T103" fmla="*/ 219 h 428"/>
                <a:gd name="T104" fmla="*/ 614 w 1228"/>
                <a:gd name="T105" fmla="*/ 302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28" h="428">
                  <a:moveTo>
                    <a:pt x="1223" y="162"/>
                  </a:moveTo>
                  <a:cubicBezTo>
                    <a:pt x="1217" y="151"/>
                    <a:pt x="1207" y="147"/>
                    <a:pt x="1195" y="147"/>
                  </a:cubicBezTo>
                  <a:cubicBezTo>
                    <a:pt x="1185" y="148"/>
                    <a:pt x="1178" y="154"/>
                    <a:pt x="1174" y="162"/>
                  </a:cubicBezTo>
                  <a:cubicBezTo>
                    <a:pt x="1171" y="171"/>
                    <a:pt x="1174" y="178"/>
                    <a:pt x="1181" y="183"/>
                  </a:cubicBezTo>
                  <a:cubicBezTo>
                    <a:pt x="1184" y="184"/>
                    <a:pt x="1187" y="184"/>
                    <a:pt x="1188" y="181"/>
                  </a:cubicBezTo>
                  <a:cubicBezTo>
                    <a:pt x="1190" y="176"/>
                    <a:pt x="1185" y="176"/>
                    <a:pt x="1184" y="173"/>
                  </a:cubicBezTo>
                  <a:cubicBezTo>
                    <a:pt x="1183" y="167"/>
                    <a:pt x="1185" y="163"/>
                    <a:pt x="1188" y="159"/>
                  </a:cubicBezTo>
                  <a:cubicBezTo>
                    <a:pt x="1192" y="155"/>
                    <a:pt x="1199" y="157"/>
                    <a:pt x="1203" y="157"/>
                  </a:cubicBezTo>
                  <a:cubicBezTo>
                    <a:pt x="1208" y="160"/>
                    <a:pt x="1212" y="163"/>
                    <a:pt x="1214" y="168"/>
                  </a:cubicBezTo>
                  <a:cubicBezTo>
                    <a:pt x="1217" y="175"/>
                    <a:pt x="1217" y="182"/>
                    <a:pt x="1214" y="189"/>
                  </a:cubicBezTo>
                  <a:cubicBezTo>
                    <a:pt x="1210" y="198"/>
                    <a:pt x="1201" y="206"/>
                    <a:pt x="1191" y="208"/>
                  </a:cubicBezTo>
                  <a:cubicBezTo>
                    <a:pt x="1160" y="212"/>
                    <a:pt x="816" y="211"/>
                    <a:pt x="816" y="211"/>
                  </a:cubicBezTo>
                  <a:cubicBezTo>
                    <a:pt x="775" y="214"/>
                    <a:pt x="729" y="203"/>
                    <a:pt x="695" y="224"/>
                  </a:cubicBezTo>
                  <a:cubicBezTo>
                    <a:pt x="679" y="232"/>
                    <a:pt x="671" y="249"/>
                    <a:pt x="667" y="265"/>
                  </a:cubicBezTo>
                  <a:cubicBezTo>
                    <a:pt x="656" y="274"/>
                    <a:pt x="646" y="285"/>
                    <a:pt x="637" y="295"/>
                  </a:cubicBezTo>
                  <a:lnTo>
                    <a:pt x="636" y="294"/>
                  </a:lnTo>
                  <a:cubicBezTo>
                    <a:pt x="638" y="285"/>
                    <a:pt x="642" y="277"/>
                    <a:pt x="644" y="268"/>
                  </a:cubicBezTo>
                  <a:cubicBezTo>
                    <a:pt x="650" y="260"/>
                    <a:pt x="650" y="250"/>
                    <a:pt x="654" y="241"/>
                  </a:cubicBezTo>
                  <a:cubicBezTo>
                    <a:pt x="668" y="218"/>
                    <a:pt x="682" y="195"/>
                    <a:pt x="704" y="178"/>
                  </a:cubicBezTo>
                  <a:cubicBezTo>
                    <a:pt x="713" y="166"/>
                    <a:pt x="730" y="168"/>
                    <a:pt x="744" y="168"/>
                  </a:cubicBezTo>
                  <a:cubicBezTo>
                    <a:pt x="760" y="175"/>
                    <a:pt x="778" y="178"/>
                    <a:pt x="797" y="176"/>
                  </a:cubicBezTo>
                  <a:cubicBezTo>
                    <a:pt x="798" y="175"/>
                    <a:pt x="798" y="174"/>
                    <a:pt x="798" y="173"/>
                  </a:cubicBezTo>
                  <a:cubicBezTo>
                    <a:pt x="793" y="168"/>
                    <a:pt x="784" y="166"/>
                    <a:pt x="778" y="161"/>
                  </a:cubicBezTo>
                  <a:cubicBezTo>
                    <a:pt x="763" y="154"/>
                    <a:pt x="749" y="163"/>
                    <a:pt x="733" y="162"/>
                  </a:cubicBezTo>
                  <a:cubicBezTo>
                    <a:pt x="732" y="162"/>
                    <a:pt x="731" y="161"/>
                    <a:pt x="732" y="160"/>
                  </a:cubicBezTo>
                  <a:cubicBezTo>
                    <a:pt x="746" y="149"/>
                    <a:pt x="762" y="142"/>
                    <a:pt x="778" y="135"/>
                  </a:cubicBezTo>
                  <a:cubicBezTo>
                    <a:pt x="792" y="128"/>
                    <a:pt x="806" y="124"/>
                    <a:pt x="820" y="119"/>
                  </a:cubicBezTo>
                  <a:cubicBezTo>
                    <a:pt x="825" y="119"/>
                    <a:pt x="831" y="114"/>
                    <a:pt x="836" y="117"/>
                  </a:cubicBezTo>
                  <a:lnTo>
                    <a:pt x="856" y="112"/>
                  </a:lnTo>
                  <a:cubicBezTo>
                    <a:pt x="857" y="112"/>
                    <a:pt x="857" y="113"/>
                    <a:pt x="859" y="113"/>
                  </a:cubicBezTo>
                  <a:cubicBezTo>
                    <a:pt x="876" y="107"/>
                    <a:pt x="897" y="113"/>
                    <a:pt x="917" y="112"/>
                  </a:cubicBezTo>
                  <a:lnTo>
                    <a:pt x="919" y="114"/>
                  </a:lnTo>
                  <a:lnTo>
                    <a:pt x="937" y="119"/>
                  </a:lnTo>
                  <a:cubicBezTo>
                    <a:pt x="944" y="120"/>
                    <a:pt x="947" y="128"/>
                    <a:pt x="954" y="128"/>
                  </a:cubicBezTo>
                  <a:cubicBezTo>
                    <a:pt x="958" y="123"/>
                    <a:pt x="950" y="121"/>
                    <a:pt x="948" y="117"/>
                  </a:cubicBezTo>
                  <a:cubicBezTo>
                    <a:pt x="957" y="115"/>
                    <a:pt x="966" y="117"/>
                    <a:pt x="974" y="121"/>
                  </a:cubicBezTo>
                  <a:lnTo>
                    <a:pt x="970" y="125"/>
                  </a:lnTo>
                  <a:cubicBezTo>
                    <a:pt x="968" y="129"/>
                    <a:pt x="971" y="132"/>
                    <a:pt x="974" y="134"/>
                  </a:cubicBezTo>
                  <a:cubicBezTo>
                    <a:pt x="977" y="135"/>
                    <a:pt x="979" y="133"/>
                    <a:pt x="981" y="132"/>
                  </a:cubicBezTo>
                  <a:cubicBezTo>
                    <a:pt x="986" y="128"/>
                    <a:pt x="980" y="125"/>
                    <a:pt x="982" y="122"/>
                  </a:cubicBezTo>
                  <a:cubicBezTo>
                    <a:pt x="1010" y="127"/>
                    <a:pt x="1037" y="134"/>
                    <a:pt x="1062" y="145"/>
                  </a:cubicBezTo>
                  <a:cubicBezTo>
                    <a:pt x="1069" y="147"/>
                    <a:pt x="1076" y="152"/>
                    <a:pt x="1084" y="152"/>
                  </a:cubicBezTo>
                  <a:cubicBezTo>
                    <a:pt x="1076" y="145"/>
                    <a:pt x="1065" y="141"/>
                    <a:pt x="1056" y="137"/>
                  </a:cubicBezTo>
                  <a:cubicBezTo>
                    <a:pt x="1049" y="133"/>
                    <a:pt x="1040" y="133"/>
                    <a:pt x="1035" y="127"/>
                  </a:cubicBezTo>
                  <a:cubicBezTo>
                    <a:pt x="1036" y="125"/>
                    <a:pt x="1039" y="126"/>
                    <a:pt x="1040" y="125"/>
                  </a:cubicBezTo>
                  <a:cubicBezTo>
                    <a:pt x="1053" y="123"/>
                    <a:pt x="1064" y="114"/>
                    <a:pt x="1073" y="103"/>
                  </a:cubicBezTo>
                  <a:cubicBezTo>
                    <a:pt x="1074" y="101"/>
                    <a:pt x="1078" y="102"/>
                    <a:pt x="1077" y="99"/>
                  </a:cubicBezTo>
                  <a:cubicBezTo>
                    <a:pt x="1074" y="95"/>
                    <a:pt x="1068" y="100"/>
                    <a:pt x="1064" y="100"/>
                  </a:cubicBezTo>
                  <a:cubicBezTo>
                    <a:pt x="1048" y="103"/>
                    <a:pt x="1041" y="121"/>
                    <a:pt x="1025" y="125"/>
                  </a:cubicBezTo>
                  <a:cubicBezTo>
                    <a:pt x="1006" y="120"/>
                    <a:pt x="986" y="116"/>
                    <a:pt x="967" y="111"/>
                  </a:cubicBezTo>
                  <a:cubicBezTo>
                    <a:pt x="958" y="109"/>
                    <a:pt x="948" y="108"/>
                    <a:pt x="939" y="105"/>
                  </a:cubicBezTo>
                  <a:lnTo>
                    <a:pt x="918" y="103"/>
                  </a:lnTo>
                  <a:lnTo>
                    <a:pt x="879" y="103"/>
                  </a:lnTo>
                  <a:cubicBezTo>
                    <a:pt x="879" y="102"/>
                    <a:pt x="878" y="102"/>
                    <a:pt x="878" y="100"/>
                  </a:cubicBezTo>
                  <a:cubicBezTo>
                    <a:pt x="892" y="97"/>
                    <a:pt x="903" y="89"/>
                    <a:pt x="917" y="86"/>
                  </a:cubicBezTo>
                  <a:lnTo>
                    <a:pt x="1018" y="39"/>
                  </a:lnTo>
                  <a:cubicBezTo>
                    <a:pt x="1029" y="30"/>
                    <a:pt x="1038" y="19"/>
                    <a:pt x="1047" y="8"/>
                  </a:cubicBezTo>
                  <a:cubicBezTo>
                    <a:pt x="1047" y="5"/>
                    <a:pt x="1045" y="2"/>
                    <a:pt x="1043" y="1"/>
                  </a:cubicBezTo>
                  <a:cubicBezTo>
                    <a:pt x="1040" y="0"/>
                    <a:pt x="1037" y="0"/>
                    <a:pt x="1035" y="2"/>
                  </a:cubicBezTo>
                  <a:cubicBezTo>
                    <a:pt x="1031" y="6"/>
                    <a:pt x="1035" y="10"/>
                    <a:pt x="1035" y="14"/>
                  </a:cubicBezTo>
                  <a:cubicBezTo>
                    <a:pt x="1031" y="20"/>
                    <a:pt x="1023" y="25"/>
                    <a:pt x="1018" y="29"/>
                  </a:cubicBezTo>
                  <a:cubicBezTo>
                    <a:pt x="1016" y="28"/>
                    <a:pt x="914" y="76"/>
                    <a:pt x="914" y="76"/>
                  </a:cubicBezTo>
                  <a:cubicBezTo>
                    <a:pt x="898" y="82"/>
                    <a:pt x="883" y="89"/>
                    <a:pt x="868" y="93"/>
                  </a:cubicBezTo>
                  <a:lnTo>
                    <a:pt x="846" y="96"/>
                  </a:lnTo>
                  <a:cubicBezTo>
                    <a:pt x="844" y="101"/>
                    <a:pt x="840" y="103"/>
                    <a:pt x="836" y="105"/>
                  </a:cubicBezTo>
                  <a:cubicBezTo>
                    <a:pt x="830" y="106"/>
                    <a:pt x="825" y="110"/>
                    <a:pt x="819" y="110"/>
                  </a:cubicBezTo>
                  <a:cubicBezTo>
                    <a:pt x="770" y="129"/>
                    <a:pt x="719" y="149"/>
                    <a:pt x="680" y="188"/>
                  </a:cubicBezTo>
                  <a:cubicBezTo>
                    <a:pt x="682" y="183"/>
                    <a:pt x="683" y="178"/>
                    <a:pt x="684" y="172"/>
                  </a:cubicBezTo>
                  <a:cubicBezTo>
                    <a:pt x="683" y="166"/>
                    <a:pt x="683" y="160"/>
                    <a:pt x="679" y="155"/>
                  </a:cubicBezTo>
                  <a:cubicBezTo>
                    <a:pt x="679" y="153"/>
                    <a:pt x="676" y="147"/>
                    <a:pt x="677" y="145"/>
                  </a:cubicBezTo>
                  <a:lnTo>
                    <a:pt x="671" y="148"/>
                  </a:lnTo>
                  <a:cubicBezTo>
                    <a:pt x="668" y="157"/>
                    <a:pt x="665" y="172"/>
                    <a:pt x="668" y="181"/>
                  </a:cubicBezTo>
                  <a:cubicBezTo>
                    <a:pt x="669" y="187"/>
                    <a:pt x="675" y="195"/>
                    <a:pt x="670" y="202"/>
                  </a:cubicBezTo>
                  <a:cubicBezTo>
                    <a:pt x="652" y="224"/>
                    <a:pt x="641" y="250"/>
                    <a:pt x="629" y="275"/>
                  </a:cubicBezTo>
                  <a:cubicBezTo>
                    <a:pt x="625" y="275"/>
                    <a:pt x="622" y="270"/>
                    <a:pt x="621" y="266"/>
                  </a:cubicBezTo>
                  <a:cubicBezTo>
                    <a:pt x="633" y="250"/>
                    <a:pt x="644" y="232"/>
                    <a:pt x="647" y="211"/>
                  </a:cubicBezTo>
                  <a:cubicBezTo>
                    <a:pt x="650" y="209"/>
                    <a:pt x="648" y="204"/>
                    <a:pt x="651" y="202"/>
                  </a:cubicBezTo>
                  <a:cubicBezTo>
                    <a:pt x="650" y="195"/>
                    <a:pt x="654" y="189"/>
                    <a:pt x="651" y="184"/>
                  </a:cubicBezTo>
                  <a:cubicBezTo>
                    <a:pt x="654" y="176"/>
                    <a:pt x="640" y="168"/>
                    <a:pt x="649" y="163"/>
                  </a:cubicBezTo>
                  <a:lnTo>
                    <a:pt x="642" y="167"/>
                  </a:lnTo>
                  <a:cubicBezTo>
                    <a:pt x="625" y="188"/>
                    <a:pt x="650" y="220"/>
                    <a:pt x="632" y="240"/>
                  </a:cubicBezTo>
                  <a:lnTo>
                    <a:pt x="632" y="242"/>
                  </a:lnTo>
                  <a:cubicBezTo>
                    <a:pt x="626" y="249"/>
                    <a:pt x="624" y="256"/>
                    <a:pt x="616" y="260"/>
                  </a:cubicBezTo>
                  <a:cubicBezTo>
                    <a:pt x="607" y="256"/>
                    <a:pt x="604" y="246"/>
                    <a:pt x="599" y="238"/>
                  </a:cubicBezTo>
                  <a:cubicBezTo>
                    <a:pt x="590" y="230"/>
                    <a:pt x="590" y="214"/>
                    <a:pt x="595" y="203"/>
                  </a:cubicBezTo>
                  <a:cubicBezTo>
                    <a:pt x="599" y="192"/>
                    <a:pt x="593" y="182"/>
                    <a:pt x="592" y="173"/>
                  </a:cubicBezTo>
                  <a:lnTo>
                    <a:pt x="588" y="170"/>
                  </a:lnTo>
                  <a:cubicBezTo>
                    <a:pt x="579" y="182"/>
                    <a:pt x="576" y="201"/>
                    <a:pt x="583" y="215"/>
                  </a:cubicBezTo>
                  <a:cubicBezTo>
                    <a:pt x="587" y="222"/>
                    <a:pt x="587" y="231"/>
                    <a:pt x="593" y="237"/>
                  </a:cubicBezTo>
                  <a:cubicBezTo>
                    <a:pt x="596" y="248"/>
                    <a:pt x="603" y="255"/>
                    <a:pt x="609" y="265"/>
                  </a:cubicBezTo>
                  <a:cubicBezTo>
                    <a:pt x="610" y="269"/>
                    <a:pt x="607" y="270"/>
                    <a:pt x="605" y="271"/>
                  </a:cubicBezTo>
                  <a:cubicBezTo>
                    <a:pt x="601" y="269"/>
                    <a:pt x="601" y="263"/>
                    <a:pt x="598" y="260"/>
                  </a:cubicBezTo>
                  <a:cubicBezTo>
                    <a:pt x="585" y="233"/>
                    <a:pt x="569" y="212"/>
                    <a:pt x="549" y="190"/>
                  </a:cubicBezTo>
                  <a:cubicBezTo>
                    <a:pt x="548" y="187"/>
                    <a:pt x="545" y="184"/>
                    <a:pt x="547" y="180"/>
                  </a:cubicBezTo>
                  <a:cubicBezTo>
                    <a:pt x="554" y="173"/>
                    <a:pt x="556" y="160"/>
                    <a:pt x="552" y="151"/>
                  </a:cubicBezTo>
                  <a:cubicBezTo>
                    <a:pt x="551" y="149"/>
                    <a:pt x="549" y="147"/>
                    <a:pt x="549" y="145"/>
                  </a:cubicBezTo>
                  <a:lnTo>
                    <a:pt x="544" y="141"/>
                  </a:lnTo>
                  <a:cubicBezTo>
                    <a:pt x="544" y="154"/>
                    <a:pt x="536" y="166"/>
                    <a:pt x="539" y="180"/>
                  </a:cubicBezTo>
                  <a:lnTo>
                    <a:pt x="539" y="181"/>
                  </a:lnTo>
                  <a:cubicBezTo>
                    <a:pt x="501" y="151"/>
                    <a:pt x="458" y="125"/>
                    <a:pt x="414" y="105"/>
                  </a:cubicBezTo>
                  <a:lnTo>
                    <a:pt x="410" y="114"/>
                  </a:lnTo>
                  <a:cubicBezTo>
                    <a:pt x="421" y="117"/>
                    <a:pt x="451" y="135"/>
                    <a:pt x="451" y="135"/>
                  </a:cubicBezTo>
                  <a:cubicBezTo>
                    <a:pt x="464" y="140"/>
                    <a:pt x="476" y="148"/>
                    <a:pt x="488" y="155"/>
                  </a:cubicBezTo>
                  <a:cubicBezTo>
                    <a:pt x="540" y="184"/>
                    <a:pt x="574" y="231"/>
                    <a:pt x="597" y="283"/>
                  </a:cubicBezTo>
                  <a:cubicBezTo>
                    <a:pt x="597" y="287"/>
                    <a:pt x="601" y="292"/>
                    <a:pt x="598" y="296"/>
                  </a:cubicBezTo>
                  <a:cubicBezTo>
                    <a:pt x="590" y="284"/>
                    <a:pt x="579" y="277"/>
                    <a:pt x="570" y="267"/>
                  </a:cubicBezTo>
                  <a:cubicBezTo>
                    <a:pt x="567" y="249"/>
                    <a:pt x="556" y="232"/>
                    <a:pt x="541" y="225"/>
                  </a:cubicBezTo>
                  <a:cubicBezTo>
                    <a:pt x="535" y="217"/>
                    <a:pt x="523" y="216"/>
                    <a:pt x="514" y="213"/>
                  </a:cubicBezTo>
                  <a:lnTo>
                    <a:pt x="376" y="213"/>
                  </a:lnTo>
                  <a:cubicBezTo>
                    <a:pt x="265" y="211"/>
                    <a:pt x="163" y="216"/>
                    <a:pt x="52" y="214"/>
                  </a:cubicBezTo>
                  <a:cubicBezTo>
                    <a:pt x="36" y="213"/>
                    <a:pt x="17" y="207"/>
                    <a:pt x="13" y="191"/>
                  </a:cubicBezTo>
                  <a:cubicBezTo>
                    <a:pt x="10" y="185"/>
                    <a:pt x="10" y="175"/>
                    <a:pt x="13" y="170"/>
                  </a:cubicBezTo>
                  <a:cubicBezTo>
                    <a:pt x="17" y="163"/>
                    <a:pt x="24" y="160"/>
                    <a:pt x="32" y="160"/>
                  </a:cubicBezTo>
                  <a:cubicBezTo>
                    <a:pt x="38" y="160"/>
                    <a:pt x="42" y="166"/>
                    <a:pt x="45" y="170"/>
                  </a:cubicBezTo>
                  <a:cubicBezTo>
                    <a:pt x="45" y="175"/>
                    <a:pt x="41" y="180"/>
                    <a:pt x="39" y="184"/>
                  </a:cubicBezTo>
                  <a:cubicBezTo>
                    <a:pt x="39" y="186"/>
                    <a:pt x="41" y="189"/>
                    <a:pt x="43" y="187"/>
                  </a:cubicBezTo>
                  <a:cubicBezTo>
                    <a:pt x="48" y="186"/>
                    <a:pt x="52" y="180"/>
                    <a:pt x="53" y="175"/>
                  </a:cubicBezTo>
                  <a:cubicBezTo>
                    <a:pt x="54" y="173"/>
                    <a:pt x="55" y="169"/>
                    <a:pt x="52" y="167"/>
                  </a:cubicBezTo>
                  <a:cubicBezTo>
                    <a:pt x="50" y="159"/>
                    <a:pt x="41" y="153"/>
                    <a:pt x="34" y="151"/>
                  </a:cubicBezTo>
                  <a:cubicBezTo>
                    <a:pt x="25" y="151"/>
                    <a:pt x="15" y="153"/>
                    <a:pt x="9" y="160"/>
                  </a:cubicBezTo>
                  <a:cubicBezTo>
                    <a:pt x="0" y="168"/>
                    <a:pt x="0" y="181"/>
                    <a:pt x="3" y="192"/>
                  </a:cubicBezTo>
                  <a:cubicBezTo>
                    <a:pt x="9" y="209"/>
                    <a:pt x="26" y="220"/>
                    <a:pt x="43" y="222"/>
                  </a:cubicBezTo>
                  <a:lnTo>
                    <a:pt x="411" y="224"/>
                  </a:lnTo>
                  <a:cubicBezTo>
                    <a:pt x="447" y="226"/>
                    <a:pt x="487" y="220"/>
                    <a:pt x="523" y="227"/>
                  </a:cubicBezTo>
                  <a:cubicBezTo>
                    <a:pt x="536" y="231"/>
                    <a:pt x="550" y="241"/>
                    <a:pt x="554" y="256"/>
                  </a:cubicBezTo>
                  <a:cubicBezTo>
                    <a:pt x="553" y="257"/>
                    <a:pt x="552" y="256"/>
                    <a:pt x="551" y="256"/>
                  </a:cubicBezTo>
                  <a:cubicBezTo>
                    <a:pt x="521" y="237"/>
                    <a:pt x="482" y="230"/>
                    <a:pt x="444" y="234"/>
                  </a:cubicBezTo>
                  <a:cubicBezTo>
                    <a:pt x="429" y="233"/>
                    <a:pt x="415" y="239"/>
                    <a:pt x="402" y="243"/>
                  </a:cubicBezTo>
                  <a:cubicBezTo>
                    <a:pt x="394" y="244"/>
                    <a:pt x="388" y="241"/>
                    <a:pt x="383" y="237"/>
                  </a:cubicBezTo>
                  <a:cubicBezTo>
                    <a:pt x="370" y="225"/>
                    <a:pt x="346" y="225"/>
                    <a:pt x="328" y="230"/>
                  </a:cubicBezTo>
                  <a:cubicBezTo>
                    <a:pt x="328" y="231"/>
                    <a:pt x="328" y="232"/>
                    <a:pt x="329" y="233"/>
                  </a:cubicBezTo>
                  <a:cubicBezTo>
                    <a:pt x="347" y="231"/>
                    <a:pt x="358" y="247"/>
                    <a:pt x="375" y="249"/>
                  </a:cubicBezTo>
                  <a:cubicBezTo>
                    <a:pt x="379" y="250"/>
                    <a:pt x="382" y="246"/>
                    <a:pt x="385" y="249"/>
                  </a:cubicBezTo>
                  <a:cubicBezTo>
                    <a:pt x="368" y="257"/>
                    <a:pt x="351" y="267"/>
                    <a:pt x="333" y="272"/>
                  </a:cubicBezTo>
                  <a:cubicBezTo>
                    <a:pt x="327" y="271"/>
                    <a:pt x="324" y="266"/>
                    <a:pt x="319" y="263"/>
                  </a:cubicBezTo>
                  <a:cubicBezTo>
                    <a:pt x="312" y="255"/>
                    <a:pt x="299" y="258"/>
                    <a:pt x="289" y="257"/>
                  </a:cubicBezTo>
                  <a:cubicBezTo>
                    <a:pt x="286" y="258"/>
                    <a:pt x="283" y="256"/>
                    <a:pt x="280" y="257"/>
                  </a:cubicBezTo>
                  <a:cubicBezTo>
                    <a:pt x="283" y="263"/>
                    <a:pt x="290" y="267"/>
                    <a:pt x="297" y="270"/>
                  </a:cubicBezTo>
                  <a:cubicBezTo>
                    <a:pt x="306" y="274"/>
                    <a:pt x="317" y="270"/>
                    <a:pt x="326" y="275"/>
                  </a:cubicBezTo>
                  <a:cubicBezTo>
                    <a:pt x="323" y="278"/>
                    <a:pt x="320" y="279"/>
                    <a:pt x="318" y="281"/>
                  </a:cubicBezTo>
                  <a:cubicBezTo>
                    <a:pt x="300" y="287"/>
                    <a:pt x="285" y="303"/>
                    <a:pt x="266" y="302"/>
                  </a:cubicBezTo>
                  <a:cubicBezTo>
                    <a:pt x="245" y="305"/>
                    <a:pt x="224" y="298"/>
                    <a:pt x="210" y="284"/>
                  </a:cubicBezTo>
                  <a:cubicBezTo>
                    <a:pt x="204" y="269"/>
                    <a:pt x="188" y="261"/>
                    <a:pt x="172" y="262"/>
                  </a:cubicBezTo>
                  <a:cubicBezTo>
                    <a:pt x="171" y="263"/>
                    <a:pt x="169" y="263"/>
                    <a:pt x="169" y="265"/>
                  </a:cubicBezTo>
                  <a:cubicBezTo>
                    <a:pt x="178" y="270"/>
                    <a:pt x="184" y="279"/>
                    <a:pt x="192" y="285"/>
                  </a:cubicBezTo>
                  <a:cubicBezTo>
                    <a:pt x="198" y="292"/>
                    <a:pt x="208" y="285"/>
                    <a:pt x="213" y="292"/>
                  </a:cubicBezTo>
                  <a:cubicBezTo>
                    <a:pt x="220" y="297"/>
                    <a:pt x="229" y="302"/>
                    <a:pt x="237" y="303"/>
                  </a:cubicBezTo>
                  <a:cubicBezTo>
                    <a:pt x="243" y="306"/>
                    <a:pt x="250" y="307"/>
                    <a:pt x="257" y="308"/>
                  </a:cubicBezTo>
                  <a:lnTo>
                    <a:pt x="254" y="310"/>
                  </a:lnTo>
                  <a:cubicBezTo>
                    <a:pt x="220" y="321"/>
                    <a:pt x="180" y="322"/>
                    <a:pt x="142" y="321"/>
                  </a:cubicBezTo>
                  <a:cubicBezTo>
                    <a:pt x="131" y="321"/>
                    <a:pt x="120" y="317"/>
                    <a:pt x="108" y="317"/>
                  </a:cubicBezTo>
                  <a:cubicBezTo>
                    <a:pt x="110" y="320"/>
                    <a:pt x="114" y="322"/>
                    <a:pt x="117" y="323"/>
                  </a:cubicBezTo>
                  <a:cubicBezTo>
                    <a:pt x="114" y="325"/>
                    <a:pt x="111" y="325"/>
                    <a:pt x="107" y="326"/>
                  </a:cubicBezTo>
                  <a:cubicBezTo>
                    <a:pt x="103" y="327"/>
                    <a:pt x="97" y="327"/>
                    <a:pt x="93" y="330"/>
                  </a:cubicBezTo>
                  <a:cubicBezTo>
                    <a:pt x="87" y="329"/>
                    <a:pt x="81" y="332"/>
                    <a:pt x="77" y="333"/>
                  </a:cubicBezTo>
                  <a:cubicBezTo>
                    <a:pt x="70" y="340"/>
                    <a:pt x="63" y="348"/>
                    <a:pt x="55" y="351"/>
                  </a:cubicBezTo>
                  <a:cubicBezTo>
                    <a:pt x="55" y="352"/>
                    <a:pt x="55" y="355"/>
                    <a:pt x="57" y="355"/>
                  </a:cubicBezTo>
                  <a:cubicBezTo>
                    <a:pt x="64" y="352"/>
                    <a:pt x="73" y="354"/>
                    <a:pt x="80" y="351"/>
                  </a:cubicBezTo>
                  <a:cubicBezTo>
                    <a:pt x="92" y="350"/>
                    <a:pt x="100" y="336"/>
                    <a:pt x="109" y="330"/>
                  </a:cubicBezTo>
                  <a:cubicBezTo>
                    <a:pt x="120" y="322"/>
                    <a:pt x="135" y="324"/>
                    <a:pt x="148" y="326"/>
                  </a:cubicBezTo>
                  <a:cubicBezTo>
                    <a:pt x="155" y="328"/>
                    <a:pt x="147" y="331"/>
                    <a:pt x="149" y="336"/>
                  </a:cubicBezTo>
                  <a:cubicBezTo>
                    <a:pt x="152" y="338"/>
                    <a:pt x="155" y="341"/>
                    <a:pt x="159" y="340"/>
                  </a:cubicBezTo>
                  <a:cubicBezTo>
                    <a:pt x="160" y="340"/>
                    <a:pt x="161" y="339"/>
                    <a:pt x="162" y="338"/>
                  </a:cubicBezTo>
                  <a:cubicBezTo>
                    <a:pt x="164" y="335"/>
                    <a:pt x="164" y="332"/>
                    <a:pt x="162" y="329"/>
                  </a:cubicBezTo>
                  <a:cubicBezTo>
                    <a:pt x="168" y="325"/>
                    <a:pt x="175" y="329"/>
                    <a:pt x="180" y="327"/>
                  </a:cubicBezTo>
                  <a:cubicBezTo>
                    <a:pt x="195" y="327"/>
                    <a:pt x="209" y="324"/>
                    <a:pt x="223" y="323"/>
                  </a:cubicBezTo>
                  <a:cubicBezTo>
                    <a:pt x="225" y="323"/>
                    <a:pt x="228" y="321"/>
                    <a:pt x="230" y="323"/>
                  </a:cubicBezTo>
                  <a:cubicBezTo>
                    <a:pt x="229" y="326"/>
                    <a:pt x="225" y="326"/>
                    <a:pt x="227" y="330"/>
                  </a:cubicBezTo>
                  <a:cubicBezTo>
                    <a:pt x="228" y="334"/>
                    <a:pt x="231" y="335"/>
                    <a:pt x="234" y="336"/>
                  </a:cubicBezTo>
                  <a:cubicBezTo>
                    <a:pt x="238" y="335"/>
                    <a:pt x="242" y="332"/>
                    <a:pt x="240" y="327"/>
                  </a:cubicBezTo>
                  <a:cubicBezTo>
                    <a:pt x="239" y="324"/>
                    <a:pt x="236" y="324"/>
                    <a:pt x="234" y="323"/>
                  </a:cubicBezTo>
                  <a:cubicBezTo>
                    <a:pt x="242" y="319"/>
                    <a:pt x="251" y="318"/>
                    <a:pt x="259" y="314"/>
                  </a:cubicBezTo>
                  <a:cubicBezTo>
                    <a:pt x="265" y="313"/>
                    <a:pt x="270" y="311"/>
                    <a:pt x="275" y="309"/>
                  </a:cubicBezTo>
                  <a:cubicBezTo>
                    <a:pt x="280" y="308"/>
                    <a:pt x="284" y="304"/>
                    <a:pt x="289" y="306"/>
                  </a:cubicBezTo>
                  <a:cubicBezTo>
                    <a:pt x="287" y="312"/>
                    <a:pt x="284" y="318"/>
                    <a:pt x="281" y="324"/>
                  </a:cubicBezTo>
                  <a:cubicBezTo>
                    <a:pt x="275" y="344"/>
                    <a:pt x="270" y="371"/>
                    <a:pt x="281" y="390"/>
                  </a:cubicBezTo>
                  <a:cubicBezTo>
                    <a:pt x="282" y="390"/>
                    <a:pt x="282" y="390"/>
                    <a:pt x="283" y="389"/>
                  </a:cubicBezTo>
                  <a:cubicBezTo>
                    <a:pt x="275" y="369"/>
                    <a:pt x="280" y="346"/>
                    <a:pt x="286" y="327"/>
                  </a:cubicBezTo>
                  <a:cubicBezTo>
                    <a:pt x="292" y="295"/>
                    <a:pt x="325" y="285"/>
                    <a:pt x="349" y="273"/>
                  </a:cubicBezTo>
                  <a:lnTo>
                    <a:pt x="350" y="275"/>
                  </a:lnTo>
                  <a:cubicBezTo>
                    <a:pt x="343" y="291"/>
                    <a:pt x="334" y="307"/>
                    <a:pt x="336" y="327"/>
                  </a:cubicBezTo>
                  <a:cubicBezTo>
                    <a:pt x="336" y="331"/>
                    <a:pt x="334" y="334"/>
                    <a:pt x="336" y="336"/>
                  </a:cubicBezTo>
                  <a:cubicBezTo>
                    <a:pt x="342" y="333"/>
                    <a:pt x="346" y="325"/>
                    <a:pt x="350" y="319"/>
                  </a:cubicBezTo>
                  <a:cubicBezTo>
                    <a:pt x="352" y="302"/>
                    <a:pt x="342" y="281"/>
                    <a:pt x="360" y="268"/>
                  </a:cubicBezTo>
                  <a:cubicBezTo>
                    <a:pt x="391" y="256"/>
                    <a:pt x="420" y="240"/>
                    <a:pt x="456" y="240"/>
                  </a:cubicBezTo>
                  <a:cubicBezTo>
                    <a:pt x="457" y="241"/>
                    <a:pt x="459" y="239"/>
                    <a:pt x="460" y="241"/>
                  </a:cubicBezTo>
                  <a:cubicBezTo>
                    <a:pt x="452" y="249"/>
                    <a:pt x="441" y="257"/>
                    <a:pt x="438" y="268"/>
                  </a:cubicBezTo>
                  <a:cubicBezTo>
                    <a:pt x="426" y="284"/>
                    <a:pt x="426" y="313"/>
                    <a:pt x="431" y="333"/>
                  </a:cubicBezTo>
                  <a:cubicBezTo>
                    <a:pt x="435" y="345"/>
                    <a:pt x="425" y="352"/>
                    <a:pt x="420" y="361"/>
                  </a:cubicBezTo>
                  <a:cubicBezTo>
                    <a:pt x="417" y="364"/>
                    <a:pt x="417" y="370"/>
                    <a:pt x="415" y="373"/>
                  </a:cubicBezTo>
                  <a:lnTo>
                    <a:pt x="422" y="374"/>
                  </a:lnTo>
                  <a:cubicBezTo>
                    <a:pt x="428" y="367"/>
                    <a:pt x="434" y="359"/>
                    <a:pt x="435" y="349"/>
                  </a:cubicBezTo>
                  <a:cubicBezTo>
                    <a:pt x="436" y="353"/>
                    <a:pt x="439" y="356"/>
                    <a:pt x="442" y="357"/>
                  </a:cubicBezTo>
                  <a:cubicBezTo>
                    <a:pt x="445" y="352"/>
                    <a:pt x="440" y="349"/>
                    <a:pt x="439" y="345"/>
                  </a:cubicBezTo>
                  <a:cubicBezTo>
                    <a:pt x="445" y="342"/>
                    <a:pt x="448" y="349"/>
                    <a:pt x="453" y="351"/>
                  </a:cubicBezTo>
                  <a:cubicBezTo>
                    <a:pt x="461" y="353"/>
                    <a:pt x="468" y="356"/>
                    <a:pt x="476" y="356"/>
                  </a:cubicBezTo>
                  <a:lnTo>
                    <a:pt x="479" y="354"/>
                  </a:lnTo>
                  <a:cubicBezTo>
                    <a:pt x="470" y="341"/>
                    <a:pt x="454" y="338"/>
                    <a:pt x="439" y="338"/>
                  </a:cubicBezTo>
                  <a:cubicBezTo>
                    <a:pt x="432" y="325"/>
                    <a:pt x="432" y="310"/>
                    <a:pt x="433" y="294"/>
                  </a:cubicBezTo>
                  <a:cubicBezTo>
                    <a:pt x="434" y="286"/>
                    <a:pt x="436" y="278"/>
                    <a:pt x="440" y="271"/>
                  </a:cubicBezTo>
                  <a:cubicBezTo>
                    <a:pt x="442" y="265"/>
                    <a:pt x="447" y="260"/>
                    <a:pt x="451" y="256"/>
                  </a:cubicBezTo>
                  <a:cubicBezTo>
                    <a:pt x="458" y="250"/>
                    <a:pt x="466" y="245"/>
                    <a:pt x="474" y="243"/>
                  </a:cubicBezTo>
                  <a:lnTo>
                    <a:pt x="476" y="243"/>
                  </a:lnTo>
                  <a:cubicBezTo>
                    <a:pt x="476" y="244"/>
                    <a:pt x="476" y="244"/>
                    <a:pt x="476" y="244"/>
                  </a:cubicBezTo>
                  <a:cubicBezTo>
                    <a:pt x="466" y="252"/>
                    <a:pt x="465" y="263"/>
                    <a:pt x="459" y="273"/>
                  </a:cubicBezTo>
                  <a:cubicBezTo>
                    <a:pt x="452" y="283"/>
                    <a:pt x="449" y="296"/>
                    <a:pt x="455" y="306"/>
                  </a:cubicBezTo>
                  <a:cubicBezTo>
                    <a:pt x="458" y="311"/>
                    <a:pt x="456" y="319"/>
                    <a:pt x="462" y="322"/>
                  </a:cubicBezTo>
                  <a:cubicBezTo>
                    <a:pt x="467" y="316"/>
                    <a:pt x="467" y="307"/>
                    <a:pt x="470" y="299"/>
                  </a:cubicBezTo>
                  <a:cubicBezTo>
                    <a:pt x="468" y="287"/>
                    <a:pt x="461" y="275"/>
                    <a:pt x="468" y="263"/>
                  </a:cubicBezTo>
                  <a:cubicBezTo>
                    <a:pt x="472" y="253"/>
                    <a:pt x="480" y="249"/>
                    <a:pt x="488" y="246"/>
                  </a:cubicBezTo>
                  <a:cubicBezTo>
                    <a:pt x="509" y="244"/>
                    <a:pt x="527" y="255"/>
                    <a:pt x="545" y="263"/>
                  </a:cubicBezTo>
                  <a:cubicBezTo>
                    <a:pt x="549" y="265"/>
                    <a:pt x="556" y="268"/>
                    <a:pt x="556" y="273"/>
                  </a:cubicBezTo>
                  <a:cubicBezTo>
                    <a:pt x="556" y="283"/>
                    <a:pt x="550" y="294"/>
                    <a:pt x="542" y="298"/>
                  </a:cubicBezTo>
                  <a:cubicBezTo>
                    <a:pt x="532" y="305"/>
                    <a:pt x="518" y="305"/>
                    <a:pt x="508" y="298"/>
                  </a:cubicBezTo>
                  <a:cubicBezTo>
                    <a:pt x="502" y="292"/>
                    <a:pt x="500" y="282"/>
                    <a:pt x="502" y="275"/>
                  </a:cubicBezTo>
                  <a:cubicBezTo>
                    <a:pt x="506" y="270"/>
                    <a:pt x="512" y="267"/>
                    <a:pt x="519" y="269"/>
                  </a:cubicBezTo>
                  <a:cubicBezTo>
                    <a:pt x="522" y="271"/>
                    <a:pt x="526" y="275"/>
                    <a:pt x="531" y="272"/>
                  </a:cubicBezTo>
                  <a:cubicBezTo>
                    <a:pt x="533" y="271"/>
                    <a:pt x="533" y="268"/>
                    <a:pt x="532" y="266"/>
                  </a:cubicBezTo>
                  <a:cubicBezTo>
                    <a:pt x="528" y="264"/>
                    <a:pt x="527" y="258"/>
                    <a:pt x="521" y="257"/>
                  </a:cubicBezTo>
                  <a:cubicBezTo>
                    <a:pt x="514" y="256"/>
                    <a:pt x="505" y="257"/>
                    <a:pt x="500" y="262"/>
                  </a:cubicBezTo>
                  <a:cubicBezTo>
                    <a:pt x="492" y="268"/>
                    <a:pt x="489" y="279"/>
                    <a:pt x="491" y="288"/>
                  </a:cubicBezTo>
                  <a:cubicBezTo>
                    <a:pt x="494" y="300"/>
                    <a:pt x="503" y="309"/>
                    <a:pt x="515" y="313"/>
                  </a:cubicBezTo>
                  <a:cubicBezTo>
                    <a:pt x="532" y="317"/>
                    <a:pt x="550" y="311"/>
                    <a:pt x="561" y="297"/>
                  </a:cubicBezTo>
                  <a:cubicBezTo>
                    <a:pt x="566" y="292"/>
                    <a:pt x="567" y="286"/>
                    <a:pt x="570" y="280"/>
                  </a:cubicBezTo>
                  <a:cubicBezTo>
                    <a:pt x="588" y="291"/>
                    <a:pt x="601" y="311"/>
                    <a:pt x="609" y="330"/>
                  </a:cubicBezTo>
                  <a:cubicBezTo>
                    <a:pt x="609" y="337"/>
                    <a:pt x="610" y="344"/>
                    <a:pt x="609" y="349"/>
                  </a:cubicBezTo>
                  <a:lnTo>
                    <a:pt x="622" y="351"/>
                  </a:lnTo>
                  <a:cubicBezTo>
                    <a:pt x="621" y="348"/>
                    <a:pt x="622" y="344"/>
                    <a:pt x="623" y="341"/>
                  </a:cubicBezTo>
                  <a:cubicBezTo>
                    <a:pt x="628" y="316"/>
                    <a:pt x="644" y="295"/>
                    <a:pt x="662" y="279"/>
                  </a:cubicBezTo>
                  <a:cubicBezTo>
                    <a:pt x="669" y="275"/>
                    <a:pt x="667" y="284"/>
                    <a:pt x="669" y="287"/>
                  </a:cubicBezTo>
                  <a:cubicBezTo>
                    <a:pt x="674" y="301"/>
                    <a:pt x="687" y="311"/>
                    <a:pt x="701" y="316"/>
                  </a:cubicBezTo>
                  <a:cubicBezTo>
                    <a:pt x="717" y="318"/>
                    <a:pt x="732" y="314"/>
                    <a:pt x="742" y="302"/>
                  </a:cubicBezTo>
                  <a:cubicBezTo>
                    <a:pt x="747" y="293"/>
                    <a:pt x="753" y="280"/>
                    <a:pt x="745" y="270"/>
                  </a:cubicBezTo>
                  <a:cubicBezTo>
                    <a:pt x="740" y="264"/>
                    <a:pt x="732" y="260"/>
                    <a:pt x="724" y="260"/>
                  </a:cubicBezTo>
                  <a:cubicBezTo>
                    <a:pt x="714" y="260"/>
                    <a:pt x="708" y="267"/>
                    <a:pt x="703" y="275"/>
                  </a:cubicBezTo>
                  <a:cubicBezTo>
                    <a:pt x="703" y="278"/>
                    <a:pt x="703" y="281"/>
                    <a:pt x="706" y="282"/>
                  </a:cubicBezTo>
                  <a:cubicBezTo>
                    <a:pt x="707" y="282"/>
                    <a:pt x="710" y="283"/>
                    <a:pt x="711" y="281"/>
                  </a:cubicBezTo>
                  <a:cubicBezTo>
                    <a:pt x="712" y="275"/>
                    <a:pt x="717" y="272"/>
                    <a:pt x="721" y="269"/>
                  </a:cubicBezTo>
                  <a:cubicBezTo>
                    <a:pt x="726" y="267"/>
                    <a:pt x="730" y="269"/>
                    <a:pt x="733" y="271"/>
                  </a:cubicBezTo>
                  <a:cubicBezTo>
                    <a:pt x="738" y="275"/>
                    <a:pt x="738" y="281"/>
                    <a:pt x="739" y="286"/>
                  </a:cubicBezTo>
                  <a:cubicBezTo>
                    <a:pt x="738" y="294"/>
                    <a:pt x="733" y="301"/>
                    <a:pt x="726" y="304"/>
                  </a:cubicBezTo>
                  <a:cubicBezTo>
                    <a:pt x="715" y="310"/>
                    <a:pt x="699" y="307"/>
                    <a:pt x="690" y="301"/>
                  </a:cubicBezTo>
                  <a:cubicBezTo>
                    <a:pt x="686" y="296"/>
                    <a:pt x="683" y="290"/>
                    <a:pt x="679" y="284"/>
                  </a:cubicBezTo>
                  <a:cubicBezTo>
                    <a:pt x="679" y="278"/>
                    <a:pt x="676" y="273"/>
                    <a:pt x="679" y="267"/>
                  </a:cubicBezTo>
                  <a:cubicBezTo>
                    <a:pt x="696" y="257"/>
                    <a:pt x="713" y="249"/>
                    <a:pt x="733" y="248"/>
                  </a:cubicBezTo>
                  <a:cubicBezTo>
                    <a:pt x="741" y="249"/>
                    <a:pt x="748" y="254"/>
                    <a:pt x="753" y="260"/>
                  </a:cubicBezTo>
                  <a:cubicBezTo>
                    <a:pt x="771" y="278"/>
                    <a:pt x="750" y="303"/>
                    <a:pt x="762" y="323"/>
                  </a:cubicBezTo>
                  <a:cubicBezTo>
                    <a:pt x="766" y="322"/>
                    <a:pt x="766" y="316"/>
                    <a:pt x="768" y="313"/>
                  </a:cubicBezTo>
                  <a:cubicBezTo>
                    <a:pt x="774" y="299"/>
                    <a:pt x="767" y="284"/>
                    <a:pt x="763" y="271"/>
                  </a:cubicBezTo>
                  <a:cubicBezTo>
                    <a:pt x="759" y="262"/>
                    <a:pt x="756" y="255"/>
                    <a:pt x="749" y="248"/>
                  </a:cubicBezTo>
                  <a:cubicBezTo>
                    <a:pt x="751" y="248"/>
                    <a:pt x="752" y="248"/>
                    <a:pt x="753" y="248"/>
                  </a:cubicBezTo>
                  <a:cubicBezTo>
                    <a:pt x="761" y="253"/>
                    <a:pt x="770" y="259"/>
                    <a:pt x="777" y="267"/>
                  </a:cubicBezTo>
                  <a:cubicBezTo>
                    <a:pt x="787" y="285"/>
                    <a:pt x="793" y="306"/>
                    <a:pt x="791" y="330"/>
                  </a:cubicBezTo>
                  <a:cubicBezTo>
                    <a:pt x="788" y="341"/>
                    <a:pt x="776" y="346"/>
                    <a:pt x="767" y="351"/>
                  </a:cubicBezTo>
                  <a:cubicBezTo>
                    <a:pt x="763" y="354"/>
                    <a:pt x="758" y="358"/>
                    <a:pt x="757" y="363"/>
                  </a:cubicBezTo>
                  <a:cubicBezTo>
                    <a:pt x="761" y="365"/>
                    <a:pt x="767" y="363"/>
                    <a:pt x="772" y="361"/>
                  </a:cubicBezTo>
                  <a:cubicBezTo>
                    <a:pt x="779" y="358"/>
                    <a:pt x="783" y="349"/>
                    <a:pt x="788" y="345"/>
                  </a:cubicBezTo>
                  <a:cubicBezTo>
                    <a:pt x="789" y="345"/>
                    <a:pt x="789" y="346"/>
                    <a:pt x="789" y="347"/>
                  </a:cubicBezTo>
                  <a:cubicBezTo>
                    <a:pt x="789" y="351"/>
                    <a:pt x="787" y="357"/>
                    <a:pt x="791" y="358"/>
                  </a:cubicBezTo>
                  <a:cubicBezTo>
                    <a:pt x="793" y="353"/>
                    <a:pt x="793" y="345"/>
                    <a:pt x="794" y="339"/>
                  </a:cubicBezTo>
                  <a:cubicBezTo>
                    <a:pt x="799" y="344"/>
                    <a:pt x="800" y="351"/>
                    <a:pt x="801" y="358"/>
                  </a:cubicBezTo>
                  <a:cubicBezTo>
                    <a:pt x="805" y="365"/>
                    <a:pt x="811" y="374"/>
                    <a:pt x="820" y="375"/>
                  </a:cubicBezTo>
                  <a:cubicBezTo>
                    <a:pt x="822" y="371"/>
                    <a:pt x="819" y="368"/>
                    <a:pt x="818" y="365"/>
                  </a:cubicBezTo>
                  <a:cubicBezTo>
                    <a:pt x="817" y="356"/>
                    <a:pt x="809" y="351"/>
                    <a:pt x="804" y="344"/>
                  </a:cubicBezTo>
                  <a:cubicBezTo>
                    <a:pt x="791" y="325"/>
                    <a:pt x="797" y="297"/>
                    <a:pt x="787" y="276"/>
                  </a:cubicBezTo>
                  <a:cubicBezTo>
                    <a:pt x="783" y="265"/>
                    <a:pt x="775" y="257"/>
                    <a:pt x="766" y="248"/>
                  </a:cubicBezTo>
                  <a:lnTo>
                    <a:pt x="768" y="247"/>
                  </a:lnTo>
                  <a:cubicBezTo>
                    <a:pt x="786" y="246"/>
                    <a:pt x="802" y="252"/>
                    <a:pt x="819" y="256"/>
                  </a:cubicBezTo>
                  <a:cubicBezTo>
                    <a:pt x="840" y="266"/>
                    <a:pt x="870" y="264"/>
                    <a:pt x="880" y="291"/>
                  </a:cubicBezTo>
                  <a:cubicBezTo>
                    <a:pt x="884" y="306"/>
                    <a:pt x="891" y="320"/>
                    <a:pt x="901" y="332"/>
                  </a:cubicBezTo>
                  <a:lnTo>
                    <a:pt x="902" y="331"/>
                  </a:lnTo>
                  <a:cubicBezTo>
                    <a:pt x="904" y="327"/>
                    <a:pt x="904" y="321"/>
                    <a:pt x="902" y="317"/>
                  </a:cubicBezTo>
                  <a:cubicBezTo>
                    <a:pt x="900" y="298"/>
                    <a:pt x="883" y="294"/>
                    <a:pt x="875" y="278"/>
                  </a:cubicBezTo>
                  <a:lnTo>
                    <a:pt x="876" y="276"/>
                  </a:lnTo>
                  <a:cubicBezTo>
                    <a:pt x="885" y="279"/>
                    <a:pt x="894" y="281"/>
                    <a:pt x="903" y="285"/>
                  </a:cubicBezTo>
                  <a:cubicBezTo>
                    <a:pt x="934" y="293"/>
                    <a:pt x="955" y="323"/>
                    <a:pt x="958" y="354"/>
                  </a:cubicBezTo>
                  <a:cubicBezTo>
                    <a:pt x="958" y="378"/>
                    <a:pt x="954" y="398"/>
                    <a:pt x="945" y="419"/>
                  </a:cubicBezTo>
                  <a:cubicBezTo>
                    <a:pt x="943" y="422"/>
                    <a:pt x="938" y="425"/>
                    <a:pt x="942" y="428"/>
                  </a:cubicBezTo>
                  <a:cubicBezTo>
                    <a:pt x="946" y="425"/>
                    <a:pt x="946" y="420"/>
                    <a:pt x="949" y="416"/>
                  </a:cubicBezTo>
                  <a:cubicBezTo>
                    <a:pt x="961" y="395"/>
                    <a:pt x="968" y="367"/>
                    <a:pt x="961" y="340"/>
                  </a:cubicBezTo>
                  <a:cubicBezTo>
                    <a:pt x="961" y="335"/>
                    <a:pt x="955" y="331"/>
                    <a:pt x="958" y="326"/>
                  </a:cubicBezTo>
                  <a:cubicBezTo>
                    <a:pt x="960" y="329"/>
                    <a:pt x="962" y="329"/>
                    <a:pt x="964" y="330"/>
                  </a:cubicBezTo>
                  <a:cubicBezTo>
                    <a:pt x="966" y="328"/>
                    <a:pt x="970" y="328"/>
                    <a:pt x="971" y="325"/>
                  </a:cubicBezTo>
                  <a:cubicBezTo>
                    <a:pt x="972" y="323"/>
                    <a:pt x="973" y="321"/>
                    <a:pt x="971" y="319"/>
                  </a:cubicBezTo>
                  <a:cubicBezTo>
                    <a:pt x="969" y="315"/>
                    <a:pt x="964" y="315"/>
                    <a:pt x="960" y="316"/>
                  </a:cubicBezTo>
                  <a:cubicBezTo>
                    <a:pt x="958" y="318"/>
                    <a:pt x="956" y="321"/>
                    <a:pt x="956" y="324"/>
                  </a:cubicBezTo>
                  <a:cubicBezTo>
                    <a:pt x="952" y="318"/>
                    <a:pt x="948" y="310"/>
                    <a:pt x="942" y="304"/>
                  </a:cubicBezTo>
                  <a:lnTo>
                    <a:pt x="943" y="303"/>
                  </a:lnTo>
                  <a:cubicBezTo>
                    <a:pt x="960" y="309"/>
                    <a:pt x="975" y="317"/>
                    <a:pt x="993" y="322"/>
                  </a:cubicBezTo>
                  <a:cubicBezTo>
                    <a:pt x="997" y="324"/>
                    <a:pt x="1001" y="326"/>
                    <a:pt x="1006" y="326"/>
                  </a:cubicBezTo>
                  <a:cubicBezTo>
                    <a:pt x="1021" y="332"/>
                    <a:pt x="1037" y="334"/>
                    <a:pt x="1052" y="338"/>
                  </a:cubicBezTo>
                  <a:cubicBezTo>
                    <a:pt x="1064" y="336"/>
                    <a:pt x="1073" y="342"/>
                    <a:pt x="1085" y="339"/>
                  </a:cubicBezTo>
                  <a:lnTo>
                    <a:pt x="1085" y="338"/>
                  </a:lnTo>
                  <a:lnTo>
                    <a:pt x="1084" y="339"/>
                  </a:lnTo>
                  <a:cubicBezTo>
                    <a:pt x="1080" y="333"/>
                    <a:pt x="1071" y="338"/>
                    <a:pt x="1066" y="335"/>
                  </a:cubicBezTo>
                  <a:cubicBezTo>
                    <a:pt x="1040" y="332"/>
                    <a:pt x="1015" y="325"/>
                    <a:pt x="992" y="316"/>
                  </a:cubicBezTo>
                  <a:cubicBezTo>
                    <a:pt x="992" y="315"/>
                    <a:pt x="994" y="315"/>
                    <a:pt x="995" y="315"/>
                  </a:cubicBezTo>
                  <a:cubicBezTo>
                    <a:pt x="999" y="313"/>
                    <a:pt x="1001" y="310"/>
                    <a:pt x="1001" y="306"/>
                  </a:cubicBezTo>
                  <a:cubicBezTo>
                    <a:pt x="999" y="303"/>
                    <a:pt x="996" y="302"/>
                    <a:pt x="992" y="302"/>
                  </a:cubicBezTo>
                  <a:cubicBezTo>
                    <a:pt x="990" y="303"/>
                    <a:pt x="987" y="305"/>
                    <a:pt x="986" y="308"/>
                  </a:cubicBezTo>
                  <a:cubicBezTo>
                    <a:pt x="987" y="311"/>
                    <a:pt x="989" y="314"/>
                    <a:pt x="992" y="315"/>
                  </a:cubicBezTo>
                  <a:cubicBezTo>
                    <a:pt x="991" y="316"/>
                    <a:pt x="990" y="316"/>
                    <a:pt x="989" y="316"/>
                  </a:cubicBezTo>
                  <a:cubicBezTo>
                    <a:pt x="977" y="310"/>
                    <a:pt x="966" y="305"/>
                    <a:pt x="954" y="300"/>
                  </a:cubicBezTo>
                  <a:cubicBezTo>
                    <a:pt x="950" y="299"/>
                    <a:pt x="947" y="296"/>
                    <a:pt x="943" y="295"/>
                  </a:cubicBezTo>
                  <a:cubicBezTo>
                    <a:pt x="934" y="291"/>
                    <a:pt x="925" y="287"/>
                    <a:pt x="917" y="283"/>
                  </a:cubicBezTo>
                  <a:cubicBezTo>
                    <a:pt x="892" y="271"/>
                    <a:pt x="866" y="264"/>
                    <a:pt x="840" y="255"/>
                  </a:cubicBezTo>
                  <a:cubicBezTo>
                    <a:pt x="834" y="253"/>
                    <a:pt x="829" y="252"/>
                    <a:pt x="824" y="250"/>
                  </a:cubicBezTo>
                  <a:cubicBezTo>
                    <a:pt x="814" y="248"/>
                    <a:pt x="805" y="245"/>
                    <a:pt x="795" y="243"/>
                  </a:cubicBezTo>
                  <a:cubicBezTo>
                    <a:pt x="763" y="235"/>
                    <a:pt x="720" y="234"/>
                    <a:pt x="692" y="251"/>
                  </a:cubicBezTo>
                  <a:cubicBezTo>
                    <a:pt x="688" y="250"/>
                    <a:pt x="685" y="257"/>
                    <a:pt x="683" y="252"/>
                  </a:cubicBezTo>
                  <a:cubicBezTo>
                    <a:pt x="691" y="232"/>
                    <a:pt x="714" y="225"/>
                    <a:pt x="735" y="224"/>
                  </a:cubicBezTo>
                  <a:cubicBezTo>
                    <a:pt x="886" y="222"/>
                    <a:pt x="1028" y="221"/>
                    <a:pt x="1177" y="219"/>
                  </a:cubicBezTo>
                  <a:cubicBezTo>
                    <a:pt x="1194" y="219"/>
                    <a:pt x="1211" y="213"/>
                    <a:pt x="1221" y="197"/>
                  </a:cubicBezTo>
                  <a:cubicBezTo>
                    <a:pt x="1227" y="188"/>
                    <a:pt x="1228" y="173"/>
                    <a:pt x="1223" y="162"/>
                  </a:cubicBezTo>
                  <a:moveTo>
                    <a:pt x="623" y="303"/>
                  </a:moveTo>
                  <a:cubicBezTo>
                    <a:pt x="621" y="307"/>
                    <a:pt x="618" y="311"/>
                    <a:pt x="619" y="316"/>
                  </a:cubicBezTo>
                  <a:lnTo>
                    <a:pt x="617" y="317"/>
                  </a:lnTo>
                  <a:cubicBezTo>
                    <a:pt x="618" y="311"/>
                    <a:pt x="613" y="308"/>
                    <a:pt x="614" y="302"/>
                  </a:cubicBezTo>
                  <a:cubicBezTo>
                    <a:pt x="611" y="297"/>
                    <a:pt x="611" y="291"/>
                    <a:pt x="609" y="286"/>
                  </a:cubicBezTo>
                  <a:cubicBezTo>
                    <a:pt x="605" y="280"/>
                    <a:pt x="612" y="278"/>
                    <a:pt x="614" y="273"/>
                  </a:cubicBezTo>
                  <a:cubicBezTo>
                    <a:pt x="619" y="276"/>
                    <a:pt x="621" y="281"/>
                    <a:pt x="625" y="285"/>
                  </a:cubicBezTo>
                  <a:cubicBezTo>
                    <a:pt x="627" y="292"/>
                    <a:pt x="622" y="297"/>
                    <a:pt x="623" y="30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2" name="Freeform 126"/>
            <p:cNvSpPr>
              <a:spLocks/>
            </p:cNvSpPr>
            <p:nvPr userDrawn="1"/>
          </p:nvSpPr>
          <p:spPr bwMode="auto">
            <a:xfrm>
              <a:off x="4856163" y="1325563"/>
              <a:ext cx="46038" cy="20638"/>
            </a:xfrm>
            <a:custGeom>
              <a:avLst/>
              <a:gdLst>
                <a:gd name="T0" fmla="*/ 55 w 58"/>
                <a:gd name="T1" fmla="*/ 5 h 26"/>
                <a:gd name="T2" fmla="*/ 57 w 58"/>
                <a:gd name="T3" fmla="*/ 8 h 26"/>
                <a:gd name="T4" fmla="*/ 6 w 58"/>
                <a:gd name="T5" fmla="*/ 24 h 26"/>
                <a:gd name="T6" fmla="*/ 2 w 58"/>
                <a:gd name="T7" fmla="*/ 25 h 26"/>
                <a:gd name="T8" fmla="*/ 1 w 58"/>
                <a:gd name="T9" fmla="*/ 23 h 26"/>
                <a:gd name="T10" fmla="*/ 55 w 58"/>
                <a:gd name="T11" fmla="*/ 5 h 26"/>
              </a:gdLst>
              <a:ahLst/>
              <a:cxnLst>
                <a:cxn ang="0">
                  <a:pos x="T0" y="T1"/>
                </a:cxn>
                <a:cxn ang="0">
                  <a:pos x="T2" y="T3"/>
                </a:cxn>
                <a:cxn ang="0">
                  <a:pos x="T4" y="T5"/>
                </a:cxn>
                <a:cxn ang="0">
                  <a:pos x="T6" y="T7"/>
                </a:cxn>
                <a:cxn ang="0">
                  <a:pos x="T8" y="T9"/>
                </a:cxn>
                <a:cxn ang="0">
                  <a:pos x="T10" y="T11"/>
                </a:cxn>
              </a:cxnLst>
              <a:rect l="0" t="0" r="r" b="b"/>
              <a:pathLst>
                <a:path w="58" h="26">
                  <a:moveTo>
                    <a:pt x="55" y="5"/>
                  </a:moveTo>
                  <a:cubicBezTo>
                    <a:pt x="55" y="6"/>
                    <a:pt x="58" y="6"/>
                    <a:pt x="57" y="8"/>
                  </a:cubicBezTo>
                  <a:cubicBezTo>
                    <a:pt x="44" y="20"/>
                    <a:pt x="25" y="23"/>
                    <a:pt x="6" y="24"/>
                  </a:cubicBezTo>
                  <a:cubicBezTo>
                    <a:pt x="5" y="24"/>
                    <a:pt x="3" y="26"/>
                    <a:pt x="2" y="25"/>
                  </a:cubicBezTo>
                  <a:cubicBezTo>
                    <a:pt x="0" y="24"/>
                    <a:pt x="0" y="23"/>
                    <a:pt x="1" y="23"/>
                  </a:cubicBezTo>
                  <a:cubicBezTo>
                    <a:pt x="14" y="8"/>
                    <a:pt x="35" y="0"/>
                    <a:pt x="5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3" name="Freeform 127"/>
            <p:cNvSpPr>
              <a:spLocks/>
            </p:cNvSpPr>
            <p:nvPr userDrawn="1"/>
          </p:nvSpPr>
          <p:spPr bwMode="auto">
            <a:xfrm>
              <a:off x="4838700" y="1330325"/>
              <a:ext cx="14288" cy="12700"/>
            </a:xfrm>
            <a:custGeom>
              <a:avLst/>
              <a:gdLst>
                <a:gd name="T0" fmla="*/ 16 w 17"/>
                <a:gd name="T1" fmla="*/ 6 h 16"/>
                <a:gd name="T2" fmla="*/ 10 w 17"/>
                <a:gd name="T3" fmla="*/ 16 h 16"/>
                <a:gd name="T4" fmla="*/ 1 w 17"/>
                <a:gd name="T5" fmla="*/ 10 h 16"/>
                <a:gd name="T6" fmla="*/ 4 w 17"/>
                <a:gd name="T7" fmla="*/ 3 h 16"/>
                <a:gd name="T8" fmla="*/ 16 w 17"/>
                <a:gd name="T9" fmla="*/ 6 h 16"/>
              </a:gdLst>
              <a:ahLst/>
              <a:cxnLst>
                <a:cxn ang="0">
                  <a:pos x="T0" y="T1"/>
                </a:cxn>
                <a:cxn ang="0">
                  <a:pos x="T2" y="T3"/>
                </a:cxn>
                <a:cxn ang="0">
                  <a:pos x="T4" y="T5"/>
                </a:cxn>
                <a:cxn ang="0">
                  <a:pos x="T6" y="T7"/>
                </a:cxn>
                <a:cxn ang="0">
                  <a:pos x="T8" y="T9"/>
                </a:cxn>
              </a:cxnLst>
              <a:rect l="0" t="0" r="r" b="b"/>
              <a:pathLst>
                <a:path w="17" h="16">
                  <a:moveTo>
                    <a:pt x="16" y="6"/>
                  </a:moveTo>
                  <a:cubicBezTo>
                    <a:pt x="17" y="11"/>
                    <a:pt x="14" y="14"/>
                    <a:pt x="10" y="16"/>
                  </a:cubicBezTo>
                  <a:cubicBezTo>
                    <a:pt x="6" y="16"/>
                    <a:pt x="3" y="13"/>
                    <a:pt x="1" y="10"/>
                  </a:cubicBezTo>
                  <a:cubicBezTo>
                    <a:pt x="0" y="7"/>
                    <a:pt x="3" y="5"/>
                    <a:pt x="4" y="3"/>
                  </a:cubicBezTo>
                  <a:cubicBezTo>
                    <a:pt x="7" y="0"/>
                    <a:pt x="14" y="0"/>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4" name="Freeform 128"/>
            <p:cNvSpPr>
              <a:spLocks/>
            </p:cNvSpPr>
            <p:nvPr userDrawn="1"/>
          </p:nvSpPr>
          <p:spPr bwMode="auto">
            <a:xfrm>
              <a:off x="4270375" y="1331913"/>
              <a:ext cx="12700" cy="11113"/>
            </a:xfrm>
            <a:custGeom>
              <a:avLst/>
              <a:gdLst>
                <a:gd name="T0" fmla="*/ 14 w 15"/>
                <a:gd name="T1" fmla="*/ 4 h 14"/>
                <a:gd name="T2" fmla="*/ 12 w 15"/>
                <a:gd name="T3" fmla="*/ 12 h 14"/>
                <a:gd name="T4" fmla="*/ 5 w 15"/>
                <a:gd name="T5" fmla="*/ 13 h 14"/>
                <a:gd name="T6" fmla="*/ 0 w 15"/>
                <a:gd name="T7" fmla="*/ 8 h 14"/>
                <a:gd name="T8" fmla="*/ 5 w 15"/>
                <a:gd name="T9" fmla="*/ 0 h 14"/>
                <a:gd name="T10" fmla="*/ 14 w 15"/>
                <a:gd name="T11" fmla="*/ 4 h 14"/>
              </a:gdLst>
              <a:ahLst/>
              <a:cxnLst>
                <a:cxn ang="0">
                  <a:pos x="T0" y="T1"/>
                </a:cxn>
                <a:cxn ang="0">
                  <a:pos x="T2" y="T3"/>
                </a:cxn>
                <a:cxn ang="0">
                  <a:pos x="T4" y="T5"/>
                </a:cxn>
                <a:cxn ang="0">
                  <a:pos x="T6" y="T7"/>
                </a:cxn>
                <a:cxn ang="0">
                  <a:pos x="T8" y="T9"/>
                </a:cxn>
                <a:cxn ang="0">
                  <a:pos x="T10" y="T11"/>
                </a:cxn>
              </a:cxnLst>
              <a:rect l="0" t="0" r="r" b="b"/>
              <a:pathLst>
                <a:path w="15" h="14">
                  <a:moveTo>
                    <a:pt x="14" y="4"/>
                  </a:moveTo>
                  <a:cubicBezTo>
                    <a:pt x="15" y="6"/>
                    <a:pt x="14" y="10"/>
                    <a:pt x="12" y="12"/>
                  </a:cubicBezTo>
                  <a:cubicBezTo>
                    <a:pt x="11" y="13"/>
                    <a:pt x="7" y="14"/>
                    <a:pt x="5" y="13"/>
                  </a:cubicBezTo>
                  <a:cubicBezTo>
                    <a:pt x="3" y="13"/>
                    <a:pt x="1" y="10"/>
                    <a:pt x="0" y="8"/>
                  </a:cubicBezTo>
                  <a:cubicBezTo>
                    <a:pt x="0" y="4"/>
                    <a:pt x="2" y="2"/>
                    <a:pt x="5" y="0"/>
                  </a:cubicBezTo>
                  <a:cubicBezTo>
                    <a:pt x="8" y="0"/>
                    <a:pt x="12" y="0"/>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5" name="Freeform 129"/>
            <p:cNvSpPr>
              <a:spLocks/>
            </p:cNvSpPr>
            <p:nvPr userDrawn="1"/>
          </p:nvSpPr>
          <p:spPr bwMode="auto">
            <a:xfrm>
              <a:off x="4191000" y="1335088"/>
              <a:ext cx="36513" cy="23813"/>
            </a:xfrm>
            <a:custGeom>
              <a:avLst/>
              <a:gdLst>
                <a:gd name="T0" fmla="*/ 46 w 46"/>
                <a:gd name="T1" fmla="*/ 25 h 30"/>
                <a:gd name="T2" fmla="*/ 46 w 46"/>
                <a:gd name="T3" fmla="*/ 28 h 30"/>
                <a:gd name="T4" fmla="*/ 22 w 46"/>
                <a:gd name="T5" fmla="*/ 22 h 30"/>
                <a:gd name="T6" fmla="*/ 2 w 46"/>
                <a:gd name="T7" fmla="*/ 3 h 30"/>
                <a:gd name="T8" fmla="*/ 2 w 46"/>
                <a:gd name="T9" fmla="*/ 0 h 30"/>
                <a:gd name="T10" fmla="*/ 46 w 46"/>
                <a:gd name="T11" fmla="*/ 25 h 30"/>
              </a:gdLst>
              <a:ahLst/>
              <a:cxnLst>
                <a:cxn ang="0">
                  <a:pos x="T0" y="T1"/>
                </a:cxn>
                <a:cxn ang="0">
                  <a:pos x="T2" y="T3"/>
                </a:cxn>
                <a:cxn ang="0">
                  <a:pos x="T4" y="T5"/>
                </a:cxn>
                <a:cxn ang="0">
                  <a:pos x="T6" y="T7"/>
                </a:cxn>
                <a:cxn ang="0">
                  <a:pos x="T8" y="T9"/>
                </a:cxn>
                <a:cxn ang="0">
                  <a:pos x="T10" y="T11"/>
                </a:cxn>
              </a:cxnLst>
              <a:rect l="0" t="0" r="r" b="b"/>
              <a:pathLst>
                <a:path w="46" h="30">
                  <a:moveTo>
                    <a:pt x="46" y="25"/>
                  </a:moveTo>
                  <a:lnTo>
                    <a:pt x="46" y="28"/>
                  </a:lnTo>
                  <a:cubicBezTo>
                    <a:pt x="37" y="30"/>
                    <a:pt x="29" y="28"/>
                    <a:pt x="22" y="22"/>
                  </a:cubicBezTo>
                  <a:cubicBezTo>
                    <a:pt x="17" y="15"/>
                    <a:pt x="11" y="7"/>
                    <a:pt x="2" y="3"/>
                  </a:cubicBezTo>
                  <a:cubicBezTo>
                    <a:pt x="2" y="2"/>
                    <a:pt x="0" y="1"/>
                    <a:pt x="2" y="0"/>
                  </a:cubicBezTo>
                  <a:cubicBezTo>
                    <a:pt x="21" y="0"/>
                    <a:pt x="32" y="15"/>
                    <a:pt x="46" y="2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6" name="Freeform 130"/>
            <p:cNvSpPr>
              <a:spLocks/>
            </p:cNvSpPr>
            <p:nvPr userDrawn="1"/>
          </p:nvSpPr>
          <p:spPr bwMode="auto">
            <a:xfrm>
              <a:off x="4914900" y="1333500"/>
              <a:ext cx="30163" cy="31750"/>
            </a:xfrm>
            <a:custGeom>
              <a:avLst/>
              <a:gdLst>
                <a:gd name="T0" fmla="*/ 39 w 39"/>
                <a:gd name="T1" fmla="*/ 1 h 40"/>
                <a:gd name="T2" fmla="*/ 7 w 39"/>
                <a:gd name="T3" fmla="*/ 36 h 40"/>
                <a:gd name="T4" fmla="*/ 0 w 39"/>
                <a:gd name="T5" fmla="*/ 37 h 40"/>
                <a:gd name="T6" fmla="*/ 34 w 39"/>
                <a:gd name="T7" fmla="*/ 1 h 40"/>
                <a:gd name="T8" fmla="*/ 39 w 39"/>
                <a:gd name="T9" fmla="*/ 1 h 40"/>
              </a:gdLst>
              <a:ahLst/>
              <a:cxnLst>
                <a:cxn ang="0">
                  <a:pos x="T0" y="T1"/>
                </a:cxn>
                <a:cxn ang="0">
                  <a:pos x="T2" y="T3"/>
                </a:cxn>
                <a:cxn ang="0">
                  <a:pos x="T4" y="T5"/>
                </a:cxn>
                <a:cxn ang="0">
                  <a:pos x="T6" y="T7"/>
                </a:cxn>
                <a:cxn ang="0">
                  <a:pos x="T8" y="T9"/>
                </a:cxn>
              </a:cxnLst>
              <a:rect l="0" t="0" r="r" b="b"/>
              <a:pathLst>
                <a:path w="39" h="40">
                  <a:moveTo>
                    <a:pt x="39" y="1"/>
                  </a:moveTo>
                  <a:cubicBezTo>
                    <a:pt x="30" y="14"/>
                    <a:pt x="23" y="30"/>
                    <a:pt x="7" y="36"/>
                  </a:cubicBezTo>
                  <a:cubicBezTo>
                    <a:pt x="5" y="36"/>
                    <a:pt x="2" y="40"/>
                    <a:pt x="0" y="37"/>
                  </a:cubicBezTo>
                  <a:cubicBezTo>
                    <a:pt x="6" y="22"/>
                    <a:pt x="19" y="7"/>
                    <a:pt x="34" y="1"/>
                  </a:cubicBezTo>
                  <a:cubicBezTo>
                    <a:pt x="35" y="1"/>
                    <a:pt x="37" y="0"/>
                    <a:pt x="39"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7" name="Freeform 131"/>
            <p:cNvSpPr>
              <a:spLocks/>
            </p:cNvSpPr>
            <p:nvPr userDrawn="1"/>
          </p:nvSpPr>
          <p:spPr bwMode="auto">
            <a:xfrm>
              <a:off x="4289425" y="1335088"/>
              <a:ext cx="9525" cy="9525"/>
            </a:xfrm>
            <a:custGeom>
              <a:avLst/>
              <a:gdLst>
                <a:gd name="T0" fmla="*/ 13 w 13"/>
                <a:gd name="T1" fmla="*/ 5 h 12"/>
                <a:gd name="T2" fmla="*/ 8 w 13"/>
                <a:gd name="T3" fmla="*/ 12 h 12"/>
                <a:gd name="T4" fmla="*/ 1 w 13"/>
                <a:gd name="T5" fmla="*/ 8 h 12"/>
                <a:gd name="T6" fmla="*/ 5 w 13"/>
                <a:gd name="T7" fmla="*/ 1 h 12"/>
                <a:gd name="T8" fmla="*/ 13 w 13"/>
                <a:gd name="T9" fmla="*/ 5 h 12"/>
              </a:gdLst>
              <a:ahLst/>
              <a:cxnLst>
                <a:cxn ang="0">
                  <a:pos x="T0" y="T1"/>
                </a:cxn>
                <a:cxn ang="0">
                  <a:pos x="T2" y="T3"/>
                </a:cxn>
                <a:cxn ang="0">
                  <a:pos x="T4" y="T5"/>
                </a:cxn>
                <a:cxn ang="0">
                  <a:pos x="T6" y="T7"/>
                </a:cxn>
                <a:cxn ang="0">
                  <a:pos x="T8" y="T9"/>
                </a:cxn>
              </a:cxnLst>
              <a:rect l="0" t="0" r="r" b="b"/>
              <a:pathLst>
                <a:path w="13" h="12">
                  <a:moveTo>
                    <a:pt x="13" y="5"/>
                  </a:moveTo>
                  <a:cubicBezTo>
                    <a:pt x="13" y="9"/>
                    <a:pt x="10" y="10"/>
                    <a:pt x="8" y="12"/>
                  </a:cubicBezTo>
                  <a:cubicBezTo>
                    <a:pt x="5" y="12"/>
                    <a:pt x="3" y="10"/>
                    <a:pt x="1" y="8"/>
                  </a:cubicBezTo>
                  <a:cubicBezTo>
                    <a:pt x="0" y="4"/>
                    <a:pt x="3" y="2"/>
                    <a:pt x="5" y="1"/>
                  </a:cubicBezTo>
                  <a:cubicBezTo>
                    <a:pt x="8" y="0"/>
                    <a:pt x="11" y="2"/>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8" name="Freeform 132"/>
            <p:cNvSpPr>
              <a:spLocks/>
            </p:cNvSpPr>
            <p:nvPr userDrawn="1"/>
          </p:nvSpPr>
          <p:spPr bwMode="auto">
            <a:xfrm>
              <a:off x="4956175" y="1338263"/>
              <a:ext cx="26988" cy="31750"/>
            </a:xfrm>
            <a:custGeom>
              <a:avLst/>
              <a:gdLst>
                <a:gd name="T0" fmla="*/ 33 w 33"/>
                <a:gd name="T1" fmla="*/ 2 h 40"/>
                <a:gd name="T2" fmla="*/ 28 w 33"/>
                <a:gd name="T3" fmla="*/ 20 h 40"/>
                <a:gd name="T4" fmla="*/ 2 w 33"/>
                <a:gd name="T5" fmla="*/ 40 h 40"/>
                <a:gd name="T6" fmla="*/ 7 w 33"/>
                <a:gd name="T7" fmla="*/ 29 h 40"/>
                <a:gd name="T8" fmla="*/ 32 w 33"/>
                <a:gd name="T9" fmla="*/ 0 h 40"/>
              </a:gdLst>
              <a:ahLst/>
              <a:cxnLst>
                <a:cxn ang="0">
                  <a:pos x="T0" y="T1"/>
                </a:cxn>
                <a:cxn ang="0">
                  <a:pos x="T2" y="T3"/>
                </a:cxn>
                <a:cxn ang="0">
                  <a:pos x="T4" y="T5"/>
                </a:cxn>
                <a:cxn ang="0">
                  <a:pos x="T6" y="T7"/>
                </a:cxn>
                <a:cxn ang="0">
                  <a:pos x="T8" y="T9"/>
                </a:cxn>
              </a:cxnLst>
              <a:rect l="0" t="0" r="r" b="b"/>
              <a:pathLst>
                <a:path w="33" h="40">
                  <a:moveTo>
                    <a:pt x="33" y="2"/>
                  </a:moveTo>
                  <a:cubicBezTo>
                    <a:pt x="30" y="7"/>
                    <a:pt x="32" y="14"/>
                    <a:pt x="28" y="20"/>
                  </a:cubicBezTo>
                  <a:cubicBezTo>
                    <a:pt x="21" y="28"/>
                    <a:pt x="14" y="38"/>
                    <a:pt x="2" y="40"/>
                  </a:cubicBezTo>
                  <a:cubicBezTo>
                    <a:pt x="0" y="36"/>
                    <a:pt x="5" y="32"/>
                    <a:pt x="7" y="29"/>
                  </a:cubicBezTo>
                  <a:cubicBezTo>
                    <a:pt x="12" y="18"/>
                    <a:pt x="19" y="5"/>
                    <a:pt x="32"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9" name="Freeform 133"/>
            <p:cNvSpPr>
              <a:spLocks/>
            </p:cNvSpPr>
            <p:nvPr userDrawn="1"/>
          </p:nvSpPr>
          <p:spPr bwMode="auto">
            <a:xfrm>
              <a:off x="4124325" y="1339850"/>
              <a:ext cx="12700" cy="11113"/>
            </a:xfrm>
            <a:custGeom>
              <a:avLst/>
              <a:gdLst>
                <a:gd name="T0" fmla="*/ 13 w 16"/>
                <a:gd name="T1" fmla="*/ 4 h 15"/>
                <a:gd name="T2" fmla="*/ 13 w 16"/>
                <a:gd name="T3" fmla="*/ 13 h 15"/>
                <a:gd name="T4" fmla="*/ 5 w 16"/>
                <a:gd name="T5" fmla="*/ 14 h 15"/>
                <a:gd name="T6" fmla="*/ 2 w 16"/>
                <a:gd name="T7" fmla="*/ 5 h 15"/>
                <a:gd name="T8" fmla="*/ 13 w 16"/>
                <a:gd name="T9" fmla="*/ 4 h 15"/>
              </a:gdLst>
              <a:ahLst/>
              <a:cxnLst>
                <a:cxn ang="0">
                  <a:pos x="T0" y="T1"/>
                </a:cxn>
                <a:cxn ang="0">
                  <a:pos x="T2" y="T3"/>
                </a:cxn>
                <a:cxn ang="0">
                  <a:pos x="T4" y="T5"/>
                </a:cxn>
                <a:cxn ang="0">
                  <a:pos x="T6" y="T7"/>
                </a:cxn>
                <a:cxn ang="0">
                  <a:pos x="T8" y="T9"/>
                </a:cxn>
              </a:cxnLst>
              <a:rect l="0" t="0" r="r" b="b"/>
              <a:pathLst>
                <a:path w="16" h="15">
                  <a:moveTo>
                    <a:pt x="13" y="4"/>
                  </a:moveTo>
                  <a:cubicBezTo>
                    <a:pt x="15" y="7"/>
                    <a:pt x="16" y="10"/>
                    <a:pt x="13" y="13"/>
                  </a:cubicBezTo>
                  <a:cubicBezTo>
                    <a:pt x="11" y="15"/>
                    <a:pt x="8" y="15"/>
                    <a:pt x="5" y="14"/>
                  </a:cubicBezTo>
                  <a:cubicBezTo>
                    <a:pt x="1" y="12"/>
                    <a:pt x="0" y="8"/>
                    <a:pt x="2" y="5"/>
                  </a:cubicBezTo>
                  <a:cubicBezTo>
                    <a:pt x="4" y="2"/>
                    <a:pt x="11" y="0"/>
                    <a:pt x="13"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0" name="Freeform 134"/>
            <p:cNvSpPr>
              <a:spLocks/>
            </p:cNvSpPr>
            <p:nvPr userDrawn="1"/>
          </p:nvSpPr>
          <p:spPr bwMode="auto">
            <a:xfrm>
              <a:off x="4108450" y="1343025"/>
              <a:ext cx="11113" cy="12700"/>
            </a:xfrm>
            <a:custGeom>
              <a:avLst/>
              <a:gdLst>
                <a:gd name="T0" fmla="*/ 13 w 14"/>
                <a:gd name="T1" fmla="*/ 5 h 16"/>
                <a:gd name="T2" fmla="*/ 14 w 14"/>
                <a:gd name="T3" fmla="*/ 10 h 16"/>
                <a:gd name="T4" fmla="*/ 9 w 14"/>
                <a:gd name="T5" fmla="*/ 15 h 16"/>
                <a:gd name="T6" fmla="*/ 0 w 14"/>
                <a:gd name="T7" fmla="*/ 10 h 16"/>
                <a:gd name="T8" fmla="*/ 4 w 14"/>
                <a:gd name="T9" fmla="*/ 2 h 16"/>
                <a:gd name="T10" fmla="*/ 13 w 14"/>
                <a:gd name="T11" fmla="*/ 5 h 16"/>
              </a:gdLst>
              <a:ahLst/>
              <a:cxnLst>
                <a:cxn ang="0">
                  <a:pos x="T0" y="T1"/>
                </a:cxn>
                <a:cxn ang="0">
                  <a:pos x="T2" y="T3"/>
                </a:cxn>
                <a:cxn ang="0">
                  <a:pos x="T4" y="T5"/>
                </a:cxn>
                <a:cxn ang="0">
                  <a:pos x="T6" y="T7"/>
                </a:cxn>
                <a:cxn ang="0">
                  <a:pos x="T8" y="T9"/>
                </a:cxn>
                <a:cxn ang="0">
                  <a:pos x="T10" y="T11"/>
                </a:cxn>
              </a:cxnLst>
              <a:rect l="0" t="0" r="r" b="b"/>
              <a:pathLst>
                <a:path w="14" h="16">
                  <a:moveTo>
                    <a:pt x="13" y="5"/>
                  </a:moveTo>
                  <a:cubicBezTo>
                    <a:pt x="13" y="7"/>
                    <a:pt x="14" y="8"/>
                    <a:pt x="14" y="10"/>
                  </a:cubicBezTo>
                  <a:cubicBezTo>
                    <a:pt x="13" y="12"/>
                    <a:pt x="11" y="15"/>
                    <a:pt x="9" y="15"/>
                  </a:cubicBezTo>
                  <a:cubicBezTo>
                    <a:pt x="5" y="16"/>
                    <a:pt x="2" y="13"/>
                    <a:pt x="0" y="10"/>
                  </a:cubicBezTo>
                  <a:cubicBezTo>
                    <a:pt x="0" y="7"/>
                    <a:pt x="1" y="3"/>
                    <a:pt x="4" y="2"/>
                  </a:cubicBezTo>
                  <a:cubicBezTo>
                    <a:pt x="7" y="0"/>
                    <a:pt x="11" y="2"/>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1" name="Freeform 135"/>
            <p:cNvSpPr>
              <a:spLocks/>
            </p:cNvSpPr>
            <p:nvPr userDrawn="1"/>
          </p:nvSpPr>
          <p:spPr bwMode="auto">
            <a:xfrm>
              <a:off x="4141788" y="1346200"/>
              <a:ext cx="12700" cy="11113"/>
            </a:xfrm>
            <a:custGeom>
              <a:avLst/>
              <a:gdLst>
                <a:gd name="T0" fmla="*/ 14 w 16"/>
                <a:gd name="T1" fmla="*/ 3 h 15"/>
                <a:gd name="T2" fmla="*/ 11 w 16"/>
                <a:gd name="T3" fmla="*/ 12 h 15"/>
                <a:gd name="T4" fmla="*/ 0 w 16"/>
                <a:gd name="T5" fmla="*/ 8 h 15"/>
                <a:gd name="T6" fmla="*/ 5 w 16"/>
                <a:gd name="T7" fmla="*/ 0 h 15"/>
                <a:gd name="T8" fmla="*/ 14 w 16"/>
                <a:gd name="T9" fmla="*/ 3 h 15"/>
              </a:gdLst>
              <a:ahLst/>
              <a:cxnLst>
                <a:cxn ang="0">
                  <a:pos x="T0" y="T1"/>
                </a:cxn>
                <a:cxn ang="0">
                  <a:pos x="T2" y="T3"/>
                </a:cxn>
                <a:cxn ang="0">
                  <a:pos x="T4" y="T5"/>
                </a:cxn>
                <a:cxn ang="0">
                  <a:pos x="T6" y="T7"/>
                </a:cxn>
                <a:cxn ang="0">
                  <a:pos x="T8" y="T9"/>
                </a:cxn>
              </a:cxnLst>
              <a:rect l="0" t="0" r="r" b="b"/>
              <a:pathLst>
                <a:path w="16" h="15">
                  <a:moveTo>
                    <a:pt x="14" y="3"/>
                  </a:moveTo>
                  <a:cubicBezTo>
                    <a:pt x="15" y="6"/>
                    <a:pt x="16" y="12"/>
                    <a:pt x="11" y="12"/>
                  </a:cubicBezTo>
                  <a:cubicBezTo>
                    <a:pt x="6" y="15"/>
                    <a:pt x="3" y="11"/>
                    <a:pt x="0" y="8"/>
                  </a:cubicBezTo>
                  <a:cubicBezTo>
                    <a:pt x="0" y="4"/>
                    <a:pt x="2" y="2"/>
                    <a:pt x="5" y="0"/>
                  </a:cubicBezTo>
                  <a:cubicBezTo>
                    <a:pt x="8" y="0"/>
                    <a:pt x="12" y="0"/>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2" name="Freeform 136"/>
            <p:cNvSpPr>
              <a:spLocks/>
            </p:cNvSpPr>
            <p:nvPr userDrawn="1"/>
          </p:nvSpPr>
          <p:spPr bwMode="auto">
            <a:xfrm>
              <a:off x="4191000" y="1349375"/>
              <a:ext cx="12700" cy="9525"/>
            </a:xfrm>
            <a:custGeom>
              <a:avLst/>
              <a:gdLst>
                <a:gd name="T0" fmla="*/ 14 w 15"/>
                <a:gd name="T1" fmla="*/ 3 h 12"/>
                <a:gd name="T2" fmla="*/ 12 w 15"/>
                <a:gd name="T3" fmla="*/ 10 h 12"/>
                <a:gd name="T4" fmla="*/ 5 w 15"/>
                <a:gd name="T5" fmla="*/ 11 h 12"/>
                <a:gd name="T6" fmla="*/ 2 w 15"/>
                <a:gd name="T7" fmla="*/ 4 h 12"/>
                <a:gd name="T8" fmla="*/ 7 w 15"/>
                <a:gd name="T9" fmla="*/ 0 h 12"/>
                <a:gd name="T10" fmla="*/ 14 w 15"/>
                <a:gd name="T11" fmla="*/ 3 h 12"/>
              </a:gdLst>
              <a:ahLst/>
              <a:cxnLst>
                <a:cxn ang="0">
                  <a:pos x="T0" y="T1"/>
                </a:cxn>
                <a:cxn ang="0">
                  <a:pos x="T2" y="T3"/>
                </a:cxn>
                <a:cxn ang="0">
                  <a:pos x="T4" y="T5"/>
                </a:cxn>
                <a:cxn ang="0">
                  <a:pos x="T6" y="T7"/>
                </a:cxn>
                <a:cxn ang="0">
                  <a:pos x="T8" y="T9"/>
                </a:cxn>
                <a:cxn ang="0">
                  <a:pos x="T10" y="T11"/>
                </a:cxn>
              </a:cxnLst>
              <a:rect l="0" t="0" r="r" b="b"/>
              <a:pathLst>
                <a:path w="15" h="12">
                  <a:moveTo>
                    <a:pt x="14" y="3"/>
                  </a:moveTo>
                  <a:cubicBezTo>
                    <a:pt x="14" y="6"/>
                    <a:pt x="15" y="10"/>
                    <a:pt x="12" y="10"/>
                  </a:cubicBezTo>
                  <a:cubicBezTo>
                    <a:pt x="10" y="12"/>
                    <a:pt x="6" y="12"/>
                    <a:pt x="5" y="11"/>
                  </a:cubicBezTo>
                  <a:cubicBezTo>
                    <a:pt x="4" y="9"/>
                    <a:pt x="0" y="7"/>
                    <a:pt x="2" y="4"/>
                  </a:cubicBezTo>
                  <a:cubicBezTo>
                    <a:pt x="3" y="2"/>
                    <a:pt x="5" y="1"/>
                    <a:pt x="7" y="0"/>
                  </a:cubicBezTo>
                  <a:cubicBezTo>
                    <a:pt x="9" y="1"/>
                    <a:pt x="13" y="0"/>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3" name="Freeform 137"/>
            <p:cNvSpPr>
              <a:spLocks/>
            </p:cNvSpPr>
            <p:nvPr userDrawn="1"/>
          </p:nvSpPr>
          <p:spPr bwMode="auto">
            <a:xfrm>
              <a:off x="4999038" y="1349375"/>
              <a:ext cx="12700" cy="9525"/>
            </a:xfrm>
            <a:custGeom>
              <a:avLst/>
              <a:gdLst>
                <a:gd name="T0" fmla="*/ 16 w 16"/>
                <a:gd name="T1" fmla="*/ 6 h 12"/>
                <a:gd name="T2" fmla="*/ 10 w 16"/>
                <a:gd name="T3" fmla="*/ 12 h 12"/>
                <a:gd name="T4" fmla="*/ 1 w 16"/>
                <a:gd name="T5" fmla="*/ 8 h 12"/>
                <a:gd name="T6" fmla="*/ 6 w 16"/>
                <a:gd name="T7" fmla="*/ 0 h 12"/>
                <a:gd name="T8" fmla="*/ 16 w 16"/>
                <a:gd name="T9" fmla="*/ 6 h 12"/>
              </a:gdLst>
              <a:ahLst/>
              <a:cxnLst>
                <a:cxn ang="0">
                  <a:pos x="T0" y="T1"/>
                </a:cxn>
                <a:cxn ang="0">
                  <a:pos x="T2" y="T3"/>
                </a:cxn>
                <a:cxn ang="0">
                  <a:pos x="T4" y="T5"/>
                </a:cxn>
                <a:cxn ang="0">
                  <a:pos x="T6" y="T7"/>
                </a:cxn>
                <a:cxn ang="0">
                  <a:pos x="T8" y="T9"/>
                </a:cxn>
              </a:cxnLst>
              <a:rect l="0" t="0" r="r" b="b"/>
              <a:pathLst>
                <a:path w="16" h="12">
                  <a:moveTo>
                    <a:pt x="16" y="6"/>
                  </a:moveTo>
                  <a:cubicBezTo>
                    <a:pt x="15" y="9"/>
                    <a:pt x="13" y="12"/>
                    <a:pt x="10" y="12"/>
                  </a:cubicBezTo>
                  <a:cubicBezTo>
                    <a:pt x="7" y="12"/>
                    <a:pt x="3" y="11"/>
                    <a:pt x="1" y="8"/>
                  </a:cubicBezTo>
                  <a:cubicBezTo>
                    <a:pt x="0" y="4"/>
                    <a:pt x="3" y="1"/>
                    <a:pt x="6" y="0"/>
                  </a:cubicBezTo>
                  <a:cubicBezTo>
                    <a:pt x="10" y="0"/>
                    <a:pt x="15" y="2"/>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4" name="Freeform 138"/>
            <p:cNvSpPr>
              <a:spLocks/>
            </p:cNvSpPr>
            <p:nvPr userDrawn="1"/>
          </p:nvSpPr>
          <p:spPr bwMode="auto">
            <a:xfrm>
              <a:off x="4943475" y="1350963"/>
              <a:ext cx="14288" cy="12700"/>
            </a:xfrm>
            <a:custGeom>
              <a:avLst/>
              <a:gdLst>
                <a:gd name="T0" fmla="*/ 17 w 17"/>
                <a:gd name="T1" fmla="*/ 7 h 16"/>
                <a:gd name="T2" fmla="*/ 12 w 17"/>
                <a:gd name="T3" fmla="*/ 13 h 16"/>
                <a:gd name="T4" fmla="*/ 0 w 17"/>
                <a:gd name="T5" fmla="*/ 8 h 16"/>
                <a:gd name="T6" fmla="*/ 7 w 17"/>
                <a:gd name="T7" fmla="*/ 1 h 16"/>
                <a:gd name="T8" fmla="*/ 17 w 17"/>
                <a:gd name="T9" fmla="*/ 7 h 16"/>
              </a:gdLst>
              <a:ahLst/>
              <a:cxnLst>
                <a:cxn ang="0">
                  <a:pos x="T0" y="T1"/>
                </a:cxn>
                <a:cxn ang="0">
                  <a:pos x="T2" y="T3"/>
                </a:cxn>
                <a:cxn ang="0">
                  <a:pos x="T4" y="T5"/>
                </a:cxn>
                <a:cxn ang="0">
                  <a:pos x="T6" y="T7"/>
                </a:cxn>
                <a:cxn ang="0">
                  <a:pos x="T8" y="T9"/>
                </a:cxn>
              </a:cxnLst>
              <a:rect l="0" t="0" r="r" b="b"/>
              <a:pathLst>
                <a:path w="17" h="16">
                  <a:moveTo>
                    <a:pt x="17" y="7"/>
                  </a:moveTo>
                  <a:cubicBezTo>
                    <a:pt x="17" y="10"/>
                    <a:pt x="14" y="12"/>
                    <a:pt x="12" y="13"/>
                  </a:cubicBezTo>
                  <a:cubicBezTo>
                    <a:pt x="7" y="16"/>
                    <a:pt x="2" y="12"/>
                    <a:pt x="0" y="8"/>
                  </a:cubicBezTo>
                  <a:cubicBezTo>
                    <a:pt x="1" y="4"/>
                    <a:pt x="4" y="2"/>
                    <a:pt x="7" y="1"/>
                  </a:cubicBezTo>
                  <a:cubicBezTo>
                    <a:pt x="12" y="0"/>
                    <a:pt x="14" y="3"/>
                    <a:pt x="17"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5" name="Freeform 139"/>
            <p:cNvSpPr>
              <a:spLocks/>
            </p:cNvSpPr>
            <p:nvPr userDrawn="1"/>
          </p:nvSpPr>
          <p:spPr bwMode="auto">
            <a:xfrm>
              <a:off x="4981575" y="1350963"/>
              <a:ext cx="12700" cy="11113"/>
            </a:xfrm>
            <a:custGeom>
              <a:avLst/>
              <a:gdLst>
                <a:gd name="T0" fmla="*/ 15 w 15"/>
                <a:gd name="T1" fmla="*/ 5 h 13"/>
                <a:gd name="T2" fmla="*/ 12 w 15"/>
                <a:gd name="T3" fmla="*/ 11 h 13"/>
                <a:gd name="T4" fmla="*/ 3 w 15"/>
                <a:gd name="T5" fmla="*/ 10 h 13"/>
                <a:gd name="T6" fmla="*/ 4 w 15"/>
                <a:gd name="T7" fmla="*/ 2 h 13"/>
                <a:gd name="T8" fmla="*/ 15 w 15"/>
                <a:gd name="T9" fmla="*/ 5 h 13"/>
              </a:gdLst>
              <a:ahLst/>
              <a:cxnLst>
                <a:cxn ang="0">
                  <a:pos x="T0" y="T1"/>
                </a:cxn>
                <a:cxn ang="0">
                  <a:pos x="T2" y="T3"/>
                </a:cxn>
                <a:cxn ang="0">
                  <a:pos x="T4" y="T5"/>
                </a:cxn>
                <a:cxn ang="0">
                  <a:pos x="T6" y="T7"/>
                </a:cxn>
                <a:cxn ang="0">
                  <a:pos x="T8" y="T9"/>
                </a:cxn>
              </a:cxnLst>
              <a:rect l="0" t="0" r="r" b="b"/>
              <a:pathLst>
                <a:path w="15" h="13">
                  <a:moveTo>
                    <a:pt x="15" y="5"/>
                  </a:moveTo>
                  <a:cubicBezTo>
                    <a:pt x="15" y="8"/>
                    <a:pt x="14" y="10"/>
                    <a:pt x="12" y="11"/>
                  </a:cubicBezTo>
                  <a:cubicBezTo>
                    <a:pt x="9" y="13"/>
                    <a:pt x="5" y="12"/>
                    <a:pt x="3" y="10"/>
                  </a:cubicBezTo>
                  <a:cubicBezTo>
                    <a:pt x="0" y="7"/>
                    <a:pt x="2" y="4"/>
                    <a:pt x="4" y="2"/>
                  </a:cubicBezTo>
                  <a:cubicBezTo>
                    <a:pt x="8" y="0"/>
                    <a:pt x="14" y="0"/>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6" name="Freeform 140"/>
            <p:cNvSpPr>
              <a:spLocks/>
            </p:cNvSpPr>
            <p:nvPr userDrawn="1"/>
          </p:nvSpPr>
          <p:spPr bwMode="auto">
            <a:xfrm>
              <a:off x="4116388" y="1357313"/>
              <a:ext cx="11113" cy="11113"/>
            </a:xfrm>
            <a:custGeom>
              <a:avLst/>
              <a:gdLst>
                <a:gd name="T0" fmla="*/ 14 w 14"/>
                <a:gd name="T1" fmla="*/ 4 h 14"/>
                <a:gd name="T2" fmla="*/ 9 w 14"/>
                <a:gd name="T3" fmla="*/ 14 h 14"/>
                <a:gd name="T4" fmla="*/ 1 w 14"/>
                <a:gd name="T5" fmla="*/ 9 h 14"/>
                <a:gd name="T6" fmla="*/ 5 w 14"/>
                <a:gd name="T7" fmla="*/ 1 h 14"/>
                <a:gd name="T8" fmla="*/ 14 w 14"/>
                <a:gd name="T9" fmla="*/ 4 h 14"/>
              </a:gdLst>
              <a:ahLst/>
              <a:cxnLst>
                <a:cxn ang="0">
                  <a:pos x="T0" y="T1"/>
                </a:cxn>
                <a:cxn ang="0">
                  <a:pos x="T2" y="T3"/>
                </a:cxn>
                <a:cxn ang="0">
                  <a:pos x="T4" y="T5"/>
                </a:cxn>
                <a:cxn ang="0">
                  <a:pos x="T6" y="T7"/>
                </a:cxn>
                <a:cxn ang="0">
                  <a:pos x="T8" y="T9"/>
                </a:cxn>
              </a:cxnLst>
              <a:rect l="0" t="0" r="r" b="b"/>
              <a:pathLst>
                <a:path w="14" h="14">
                  <a:moveTo>
                    <a:pt x="14" y="4"/>
                  </a:moveTo>
                  <a:cubicBezTo>
                    <a:pt x="14" y="9"/>
                    <a:pt x="13" y="12"/>
                    <a:pt x="9" y="14"/>
                  </a:cubicBezTo>
                  <a:cubicBezTo>
                    <a:pt x="6" y="14"/>
                    <a:pt x="2" y="12"/>
                    <a:pt x="1" y="9"/>
                  </a:cubicBezTo>
                  <a:cubicBezTo>
                    <a:pt x="0" y="5"/>
                    <a:pt x="1" y="2"/>
                    <a:pt x="5" y="1"/>
                  </a:cubicBezTo>
                  <a:cubicBezTo>
                    <a:pt x="8" y="0"/>
                    <a:pt x="11" y="2"/>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7" name="Freeform 141"/>
            <p:cNvSpPr>
              <a:spLocks/>
            </p:cNvSpPr>
            <p:nvPr userDrawn="1"/>
          </p:nvSpPr>
          <p:spPr bwMode="auto">
            <a:xfrm>
              <a:off x="4929188" y="1358900"/>
              <a:ext cx="14288" cy="12700"/>
            </a:xfrm>
            <a:custGeom>
              <a:avLst/>
              <a:gdLst>
                <a:gd name="T0" fmla="*/ 16 w 17"/>
                <a:gd name="T1" fmla="*/ 7 h 17"/>
                <a:gd name="T2" fmla="*/ 10 w 17"/>
                <a:gd name="T3" fmla="*/ 17 h 17"/>
                <a:gd name="T4" fmla="*/ 3 w 17"/>
                <a:gd name="T5" fmla="*/ 14 h 17"/>
                <a:gd name="T6" fmla="*/ 3 w 17"/>
                <a:gd name="T7" fmla="*/ 6 h 17"/>
                <a:gd name="T8" fmla="*/ 16 w 17"/>
                <a:gd name="T9" fmla="*/ 7 h 17"/>
              </a:gdLst>
              <a:ahLst/>
              <a:cxnLst>
                <a:cxn ang="0">
                  <a:pos x="T0" y="T1"/>
                </a:cxn>
                <a:cxn ang="0">
                  <a:pos x="T2" y="T3"/>
                </a:cxn>
                <a:cxn ang="0">
                  <a:pos x="T4" y="T5"/>
                </a:cxn>
                <a:cxn ang="0">
                  <a:pos x="T6" y="T7"/>
                </a:cxn>
                <a:cxn ang="0">
                  <a:pos x="T8" y="T9"/>
                </a:cxn>
              </a:cxnLst>
              <a:rect l="0" t="0" r="r" b="b"/>
              <a:pathLst>
                <a:path w="17" h="17">
                  <a:moveTo>
                    <a:pt x="16" y="7"/>
                  </a:moveTo>
                  <a:cubicBezTo>
                    <a:pt x="17" y="11"/>
                    <a:pt x="15" y="15"/>
                    <a:pt x="10" y="17"/>
                  </a:cubicBezTo>
                  <a:cubicBezTo>
                    <a:pt x="7" y="17"/>
                    <a:pt x="6" y="16"/>
                    <a:pt x="3" y="14"/>
                  </a:cubicBezTo>
                  <a:cubicBezTo>
                    <a:pt x="2" y="12"/>
                    <a:pt x="0" y="8"/>
                    <a:pt x="3" y="6"/>
                  </a:cubicBezTo>
                  <a:cubicBezTo>
                    <a:pt x="6" y="0"/>
                    <a:pt x="13" y="2"/>
                    <a:pt x="16"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8" name="Freeform 142"/>
            <p:cNvSpPr>
              <a:spLocks/>
            </p:cNvSpPr>
            <p:nvPr userDrawn="1"/>
          </p:nvSpPr>
          <p:spPr bwMode="auto">
            <a:xfrm>
              <a:off x="4278313" y="1362075"/>
              <a:ext cx="11113" cy="11113"/>
            </a:xfrm>
            <a:custGeom>
              <a:avLst/>
              <a:gdLst>
                <a:gd name="T0" fmla="*/ 14 w 15"/>
                <a:gd name="T1" fmla="*/ 6 h 14"/>
                <a:gd name="T2" fmla="*/ 10 w 15"/>
                <a:gd name="T3" fmla="*/ 13 h 14"/>
                <a:gd name="T4" fmla="*/ 4 w 15"/>
                <a:gd name="T5" fmla="*/ 13 h 14"/>
                <a:gd name="T6" fmla="*/ 1 w 15"/>
                <a:gd name="T7" fmla="*/ 5 h 14"/>
                <a:gd name="T8" fmla="*/ 6 w 15"/>
                <a:gd name="T9" fmla="*/ 1 h 14"/>
                <a:gd name="T10" fmla="*/ 14 w 15"/>
                <a:gd name="T11" fmla="*/ 6 h 14"/>
              </a:gdLst>
              <a:ahLst/>
              <a:cxnLst>
                <a:cxn ang="0">
                  <a:pos x="T0" y="T1"/>
                </a:cxn>
                <a:cxn ang="0">
                  <a:pos x="T2" y="T3"/>
                </a:cxn>
                <a:cxn ang="0">
                  <a:pos x="T4" y="T5"/>
                </a:cxn>
                <a:cxn ang="0">
                  <a:pos x="T6" y="T7"/>
                </a:cxn>
                <a:cxn ang="0">
                  <a:pos x="T8" y="T9"/>
                </a:cxn>
                <a:cxn ang="0">
                  <a:pos x="T10" y="T11"/>
                </a:cxn>
              </a:cxnLst>
              <a:rect l="0" t="0" r="r" b="b"/>
              <a:pathLst>
                <a:path w="15" h="14">
                  <a:moveTo>
                    <a:pt x="14" y="6"/>
                  </a:moveTo>
                  <a:cubicBezTo>
                    <a:pt x="15" y="10"/>
                    <a:pt x="11" y="11"/>
                    <a:pt x="10" y="13"/>
                  </a:cubicBezTo>
                  <a:cubicBezTo>
                    <a:pt x="8" y="14"/>
                    <a:pt x="5" y="14"/>
                    <a:pt x="4" y="13"/>
                  </a:cubicBezTo>
                  <a:cubicBezTo>
                    <a:pt x="2" y="10"/>
                    <a:pt x="0" y="8"/>
                    <a:pt x="1" y="5"/>
                  </a:cubicBezTo>
                  <a:cubicBezTo>
                    <a:pt x="3" y="3"/>
                    <a:pt x="3" y="2"/>
                    <a:pt x="6" y="1"/>
                  </a:cubicBezTo>
                  <a:cubicBezTo>
                    <a:pt x="10" y="0"/>
                    <a:pt x="11"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9" name="Freeform 143"/>
            <p:cNvSpPr>
              <a:spLocks/>
            </p:cNvSpPr>
            <p:nvPr userDrawn="1"/>
          </p:nvSpPr>
          <p:spPr bwMode="auto">
            <a:xfrm>
              <a:off x="4995863" y="1365250"/>
              <a:ext cx="11113" cy="9525"/>
            </a:xfrm>
            <a:custGeom>
              <a:avLst/>
              <a:gdLst>
                <a:gd name="T0" fmla="*/ 14 w 15"/>
                <a:gd name="T1" fmla="*/ 6 h 13"/>
                <a:gd name="T2" fmla="*/ 12 w 15"/>
                <a:gd name="T3" fmla="*/ 11 h 13"/>
                <a:gd name="T4" fmla="*/ 3 w 15"/>
                <a:gd name="T5" fmla="*/ 13 h 13"/>
                <a:gd name="T6" fmla="*/ 0 w 15"/>
                <a:gd name="T7" fmla="*/ 4 h 13"/>
                <a:gd name="T8" fmla="*/ 5 w 15"/>
                <a:gd name="T9" fmla="*/ 0 h 13"/>
                <a:gd name="T10" fmla="*/ 14 w 15"/>
                <a:gd name="T11" fmla="*/ 6 h 13"/>
              </a:gdLst>
              <a:ahLst/>
              <a:cxnLst>
                <a:cxn ang="0">
                  <a:pos x="T0" y="T1"/>
                </a:cxn>
                <a:cxn ang="0">
                  <a:pos x="T2" y="T3"/>
                </a:cxn>
                <a:cxn ang="0">
                  <a:pos x="T4" y="T5"/>
                </a:cxn>
                <a:cxn ang="0">
                  <a:pos x="T6" y="T7"/>
                </a:cxn>
                <a:cxn ang="0">
                  <a:pos x="T8" y="T9"/>
                </a:cxn>
                <a:cxn ang="0">
                  <a:pos x="T10" y="T11"/>
                </a:cxn>
              </a:cxnLst>
              <a:rect l="0" t="0" r="r" b="b"/>
              <a:pathLst>
                <a:path w="15" h="13">
                  <a:moveTo>
                    <a:pt x="14" y="6"/>
                  </a:moveTo>
                  <a:cubicBezTo>
                    <a:pt x="15" y="8"/>
                    <a:pt x="12" y="9"/>
                    <a:pt x="12" y="11"/>
                  </a:cubicBezTo>
                  <a:cubicBezTo>
                    <a:pt x="10" y="13"/>
                    <a:pt x="6" y="13"/>
                    <a:pt x="3" y="13"/>
                  </a:cubicBezTo>
                  <a:cubicBezTo>
                    <a:pt x="0" y="11"/>
                    <a:pt x="0" y="8"/>
                    <a:pt x="0" y="4"/>
                  </a:cubicBezTo>
                  <a:cubicBezTo>
                    <a:pt x="2" y="3"/>
                    <a:pt x="3" y="1"/>
                    <a:pt x="5" y="0"/>
                  </a:cubicBezTo>
                  <a:cubicBezTo>
                    <a:pt x="9" y="0"/>
                    <a:pt x="13" y="2"/>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0" name="Freeform 144"/>
            <p:cNvSpPr>
              <a:spLocks/>
            </p:cNvSpPr>
            <p:nvPr userDrawn="1"/>
          </p:nvSpPr>
          <p:spPr bwMode="auto">
            <a:xfrm>
              <a:off x="4960938" y="1365250"/>
              <a:ext cx="38100" cy="30163"/>
            </a:xfrm>
            <a:custGeom>
              <a:avLst/>
              <a:gdLst>
                <a:gd name="T0" fmla="*/ 33 w 47"/>
                <a:gd name="T1" fmla="*/ 6 h 38"/>
                <a:gd name="T2" fmla="*/ 28 w 47"/>
                <a:gd name="T3" fmla="*/ 14 h 38"/>
                <a:gd name="T4" fmla="*/ 24 w 47"/>
                <a:gd name="T5" fmla="*/ 15 h 38"/>
                <a:gd name="T6" fmla="*/ 47 w 47"/>
                <a:gd name="T7" fmla="*/ 35 h 38"/>
                <a:gd name="T8" fmla="*/ 47 w 47"/>
                <a:gd name="T9" fmla="*/ 38 h 38"/>
                <a:gd name="T10" fmla="*/ 10 w 47"/>
                <a:gd name="T11" fmla="*/ 24 h 38"/>
                <a:gd name="T12" fmla="*/ 0 w 47"/>
                <a:gd name="T13" fmla="*/ 19 h 38"/>
                <a:gd name="T14" fmla="*/ 20 w 47"/>
                <a:gd name="T15" fmla="*/ 16 h 38"/>
                <a:gd name="T16" fmla="*/ 21 w 47"/>
                <a:gd name="T17" fmla="*/ 2 h 38"/>
                <a:gd name="T18" fmla="*/ 28 w 47"/>
                <a:gd name="T19" fmla="*/ 0 h 38"/>
                <a:gd name="T20" fmla="*/ 33 w 47"/>
                <a:gd name="T21" fmla="*/ 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 h="38">
                  <a:moveTo>
                    <a:pt x="33" y="6"/>
                  </a:moveTo>
                  <a:cubicBezTo>
                    <a:pt x="35" y="10"/>
                    <a:pt x="31" y="12"/>
                    <a:pt x="28" y="14"/>
                  </a:cubicBezTo>
                  <a:cubicBezTo>
                    <a:pt x="26" y="14"/>
                    <a:pt x="24" y="13"/>
                    <a:pt x="24" y="15"/>
                  </a:cubicBezTo>
                  <a:cubicBezTo>
                    <a:pt x="33" y="20"/>
                    <a:pt x="40" y="28"/>
                    <a:pt x="47" y="35"/>
                  </a:cubicBezTo>
                  <a:lnTo>
                    <a:pt x="47" y="38"/>
                  </a:lnTo>
                  <a:cubicBezTo>
                    <a:pt x="33" y="38"/>
                    <a:pt x="20" y="35"/>
                    <a:pt x="10" y="24"/>
                  </a:cubicBezTo>
                  <a:cubicBezTo>
                    <a:pt x="7" y="22"/>
                    <a:pt x="3" y="22"/>
                    <a:pt x="0" y="19"/>
                  </a:cubicBezTo>
                  <a:cubicBezTo>
                    <a:pt x="4" y="14"/>
                    <a:pt x="13" y="16"/>
                    <a:pt x="20" y="16"/>
                  </a:cubicBezTo>
                  <a:cubicBezTo>
                    <a:pt x="25" y="11"/>
                    <a:pt x="15" y="7"/>
                    <a:pt x="21" y="2"/>
                  </a:cubicBezTo>
                  <a:cubicBezTo>
                    <a:pt x="23" y="2"/>
                    <a:pt x="25" y="0"/>
                    <a:pt x="28" y="0"/>
                  </a:cubicBezTo>
                  <a:cubicBezTo>
                    <a:pt x="30" y="1"/>
                    <a:pt x="32" y="3"/>
                    <a:pt x="3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1" name="Freeform 145"/>
            <p:cNvSpPr>
              <a:spLocks/>
            </p:cNvSpPr>
            <p:nvPr userDrawn="1"/>
          </p:nvSpPr>
          <p:spPr bwMode="auto">
            <a:xfrm>
              <a:off x="4852988" y="1365250"/>
              <a:ext cx="12700" cy="12700"/>
            </a:xfrm>
            <a:custGeom>
              <a:avLst/>
              <a:gdLst>
                <a:gd name="T0" fmla="*/ 15 w 16"/>
                <a:gd name="T1" fmla="*/ 7 h 16"/>
                <a:gd name="T2" fmla="*/ 13 w 16"/>
                <a:gd name="T3" fmla="*/ 13 h 16"/>
                <a:gd name="T4" fmla="*/ 5 w 16"/>
                <a:gd name="T5" fmla="*/ 15 h 16"/>
                <a:gd name="T6" fmla="*/ 1 w 16"/>
                <a:gd name="T7" fmla="*/ 6 h 16"/>
                <a:gd name="T8" fmla="*/ 15 w 16"/>
                <a:gd name="T9" fmla="*/ 7 h 16"/>
              </a:gdLst>
              <a:ahLst/>
              <a:cxnLst>
                <a:cxn ang="0">
                  <a:pos x="T0" y="T1"/>
                </a:cxn>
                <a:cxn ang="0">
                  <a:pos x="T2" y="T3"/>
                </a:cxn>
                <a:cxn ang="0">
                  <a:pos x="T4" y="T5"/>
                </a:cxn>
                <a:cxn ang="0">
                  <a:pos x="T6" y="T7"/>
                </a:cxn>
                <a:cxn ang="0">
                  <a:pos x="T8" y="T9"/>
                </a:cxn>
              </a:cxnLst>
              <a:rect l="0" t="0" r="r" b="b"/>
              <a:pathLst>
                <a:path w="16" h="16">
                  <a:moveTo>
                    <a:pt x="15" y="7"/>
                  </a:moveTo>
                  <a:cubicBezTo>
                    <a:pt x="16" y="9"/>
                    <a:pt x="14" y="11"/>
                    <a:pt x="13" y="13"/>
                  </a:cubicBezTo>
                  <a:cubicBezTo>
                    <a:pt x="11" y="15"/>
                    <a:pt x="8" y="16"/>
                    <a:pt x="5" y="15"/>
                  </a:cubicBezTo>
                  <a:cubicBezTo>
                    <a:pt x="3" y="12"/>
                    <a:pt x="0" y="10"/>
                    <a:pt x="1" y="6"/>
                  </a:cubicBezTo>
                  <a:cubicBezTo>
                    <a:pt x="4" y="0"/>
                    <a:pt x="14" y="1"/>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2" name="Freeform 146"/>
            <p:cNvSpPr>
              <a:spLocks/>
            </p:cNvSpPr>
            <p:nvPr userDrawn="1"/>
          </p:nvSpPr>
          <p:spPr bwMode="auto">
            <a:xfrm>
              <a:off x="4184650" y="1374775"/>
              <a:ext cx="11113" cy="11113"/>
            </a:xfrm>
            <a:custGeom>
              <a:avLst/>
              <a:gdLst>
                <a:gd name="T0" fmla="*/ 14 w 14"/>
                <a:gd name="T1" fmla="*/ 8 h 14"/>
                <a:gd name="T2" fmla="*/ 7 w 14"/>
                <a:gd name="T3" fmla="*/ 14 h 14"/>
                <a:gd name="T4" fmla="*/ 1 w 14"/>
                <a:gd name="T5" fmla="*/ 10 h 14"/>
                <a:gd name="T6" fmla="*/ 3 w 14"/>
                <a:gd name="T7" fmla="*/ 4 h 14"/>
                <a:gd name="T8" fmla="*/ 14 w 14"/>
                <a:gd name="T9" fmla="*/ 8 h 14"/>
              </a:gdLst>
              <a:ahLst/>
              <a:cxnLst>
                <a:cxn ang="0">
                  <a:pos x="T0" y="T1"/>
                </a:cxn>
                <a:cxn ang="0">
                  <a:pos x="T2" y="T3"/>
                </a:cxn>
                <a:cxn ang="0">
                  <a:pos x="T4" y="T5"/>
                </a:cxn>
                <a:cxn ang="0">
                  <a:pos x="T6" y="T7"/>
                </a:cxn>
                <a:cxn ang="0">
                  <a:pos x="T8" y="T9"/>
                </a:cxn>
              </a:cxnLst>
              <a:rect l="0" t="0" r="r" b="b"/>
              <a:pathLst>
                <a:path w="14" h="14">
                  <a:moveTo>
                    <a:pt x="14" y="8"/>
                  </a:moveTo>
                  <a:cubicBezTo>
                    <a:pt x="13" y="12"/>
                    <a:pt x="11" y="14"/>
                    <a:pt x="7" y="14"/>
                  </a:cubicBezTo>
                  <a:cubicBezTo>
                    <a:pt x="4" y="14"/>
                    <a:pt x="2" y="13"/>
                    <a:pt x="1" y="10"/>
                  </a:cubicBezTo>
                  <a:cubicBezTo>
                    <a:pt x="0" y="7"/>
                    <a:pt x="2" y="6"/>
                    <a:pt x="3" y="4"/>
                  </a:cubicBezTo>
                  <a:cubicBezTo>
                    <a:pt x="7" y="0"/>
                    <a:pt x="14" y="3"/>
                    <a:pt x="14"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3" name="Freeform 147"/>
            <p:cNvSpPr>
              <a:spLocks/>
            </p:cNvSpPr>
            <p:nvPr userDrawn="1"/>
          </p:nvSpPr>
          <p:spPr bwMode="auto">
            <a:xfrm>
              <a:off x="4187825" y="1376363"/>
              <a:ext cx="31750" cy="31750"/>
            </a:xfrm>
            <a:custGeom>
              <a:avLst/>
              <a:gdLst>
                <a:gd name="T0" fmla="*/ 39 w 39"/>
                <a:gd name="T1" fmla="*/ 0 h 39"/>
                <a:gd name="T2" fmla="*/ 32 w 39"/>
                <a:gd name="T3" fmla="*/ 14 h 39"/>
                <a:gd name="T4" fmla="*/ 2 w 39"/>
                <a:gd name="T5" fmla="*/ 39 h 39"/>
                <a:gd name="T6" fmla="*/ 8 w 39"/>
                <a:gd name="T7" fmla="*/ 28 h 39"/>
                <a:gd name="T8" fmla="*/ 37 w 39"/>
                <a:gd name="T9" fmla="*/ 0 h 39"/>
              </a:gdLst>
              <a:ahLst/>
              <a:cxnLst>
                <a:cxn ang="0">
                  <a:pos x="T0" y="T1"/>
                </a:cxn>
                <a:cxn ang="0">
                  <a:pos x="T2" y="T3"/>
                </a:cxn>
                <a:cxn ang="0">
                  <a:pos x="T4" y="T5"/>
                </a:cxn>
                <a:cxn ang="0">
                  <a:pos x="T6" y="T7"/>
                </a:cxn>
                <a:cxn ang="0">
                  <a:pos x="T8" y="T9"/>
                </a:cxn>
              </a:cxnLst>
              <a:rect l="0" t="0" r="r" b="b"/>
              <a:pathLst>
                <a:path w="39" h="39">
                  <a:moveTo>
                    <a:pt x="39" y="0"/>
                  </a:moveTo>
                  <a:cubicBezTo>
                    <a:pt x="39" y="6"/>
                    <a:pt x="34" y="9"/>
                    <a:pt x="32" y="14"/>
                  </a:cubicBezTo>
                  <a:cubicBezTo>
                    <a:pt x="26" y="27"/>
                    <a:pt x="16" y="38"/>
                    <a:pt x="2" y="39"/>
                  </a:cubicBezTo>
                  <a:cubicBezTo>
                    <a:pt x="0" y="36"/>
                    <a:pt x="7" y="32"/>
                    <a:pt x="8" y="28"/>
                  </a:cubicBezTo>
                  <a:cubicBezTo>
                    <a:pt x="14" y="15"/>
                    <a:pt x="26" y="8"/>
                    <a:pt x="37"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4" name="Freeform 148"/>
            <p:cNvSpPr>
              <a:spLocks/>
            </p:cNvSpPr>
            <p:nvPr userDrawn="1"/>
          </p:nvSpPr>
          <p:spPr bwMode="auto">
            <a:xfrm>
              <a:off x="4845050" y="1374775"/>
              <a:ext cx="12700" cy="14288"/>
            </a:xfrm>
            <a:custGeom>
              <a:avLst/>
              <a:gdLst>
                <a:gd name="T0" fmla="*/ 17 w 17"/>
                <a:gd name="T1" fmla="*/ 8 h 18"/>
                <a:gd name="T2" fmla="*/ 11 w 17"/>
                <a:gd name="T3" fmla="*/ 16 h 18"/>
                <a:gd name="T4" fmla="*/ 3 w 17"/>
                <a:gd name="T5" fmla="*/ 13 h 18"/>
                <a:gd name="T6" fmla="*/ 3 w 17"/>
                <a:gd name="T7" fmla="*/ 4 h 18"/>
                <a:gd name="T8" fmla="*/ 17 w 17"/>
                <a:gd name="T9" fmla="*/ 8 h 18"/>
              </a:gdLst>
              <a:ahLst/>
              <a:cxnLst>
                <a:cxn ang="0">
                  <a:pos x="T0" y="T1"/>
                </a:cxn>
                <a:cxn ang="0">
                  <a:pos x="T2" y="T3"/>
                </a:cxn>
                <a:cxn ang="0">
                  <a:pos x="T4" y="T5"/>
                </a:cxn>
                <a:cxn ang="0">
                  <a:pos x="T6" y="T7"/>
                </a:cxn>
                <a:cxn ang="0">
                  <a:pos x="T8" y="T9"/>
                </a:cxn>
              </a:cxnLst>
              <a:rect l="0" t="0" r="r" b="b"/>
              <a:pathLst>
                <a:path w="17" h="18">
                  <a:moveTo>
                    <a:pt x="17" y="8"/>
                  </a:moveTo>
                  <a:cubicBezTo>
                    <a:pt x="17" y="12"/>
                    <a:pt x="14" y="15"/>
                    <a:pt x="11" y="16"/>
                  </a:cubicBezTo>
                  <a:cubicBezTo>
                    <a:pt x="7" y="18"/>
                    <a:pt x="5" y="15"/>
                    <a:pt x="3" y="13"/>
                  </a:cubicBezTo>
                  <a:cubicBezTo>
                    <a:pt x="0" y="10"/>
                    <a:pt x="2" y="7"/>
                    <a:pt x="3" y="4"/>
                  </a:cubicBezTo>
                  <a:cubicBezTo>
                    <a:pt x="8" y="0"/>
                    <a:pt x="14" y="4"/>
                    <a:pt x="17"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5" name="Freeform 149"/>
            <p:cNvSpPr>
              <a:spLocks/>
            </p:cNvSpPr>
            <p:nvPr userDrawn="1"/>
          </p:nvSpPr>
          <p:spPr bwMode="auto">
            <a:xfrm>
              <a:off x="4864100" y="1379538"/>
              <a:ext cx="12700" cy="11113"/>
            </a:xfrm>
            <a:custGeom>
              <a:avLst/>
              <a:gdLst>
                <a:gd name="T0" fmla="*/ 15 w 15"/>
                <a:gd name="T1" fmla="*/ 5 h 14"/>
                <a:gd name="T2" fmla="*/ 9 w 15"/>
                <a:gd name="T3" fmla="*/ 14 h 14"/>
                <a:gd name="T4" fmla="*/ 5 w 15"/>
                <a:gd name="T5" fmla="*/ 13 h 14"/>
                <a:gd name="T6" fmla="*/ 0 w 15"/>
                <a:gd name="T7" fmla="*/ 6 h 14"/>
                <a:gd name="T8" fmla="*/ 5 w 15"/>
                <a:gd name="T9" fmla="*/ 1 h 14"/>
                <a:gd name="T10" fmla="*/ 15 w 15"/>
                <a:gd name="T11" fmla="*/ 5 h 14"/>
              </a:gdLst>
              <a:ahLst/>
              <a:cxnLst>
                <a:cxn ang="0">
                  <a:pos x="T0" y="T1"/>
                </a:cxn>
                <a:cxn ang="0">
                  <a:pos x="T2" y="T3"/>
                </a:cxn>
                <a:cxn ang="0">
                  <a:pos x="T4" y="T5"/>
                </a:cxn>
                <a:cxn ang="0">
                  <a:pos x="T6" y="T7"/>
                </a:cxn>
                <a:cxn ang="0">
                  <a:pos x="T8" y="T9"/>
                </a:cxn>
                <a:cxn ang="0">
                  <a:pos x="T10" y="T11"/>
                </a:cxn>
              </a:cxnLst>
              <a:rect l="0" t="0" r="r" b="b"/>
              <a:pathLst>
                <a:path w="15" h="14">
                  <a:moveTo>
                    <a:pt x="15" y="5"/>
                  </a:moveTo>
                  <a:cubicBezTo>
                    <a:pt x="15" y="10"/>
                    <a:pt x="12" y="13"/>
                    <a:pt x="9" y="14"/>
                  </a:cubicBezTo>
                  <a:cubicBezTo>
                    <a:pt x="8" y="13"/>
                    <a:pt x="6" y="13"/>
                    <a:pt x="5" y="13"/>
                  </a:cubicBezTo>
                  <a:cubicBezTo>
                    <a:pt x="2" y="11"/>
                    <a:pt x="0" y="9"/>
                    <a:pt x="0" y="6"/>
                  </a:cubicBezTo>
                  <a:cubicBezTo>
                    <a:pt x="2" y="4"/>
                    <a:pt x="3" y="1"/>
                    <a:pt x="5" y="1"/>
                  </a:cubicBezTo>
                  <a:cubicBezTo>
                    <a:pt x="9" y="0"/>
                    <a:pt x="14" y="1"/>
                    <a:pt x="15"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6" name="Freeform 150"/>
            <p:cNvSpPr>
              <a:spLocks/>
            </p:cNvSpPr>
            <p:nvPr userDrawn="1"/>
          </p:nvSpPr>
          <p:spPr bwMode="auto">
            <a:xfrm>
              <a:off x="4254500" y="1377950"/>
              <a:ext cx="11113" cy="11113"/>
            </a:xfrm>
            <a:custGeom>
              <a:avLst/>
              <a:gdLst>
                <a:gd name="T0" fmla="*/ 14 w 14"/>
                <a:gd name="T1" fmla="*/ 6 h 14"/>
                <a:gd name="T2" fmla="*/ 8 w 14"/>
                <a:gd name="T3" fmla="*/ 14 h 14"/>
                <a:gd name="T4" fmla="*/ 1 w 14"/>
                <a:gd name="T5" fmla="*/ 9 h 14"/>
                <a:gd name="T6" fmla="*/ 6 w 14"/>
                <a:gd name="T7" fmla="*/ 2 h 14"/>
                <a:gd name="T8" fmla="*/ 14 w 14"/>
                <a:gd name="T9" fmla="*/ 6 h 14"/>
              </a:gdLst>
              <a:ahLst/>
              <a:cxnLst>
                <a:cxn ang="0">
                  <a:pos x="T0" y="T1"/>
                </a:cxn>
                <a:cxn ang="0">
                  <a:pos x="T2" y="T3"/>
                </a:cxn>
                <a:cxn ang="0">
                  <a:pos x="T4" y="T5"/>
                </a:cxn>
                <a:cxn ang="0">
                  <a:pos x="T6" y="T7"/>
                </a:cxn>
                <a:cxn ang="0">
                  <a:pos x="T8" y="T9"/>
                </a:cxn>
              </a:cxnLst>
              <a:rect l="0" t="0" r="r" b="b"/>
              <a:pathLst>
                <a:path w="14" h="14">
                  <a:moveTo>
                    <a:pt x="14" y="6"/>
                  </a:moveTo>
                  <a:cubicBezTo>
                    <a:pt x="14" y="10"/>
                    <a:pt x="11" y="12"/>
                    <a:pt x="8" y="14"/>
                  </a:cubicBezTo>
                  <a:cubicBezTo>
                    <a:pt x="5" y="14"/>
                    <a:pt x="3" y="12"/>
                    <a:pt x="1" y="9"/>
                  </a:cubicBezTo>
                  <a:cubicBezTo>
                    <a:pt x="0" y="6"/>
                    <a:pt x="4" y="4"/>
                    <a:pt x="6" y="2"/>
                  </a:cubicBezTo>
                  <a:cubicBezTo>
                    <a:pt x="10" y="0"/>
                    <a:pt x="11" y="4"/>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7" name="Freeform 151"/>
            <p:cNvSpPr>
              <a:spLocks/>
            </p:cNvSpPr>
            <p:nvPr userDrawn="1"/>
          </p:nvSpPr>
          <p:spPr bwMode="auto">
            <a:xfrm>
              <a:off x="4275138" y="1379538"/>
              <a:ext cx="11113" cy="9525"/>
            </a:xfrm>
            <a:custGeom>
              <a:avLst/>
              <a:gdLst>
                <a:gd name="T0" fmla="*/ 14 w 14"/>
                <a:gd name="T1" fmla="*/ 6 h 12"/>
                <a:gd name="T2" fmla="*/ 7 w 14"/>
                <a:gd name="T3" fmla="*/ 12 h 12"/>
                <a:gd name="T4" fmla="*/ 0 w 14"/>
                <a:gd name="T5" fmla="*/ 7 h 12"/>
                <a:gd name="T6" fmla="*/ 5 w 14"/>
                <a:gd name="T7" fmla="*/ 0 h 12"/>
                <a:gd name="T8" fmla="*/ 14 w 14"/>
                <a:gd name="T9" fmla="*/ 6 h 12"/>
              </a:gdLst>
              <a:ahLst/>
              <a:cxnLst>
                <a:cxn ang="0">
                  <a:pos x="T0" y="T1"/>
                </a:cxn>
                <a:cxn ang="0">
                  <a:pos x="T2" y="T3"/>
                </a:cxn>
                <a:cxn ang="0">
                  <a:pos x="T4" y="T5"/>
                </a:cxn>
                <a:cxn ang="0">
                  <a:pos x="T6" y="T7"/>
                </a:cxn>
                <a:cxn ang="0">
                  <a:pos x="T8" y="T9"/>
                </a:cxn>
              </a:cxnLst>
              <a:rect l="0" t="0" r="r" b="b"/>
              <a:pathLst>
                <a:path w="14" h="12">
                  <a:moveTo>
                    <a:pt x="14" y="6"/>
                  </a:moveTo>
                  <a:cubicBezTo>
                    <a:pt x="13" y="9"/>
                    <a:pt x="11" y="11"/>
                    <a:pt x="7" y="12"/>
                  </a:cubicBezTo>
                  <a:cubicBezTo>
                    <a:pt x="4" y="11"/>
                    <a:pt x="1" y="10"/>
                    <a:pt x="0" y="7"/>
                  </a:cubicBezTo>
                  <a:cubicBezTo>
                    <a:pt x="0" y="4"/>
                    <a:pt x="3" y="2"/>
                    <a:pt x="5" y="0"/>
                  </a:cubicBezTo>
                  <a:cubicBezTo>
                    <a:pt x="9" y="0"/>
                    <a:pt x="13" y="1"/>
                    <a:pt x="14"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8" name="Freeform 152"/>
            <p:cNvSpPr>
              <a:spLocks/>
            </p:cNvSpPr>
            <p:nvPr userDrawn="1"/>
          </p:nvSpPr>
          <p:spPr bwMode="auto">
            <a:xfrm>
              <a:off x="4916488" y="1379538"/>
              <a:ext cx="28575" cy="33338"/>
            </a:xfrm>
            <a:custGeom>
              <a:avLst/>
              <a:gdLst>
                <a:gd name="T0" fmla="*/ 32 w 37"/>
                <a:gd name="T1" fmla="*/ 33 h 42"/>
                <a:gd name="T2" fmla="*/ 36 w 37"/>
                <a:gd name="T3" fmla="*/ 39 h 42"/>
                <a:gd name="T4" fmla="*/ 20 w 37"/>
                <a:gd name="T5" fmla="*/ 34 h 42"/>
                <a:gd name="T6" fmla="*/ 0 w 37"/>
                <a:gd name="T7" fmla="*/ 3 h 42"/>
                <a:gd name="T8" fmla="*/ 10 w 37"/>
                <a:gd name="T9" fmla="*/ 5 h 42"/>
                <a:gd name="T10" fmla="*/ 32 w 37"/>
                <a:gd name="T11" fmla="*/ 33 h 42"/>
              </a:gdLst>
              <a:ahLst/>
              <a:cxnLst>
                <a:cxn ang="0">
                  <a:pos x="T0" y="T1"/>
                </a:cxn>
                <a:cxn ang="0">
                  <a:pos x="T2" y="T3"/>
                </a:cxn>
                <a:cxn ang="0">
                  <a:pos x="T4" y="T5"/>
                </a:cxn>
                <a:cxn ang="0">
                  <a:pos x="T6" y="T7"/>
                </a:cxn>
                <a:cxn ang="0">
                  <a:pos x="T8" y="T9"/>
                </a:cxn>
                <a:cxn ang="0">
                  <a:pos x="T10" y="T11"/>
                </a:cxn>
              </a:cxnLst>
              <a:rect l="0" t="0" r="r" b="b"/>
              <a:pathLst>
                <a:path w="37" h="42">
                  <a:moveTo>
                    <a:pt x="32" y="33"/>
                  </a:moveTo>
                  <a:cubicBezTo>
                    <a:pt x="33" y="35"/>
                    <a:pt x="37" y="37"/>
                    <a:pt x="36" y="39"/>
                  </a:cubicBezTo>
                  <a:cubicBezTo>
                    <a:pt x="30" y="42"/>
                    <a:pt x="25" y="35"/>
                    <a:pt x="20" y="34"/>
                  </a:cubicBezTo>
                  <a:cubicBezTo>
                    <a:pt x="10" y="25"/>
                    <a:pt x="4" y="15"/>
                    <a:pt x="0" y="3"/>
                  </a:cubicBezTo>
                  <a:cubicBezTo>
                    <a:pt x="3" y="0"/>
                    <a:pt x="7" y="4"/>
                    <a:pt x="10" y="5"/>
                  </a:cubicBezTo>
                  <a:cubicBezTo>
                    <a:pt x="19" y="13"/>
                    <a:pt x="27" y="22"/>
                    <a:pt x="32" y="3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9" name="Freeform 153"/>
            <p:cNvSpPr>
              <a:spLocks/>
            </p:cNvSpPr>
            <p:nvPr userDrawn="1"/>
          </p:nvSpPr>
          <p:spPr bwMode="auto">
            <a:xfrm>
              <a:off x="4938713" y="1381125"/>
              <a:ext cx="14288" cy="12700"/>
            </a:xfrm>
            <a:custGeom>
              <a:avLst/>
              <a:gdLst>
                <a:gd name="T0" fmla="*/ 17 w 18"/>
                <a:gd name="T1" fmla="*/ 4 h 16"/>
                <a:gd name="T2" fmla="*/ 16 w 18"/>
                <a:gd name="T3" fmla="*/ 12 h 16"/>
                <a:gd name="T4" fmla="*/ 5 w 18"/>
                <a:gd name="T5" fmla="*/ 14 h 16"/>
                <a:gd name="T6" fmla="*/ 2 w 18"/>
                <a:gd name="T7" fmla="*/ 5 h 16"/>
                <a:gd name="T8" fmla="*/ 9 w 18"/>
                <a:gd name="T9" fmla="*/ 0 h 16"/>
                <a:gd name="T10" fmla="*/ 17 w 18"/>
                <a:gd name="T11" fmla="*/ 4 h 16"/>
              </a:gdLst>
              <a:ahLst/>
              <a:cxnLst>
                <a:cxn ang="0">
                  <a:pos x="T0" y="T1"/>
                </a:cxn>
                <a:cxn ang="0">
                  <a:pos x="T2" y="T3"/>
                </a:cxn>
                <a:cxn ang="0">
                  <a:pos x="T4" y="T5"/>
                </a:cxn>
                <a:cxn ang="0">
                  <a:pos x="T6" y="T7"/>
                </a:cxn>
                <a:cxn ang="0">
                  <a:pos x="T8" y="T9"/>
                </a:cxn>
                <a:cxn ang="0">
                  <a:pos x="T10" y="T11"/>
                </a:cxn>
              </a:cxnLst>
              <a:rect l="0" t="0" r="r" b="b"/>
              <a:pathLst>
                <a:path w="18" h="16">
                  <a:moveTo>
                    <a:pt x="17" y="4"/>
                  </a:moveTo>
                  <a:cubicBezTo>
                    <a:pt x="18" y="6"/>
                    <a:pt x="17" y="9"/>
                    <a:pt x="16" y="12"/>
                  </a:cubicBezTo>
                  <a:cubicBezTo>
                    <a:pt x="14" y="16"/>
                    <a:pt x="9" y="15"/>
                    <a:pt x="5" y="14"/>
                  </a:cubicBezTo>
                  <a:cubicBezTo>
                    <a:pt x="3" y="12"/>
                    <a:pt x="0" y="9"/>
                    <a:pt x="2" y="5"/>
                  </a:cubicBezTo>
                  <a:cubicBezTo>
                    <a:pt x="3" y="2"/>
                    <a:pt x="7" y="2"/>
                    <a:pt x="9" y="0"/>
                  </a:cubicBezTo>
                  <a:cubicBezTo>
                    <a:pt x="12" y="0"/>
                    <a:pt x="14" y="2"/>
                    <a:pt x="17"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0" name="Freeform 154"/>
            <p:cNvSpPr>
              <a:spLocks/>
            </p:cNvSpPr>
            <p:nvPr userDrawn="1"/>
          </p:nvSpPr>
          <p:spPr bwMode="auto">
            <a:xfrm>
              <a:off x="4303713" y="1389063"/>
              <a:ext cx="11113" cy="11113"/>
            </a:xfrm>
            <a:custGeom>
              <a:avLst/>
              <a:gdLst>
                <a:gd name="T0" fmla="*/ 14 w 15"/>
                <a:gd name="T1" fmla="*/ 3 h 14"/>
                <a:gd name="T2" fmla="*/ 11 w 15"/>
                <a:gd name="T3" fmla="*/ 13 h 14"/>
                <a:gd name="T4" fmla="*/ 2 w 15"/>
                <a:gd name="T5" fmla="*/ 8 h 14"/>
                <a:gd name="T6" fmla="*/ 7 w 15"/>
                <a:gd name="T7" fmla="*/ 1 h 14"/>
                <a:gd name="T8" fmla="*/ 14 w 15"/>
                <a:gd name="T9" fmla="*/ 3 h 14"/>
              </a:gdLst>
              <a:ahLst/>
              <a:cxnLst>
                <a:cxn ang="0">
                  <a:pos x="T0" y="T1"/>
                </a:cxn>
                <a:cxn ang="0">
                  <a:pos x="T2" y="T3"/>
                </a:cxn>
                <a:cxn ang="0">
                  <a:pos x="T4" y="T5"/>
                </a:cxn>
                <a:cxn ang="0">
                  <a:pos x="T6" y="T7"/>
                </a:cxn>
                <a:cxn ang="0">
                  <a:pos x="T8" y="T9"/>
                </a:cxn>
              </a:cxnLst>
              <a:rect l="0" t="0" r="r" b="b"/>
              <a:pathLst>
                <a:path w="15" h="14">
                  <a:moveTo>
                    <a:pt x="14" y="3"/>
                  </a:moveTo>
                  <a:cubicBezTo>
                    <a:pt x="14" y="6"/>
                    <a:pt x="15" y="11"/>
                    <a:pt x="11" y="13"/>
                  </a:cubicBezTo>
                  <a:cubicBezTo>
                    <a:pt x="8" y="14"/>
                    <a:pt x="3" y="13"/>
                    <a:pt x="2" y="8"/>
                  </a:cubicBezTo>
                  <a:cubicBezTo>
                    <a:pt x="0" y="4"/>
                    <a:pt x="4" y="3"/>
                    <a:pt x="7" y="1"/>
                  </a:cubicBezTo>
                  <a:cubicBezTo>
                    <a:pt x="10" y="0"/>
                    <a:pt x="12" y="2"/>
                    <a:pt x="14"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1" name="Freeform 155"/>
            <p:cNvSpPr>
              <a:spLocks/>
            </p:cNvSpPr>
            <p:nvPr userDrawn="1"/>
          </p:nvSpPr>
          <p:spPr bwMode="auto">
            <a:xfrm>
              <a:off x="4859338" y="1397000"/>
              <a:ext cx="25400" cy="42863"/>
            </a:xfrm>
            <a:custGeom>
              <a:avLst/>
              <a:gdLst>
                <a:gd name="T0" fmla="*/ 21 w 33"/>
                <a:gd name="T1" fmla="*/ 19 h 53"/>
                <a:gd name="T2" fmla="*/ 31 w 33"/>
                <a:gd name="T3" fmla="*/ 46 h 53"/>
                <a:gd name="T4" fmla="*/ 31 w 33"/>
                <a:gd name="T5" fmla="*/ 53 h 53"/>
                <a:gd name="T6" fmla="*/ 29 w 33"/>
                <a:gd name="T7" fmla="*/ 53 h 53"/>
                <a:gd name="T8" fmla="*/ 2 w 33"/>
                <a:gd name="T9" fmla="*/ 7 h 53"/>
                <a:gd name="T10" fmla="*/ 1 w 33"/>
                <a:gd name="T11" fmla="*/ 3 h 53"/>
                <a:gd name="T12" fmla="*/ 11 w 33"/>
                <a:gd name="T13" fmla="*/ 8 h 53"/>
                <a:gd name="T14" fmla="*/ 21 w 33"/>
                <a:gd name="T15" fmla="*/ 19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53">
                  <a:moveTo>
                    <a:pt x="21" y="19"/>
                  </a:moveTo>
                  <a:cubicBezTo>
                    <a:pt x="27" y="27"/>
                    <a:pt x="30" y="36"/>
                    <a:pt x="31" y="46"/>
                  </a:cubicBezTo>
                  <a:cubicBezTo>
                    <a:pt x="30" y="49"/>
                    <a:pt x="33" y="51"/>
                    <a:pt x="31" y="53"/>
                  </a:cubicBezTo>
                  <a:lnTo>
                    <a:pt x="29" y="53"/>
                  </a:lnTo>
                  <a:cubicBezTo>
                    <a:pt x="12" y="41"/>
                    <a:pt x="8" y="24"/>
                    <a:pt x="2" y="7"/>
                  </a:cubicBezTo>
                  <a:cubicBezTo>
                    <a:pt x="1" y="6"/>
                    <a:pt x="0" y="5"/>
                    <a:pt x="1" y="3"/>
                  </a:cubicBezTo>
                  <a:cubicBezTo>
                    <a:pt x="4" y="0"/>
                    <a:pt x="7" y="7"/>
                    <a:pt x="11" y="8"/>
                  </a:cubicBezTo>
                  <a:lnTo>
                    <a:pt x="21" y="1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 name="Freeform 156"/>
            <p:cNvSpPr>
              <a:spLocks/>
            </p:cNvSpPr>
            <p:nvPr userDrawn="1"/>
          </p:nvSpPr>
          <p:spPr bwMode="auto">
            <a:xfrm>
              <a:off x="4310063" y="1398588"/>
              <a:ext cx="42863" cy="17463"/>
            </a:xfrm>
            <a:custGeom>
              <a:avLst/>
              <a:gdLst>
                <a:gd name="T0" fmla="*/ 54 w 54"/>
                <a:gd name="T1" fmla="*/ 4 h 22"/>
                <a:gd name="T2" fmla="*/ 54 w 54"/>
                <a:gd name="T3" fmla="*/ 5 h 22"/>
                <a:gd name="T4" fmla="*/ 1 w 54"/>
                <a:gd name="T5" fmla="*/ 12 h 22"/>
                <a:gd name="T6" fmla="*/ 3 w 54"/>
                <a:gd name="T7" fmla="*/ 8 h 22"/>
                <a:gd name="T8" fmla="*/ 36 w 54"/>
                <a:gd name="T9" fmla="*/ 1 h 22"/>
              </a:gdLst>
              <a:ahLst/>
              <a:cxnLst>
                <a:cxn ang="0">
                  <a:pos x="T0" y="T1"/>
                </a:cxn>
                <a:cxn ang="0">
                  <a:pos x="T2" y="T3"/>
                </a:cxn>
                <a:cxn ang="0">
                  <a:pos x="T4" y="T5"/>
                </a:cxn>
                <a:cxn ang="0">
                  <a:pos x="T6" y="T7"/>
                </a:cxn>
                <a:cxn ang="0">
                  <a:pos x="T8" y="T9"/>
                </a:cxn>
              </a:cxnLst>
              <a:rect l="0" t="0" r="r" b="b"/>
              <a:pathLst>
                <a:path w="54" h="22">
                  <a:moveTo>
                    <a:pt x="54" y="4"/>
                  </a:moveTo>
                  <a:cubicBezTo>
                    <a:pt x="53" y="5"/>
                    <a:pt x="54" y="5"/>
                    <a:pt x="54" y="5"/>
                  </a:cubicBezTo>
                  <a:cubicBezTo>
                    <a:pt x="39" y="16"/>
                    <a:pt x="18" y="22"/>
                    <a:pt x="1" y="12"/>
                  </a:cubicBezTo>
                  <a:cubicBezTo>
                    <a:pt x="0" y="11"/>
                    <a:pt x="1" y="9"/>
                    <a:pt x="3" y="8"/>
                  </a:cubicBezTo>
                  <a:cubicBezTo>
                    <a:pt x="13" y="5"/>
                    <a:pt x="24" y="0"/>
                    <a:pt x="36"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3" name="Freeform 157"/>
            <p:cNvSpPr>
              <a:spLocks/>
            </p:cNvSpPr>
            <p:nvPr userDrawn="1"/>
          </p:nvSpPr>
          <p:spPr bwMode="auto">
            <a:xfrm>
              <a:off x="4246563" y="1400175"/>
              <a:ext cx="38100" cy="30163"/>
            </a:xfrm>
            <a:custGeom>
              <a:avLst/>
              <a:gdLst>
                <a:gd name="T0" fmla="*/ 49 w 49"/>
                <a:gd name="T1" fmla="*/ 3 h 36"/>
                <a:gd name="T2" fmla="*/ 8 w 49"/>
                <a:gd name="T3" fmla="*/ 30 h 36"/>
                <a:gd name="T4" fmla="*/ 0 w 49"/>
                <a:gd name="T5" fmla="*/ 34 h 36"/>
                <a:gd name="T6" fmla="*/ 49 w 49"/>
                <a:gd name="T7" fmla="*/ 0 h 36"/>
              </a:gdLst>
              <a:ahLst/>
              <a:cxnLst>
                <a:cxn ang="0">
                  <a:pos x="T0" y="T1"/>
                </a:cxn>
                <a:cxn ang="0">
                  <a:pos x="T2" y="T3"/>
                </a:cxn>
                <a:cxn ang="0">
                  <a:pos x="T4" y="T5"/>
                </a:cxn>
                <a:cxn ang="0">
                  <a:pos x="T6" y="T7"/>
                </a:cxn>
              </a:cxnLst>
              <a:rect l="0" t="0" r="r" b="b"/>
              <a:pathLst>
                <a:path w="49" h="36">
                  <a:moveTo>
                    <a:pt x="49" y="3"/>
                  </a:moveTo>
                  <a:cubicBezTo>
                    <a:pt x="36" y="11"/>
                    <a:pt x="24" y="27"/>
                    <a:pt x="8" y="30"/>
                  </a:cubicBezTo>
                  <a:cubicBezTo>
                    <a:pt x="5" y="32"/>
                    <a:pt x="3" y="36"/>
                    <a:pt x="0" y="34"/>
                  </a:cubicBezTo>
                  <a:cubicBezTo>
                    <a:pt x="7" y="13"/>
                    <a:pt x="29" y="2"/>
                    <a:pt x="49"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4" name="Freeform 158"/>
            <p:cNvSpPr>
              <a:spLocks/>
            </p:cNvSpPr>
            <p:nvPr userDrawn="1"/>
          </p:nvSpPr>
          <p:spPr bwMode="auto">
            <a:xfrm>
              <a:off x="4846638" y="1414463"/>
              <a:ext cx="12700" cy="11113"/>
            </a:xfrm>
            <a:custGeom>
              <a:avLst/>
              <a:gdLst>
                <a:gd name="T0" fmla="*/ 14 w 15"/>
                <a:gd name="T1" fmla="*/ 4 h 14"/>
                <a:gd name="T2" fmla="*/ 11 w 15"/>
                <a:gd name="T3" fmla="*/ 12 h 14"/>
                <a:gd name="T4" fmla="*/ 4 w 15"/>
                <a:gd name="T5" fmla="*/ 12 h 14"/>
                <a:gd name="T6" fmla="*/ 0 w 15"/>
                <a:gd name="T7" fmla="*/ 5 h 14"/>
                <a:gd name="T8" fmla="*/ 6 w 15"/>
                <a:gd name="T9" fmla="*/ 0 h 14"/>
                <a:gd name="T10" fmla="*/ 14 w 15"/>
                <a:gd name="T11" fmla="*/ 4 h 14"/>
              </a:gdLst>
              <a:ahLst/>
              <a:cxnLst>
                <a:cxn ang="0">
                  <a:pos x="T0" y="T1"/>
                </a:cxn>
                <a:cxn ang="0">
                  <a:pos x="T2" y="T3"/>
                </a:cxn>
                <a:cxn ang="0">
                  <a:pos x="T4" y="T5"/>
                </a:cxn>
                <a:cxn ang="0">
                  <a:pos x="T6" y="T7"/>
                </a:cxn>
                <a:cxn ang="0">
                  <a:pos x="T8" y="T9"/>
                </a:cxn>
                <a:cxn ang="0">
                  <a:pos x="T10" y="T11"/>
                </a:cxn>
              </a:cxnLst>
              <a:rect l="0" t="0" r="r" b="b"/>
              <a:pathLst>
                <a:path w="15" h="14">
                  <a:moveTo>
                    <a:pt x="14" y="4"/>
                  </a:moveTo>
                  <a:cubicBezTo>
                    <a:pt x="15" y="7"/>
                    <a:pt x="14" y="11"/>
                    <a:pt x="11" y="12"/>
                  </a:cubicBezTo>
                  <a:cubicBezTo>
                    <a:pt x="9" y="14"/>
                    <a:pt x="5" y="14"/>
                    <a:pt x="4" y="12"/>
                  </a:cubicBezTo>
                  <a:cubicBezTo>
                    <a:pt x="0" y="11"/>
                    <a:pt x="0" y="7"/>
                    <a:pt x="0" y="5"/>
                  </a:cubicBezTo>
                  <a:cubicBezTo>
                    <a:pt x="2" y="2"/>
                    <a:pt x="4" y="2"/>
                    <a:pt x="6" y="0"/>
                  </a:cubicBezTo>
                  <a:cubicBezTo>
                    <a:pt x="9" y="1"/>
                    <a:pt x="12" y="1"/>
                    <a:pt x="14"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5" name="Freeform 159"/>
            <p:cNvSpPr>
              <a:spLocks/>
            </p:cNvSpPr>
            <p:nvPr userDrawn="1"/>
          </p:nvSpPr>
          <p:spPr bwMode="auto">
            <a:xfrm>
              <a:off x="4794250" y="1416050"/>
              <a:ext cx="39688" cy="14288"/>
            </a:xfrm>
            <a:custGeom>
              <a:avLst/>
              <a:gdLst>
                <a:gd name="T0" fmla="*/ 50 w 50"/>
                <a:gd name="T1" fmla="*/ 4 h 19"/>
                <a:gd name="T2" fmla="*/ 36 w 50"/>
                <a:gd name="T3" fmla="*/ 14 h 19"/>
                <a:gd name="T4" fmla="*/ 0 w 50"/>
                <a:gd name="T5" fmla="*/ 9 h 19"/>
                <a:gd name="T6" fmla="*/ 6 w 50"/>
                <a:gd name="T7" fmla="*/ 6 h 19"/>
                <a:gd name="T8" fmla="*/ 45 w 50"/>
                <a:gd name="T9" fmla="*/ 4 h 19"/>
                <a:gd name="T10" fmla="*/ 50 w 50"/>
                <a:gd name="T11" fmla="*/ 4 h 19"/>
              </a:gdLst>
              <a:ahLst/>
              <a:cxnLst>
                <a:cxn ang="0">
                  <a:pos x="T0" y="T1"/>
                </a:cxn>
                <a:cxn ang="0">
                  <a:pos x="T2" y="T3"/>
                </a:cxn>
                <a:cxn ang="0">
                  <a:pos x="T4" y="T5"/>
                </a:cxn>
                <a:cxn ang="0">
                  <a:pos x="T6" y="T7"/>
                </a:cxn>
                <a:cxn ang="0">
                  <a:pos x="T8" y="T9"/>
                </a:cxn>
                <a:cxn ang="0">
                  <a:pos x="T10" y="T11"/>
                </a:cxn>
              </a:cxnLst>
              <a:rect l="0" t="0" r="r" b="b"/>
              <a:pathLst>
                <a:path w="50" h="19">
                  <a:moveTo>
                    <a:pt x="50" y="4"/>
                  </a:moveTo>
                  <a:cubicBezTo>
                    <a:pt x="47" y="9"/>
                    <a:pt x="41" y="12"/>
                    <a:pt x="36" y="14"/>
                  </a:cubicBezTo>
                  <a:cubicBezTo>
                    <a:pt x="23" y="19"/>
                    <a:pt x="12" y="12"/>
                    <a:pt x="0" y="9"/>
                  </a:cubicBezTo>
                  <a:cubicBezTo>
                    <a:pt x="1" y="6"/>
                    <a:pt x="4" y="8"/>
                    <a:pt x="6" y="6"/>
                  </a:cubicBezTo>
                  <a:cubicBezTo>
                    <a:pt x="19" y="3"/>
                    <a:pt x="32" y="0"/>
                    <a:pt x="45" y="4"/>
                  </a:cubicBezTo>
                  <a:cubicBezTo>
                    <a:pt x="46" y="3"/>
                    <a:pt x="49" y="3"/>
                    <a:pt x="50" y="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6" name="Freeform 160"/>
            <p:cNvSpPr>
              <a:spLocks/>
            </p:cNvSpPr>
            <p:nvPr userDrawn="1"/>
          </p:nvSpPr>
          <p:spPr bwMode="auto">
            <a:xfrm>
              <a:off x="4271963" y="1422400"/>
              <a:ext cx="12700" cy="11113"/>
            </a:xfrm>
            <a:custGeom>
              <a:avLst/>
              <a:gdLst>
                <a:gd name="T0" fmla="*/ 16 w 16"/>
                <a:gd name="T1" fmla="*/ 6 h 13"/>
                <a:gd name="T2" fmla="*/ 11 w 16"/>
                <a:gd name="T3" fmla="*/ 12 h 13"/>
                <a:gd name="T4" fmla="*/ 4 w 16"/>
                <a:gd name="T5" fmla="*/ 11 h 13"/>
                <a:gd name="T6" fmla="*/ 2 w 16"/>
                <a:gd name="T7" fmla="*/ 4 h 13"/>
                <a:gd name="T8" fmla="*/ 8 w 16"/>
                <a:gd name="T9" fmla="*/ 0 h 13"/>
                <a:gd name="T10" fmla="*/ 16 w 16"/>
                <a:gd name="T11" fmla="*/ 6 h 13"/>
              </a:gdLst>
              <a:ahLst/>
              <a:cxnLst>
                <a:cxn ang="0">
                  <a:pos x="T0" y="T1"/>
                </a:cxn>
                <a:cxn ang="0">
                  <a:pos x="T2" y="T3"/>
                </a:cxn>
                <a:cxn ang="0">
                  <a:pos x="T4" y="T5"/>
                </a:cxn>
                <a:cxn ang="0">
                  <a:pos x="T6" y="T7"/>
                </a:cxn>
                <a:cxn ang="0">
                  <a:pos x="T8" y="T9"/>
                </a:cxn>
                <a:cxn ang="0">
                  <a:pos x="T10" y="T11"/>
                </a:cxn>
              </a:cxnLst>
              <a:rect l="0" t="0" r="r" b="b"/>
              <a:pathLst>
                <a:path w="16" h="13">
                  <a:moveTo>
                    <a:pt x="16" y="6"/>
                  </a:moveTo>
                  <a:cubicBezTo>
                    <a:pt x="15" y="8"/>
                    <a:pt x="14" y="11"/>
                    <a:pt x="11" y="12"/>
                  </a:cubicBezTo>
                  <a:cubicBezTo>
                    <a:pt x="9" y="13"/>
                    <a:pt x="6" y="12"/>
                    <a:pt x="4" y="11"/>
                  </a:cubicBezTo>
                  <a:cubicBezTo>
                    <a:pt x="3" y="8"/>
                    <a:pt x="0" y="7"/>
                    <a:pt x="2" y="4"/>
                  </a:cubicBezTo>
                  <a:cubicBezTo>
                    <a:pt x="3" y="1"/>
                    <a:pt x="6" y="0"/>
                    <a:pt x="8" y="0"/>
                  </a:cubicBezTo>
                  <a:cubicBezTo>
                    <a:pt x="12" y="0"/>
                    <a:pt x="15" y="2"/>
                    <a:pt x="16"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7" name="Freeform 161"/>
            <p:cNvSpPr>
              <a:spLocks/>
            </p:cNvSpPr>
            <p:nvPr userDrawn="1"/>
          </p:nvSpPr>
          <p:spPr bwMode="auto">
            <a:xfrm>
              <a:off x="4291013" y="1425575"/>
              <a:ext cx="11113" cy="11113"/>
            </a:xfrm>
            <a:custGeom>
              <a:avLst/>
              <a:gdLst>
                <a:gd name="T0" fmla="*/ 15 w 15"/>
                <a:gd name="T1" fmla="*/ 7 h 15"/>
                <a:gd name="T2" fmla="*/ 10 w 15"/>
                <a:gd name="T3" fmla="*/ 14 h 15"/>
                <a:gd name="T4" fmla="*/ 2 w 15"/>
                <a:gd name="T5" fmla="*/ 11 h 15"/>
                <a:gd name="T6" fmla="*/ 1 w 15"/>
                <a:gd name="T7" fmla="*/ 4 h 15"/>
                <a:gd name="T8" fmla="*/ 6 w 15"/>
                <a:gd name="T9" fmla="*/ 0 h 15"/>
                <a:gd name="T10" fmla="*/ 15 w 15"/>
                <a:gd name="T11" fmla="*/ 7 h 15"/>
              </a:gdLst>
              <a:ahLst/>
              <a:cxnLst>
                <a:cxn ang="0">
                  <a:pos x="T0" y="T1"/>
                </a:cxn>
                <a:cxn ang="0">
                  <a:pos x="T2" y="T3"/>
                </a:cxn>
                <a:cxn ang="0">
                  <a:pos x="T4" y="T5"/>
                </a:cxn>
                <a:cxn ang="0">
                  <a:pos x="T6" y="T7"/>
                </a:cxn>
                <a:cxn ang="0">
                  <a:pos x="T8" y="T9"/>
                </a:cxn>
                <a:cxn ang="0">
                  <a:pos x="T10" y="T11"/>
                </a:cxn>
              </a:cxnLst>
              <a:rect l="0" t="0" r="r" b="b"/>
              <a:pathLst>
                <a:path w="15" h="15">
                  <a:moveTo>
                    <a:pt x="15" y="7"/>
                  </a:moveTo>
                  <a:cubicBezTo>
                    <a:pt x="14" y="9"/>
                    <a:pt x="13" y="12"/>
                    <a:pt x="10" y="14"/>
                  </a:cubicBezTo>
                  <a:cubicBezTo>
                    <a:pt x="7" y="15"/>
                    <a:pt x="4" y="13"/>
                    <a:pt x="2" y="11"/>
                  </a:cubicBezTo>
                  <a:cubicBezTo>
                    <a:pt x="1" y="9"/>
                    <a:pt x="0" y="6"/>
                    <a:pt x="1" y="4"/>
                  </a:cubicBezTo>
                  <a:cubicBezTo>
                    <a:pt x="2" y="2"/>
                    <a:pt x="4" y="1"/>
                    <a:pt x="6" y="0"/>
                  </a:cubicBezTo>
                  <a:cubicBezTo>
                    <a:pt x="10" y="0"/>
                    <a:pt x="14" y="4"/>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8" name="Freeform 162"/>
            <p:cNvSpPr>
              <a:spLocks/>
            </p:cNvSpPr>
            <p:nvPr userDrawn="1"/>
          </p:nvSpPr>
          <p:spPr bwMode="auto">
            <a:xfrm>
              <a:off x="4838700" y="1427163"/>
              <a:ext cx="14288" cy="14288"/>
            </a:xfrm>
            <a:custGeom>
              <a:avLst/>
              <a:gdLst>
                <a:gd name="T0" fmla="*/ 18 w 18"/>
                <a:gd name="T1" fmla="*/ 7 h 18"/>
                <a:gd name="T2" fmla="*/ 15 w 18"/>
                <a:gd name="T3" fmla="*/ 15 h 18"/>
                <a:gd name="T4" fmla="*/ 7 w 18"/>
                <a:gd name="T5" fmla="*/ 16 h 18"/>
                <a:gd name="T6" fmla="*/ 2 w 18"/>
                <a:gd name="T7" fmla="*/ 11 h 18"/>
                <a:gd name="T8" fmla="*/ 5 w 18"/>
                <a:gd name="T9" fmla="*/ 3 h 18"/>
                <a:gd name="T10" fmla="*/ 18 w 18"/>
                <a:gd name="T11" fmla="*/ 7 h 18"/>
              </a:gdLst>
              <a:ahLst/>
              <a:cxnLst>
                <a:cxn ang="0">
                  <a:pos x="T0" y="T1"/>
                </a:cxn>
                <a:cxn ang="0">
                  <a:pos x="T2" y="T3"/>
                </a:cxn>
                <a:cxn ang="0">
                  <a:pos x="T4" y="T5"/>
                </a:cxn>
                <a:cxn ang="0">
                  <a:pos x="T6" y="T7"/>
                </a:cxn>
                <a:cxn ang="0">
                  <a:pos x="T8" y="T9"/>
                </a:cxn>
                <a:cxn ang="0">
                  <a:pos x="T10" y="T11"/>
                </a:cxn>
              </a:cxnLst>
              <a:rect l="0" t="0" r="r" b="b"/>
              <a:pathLst>
                <a:path w="18" h="18">
                  <a:moveTo>
                    <a:pt x="18" y="7"/>
                  </a:moveTo>
                  <a:cubicBezTo>
                    <a:pt x="18" y="10"/>
                    <a:pt x="17" y="12"/>
                    <a:pt x="15" y="15"/>
                  </a:cubicBezTo>
                  <a:cubicBezTo>
                    <a:pt x="13" y="17"/>
                    <a:pt x="10" y="18"/>
                    <a:pt x="7" y="16"/>
                  </a:cubicBezTo>
                  <a:cubicBezTo>
                    <a:pt x="4" y="16"/>
                    <a:pt x="4" y="13"/>
                    <a:pt x="2" y="11"/>
                  </a:cubicBezTo>
                  <a:cubicBezTo>
                    <a:pt x="0" y="8"/>
                    <a:pt x="4" y="6"/>
                    <a:pt x="5" y="3"/>
                  </a:cubicBezTo>
                  <a:cubicBezTo>
                    <a:pt x="9" y="0"/>
                    <a:pt x="16" y="2"/>
                    <a:pt x="18"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9" name="Freeform 163"/>
            <p:cNvSpPr>
              <a:spLocks/>
            </p:cNvSpPr>
            <p:nvPr userDrawn="1"/>
          </p:nvSpPr>
          <p:spPr bwMode="auto">
            <a:xfrm>
              <a:off x="4854575" y="1428750"/>
              <a:ext cx="12700" cy="14288"/>
            </a:xfrm>
            <a:custGeom>
              <a:avLst/>
              <a:gdLst>
                <a:gd name="T0" fmla="*/ 13 w 15"/>
                <a:gd name="T1" fmla="*/ 5 h 17"/>
                <a:gd name="T2" fmla="*/ 14 w 15"/>
                <a:gd name="T3" fmla="*/ 10 h 17"/>
                <a:gd name="T4" fmla="*/ 6 w 15"/>
                <a:gd name="T5" fmla="*/ 15 h 17"/>
                <a:gd name="T6" fmla="*/ 1 w 15"/>
                <a:gd name="T7" fmla="*/ 12 h 17"/>
                <a:gd name="T8" fmla="*/ 6 w 15"/>
                <a:gd name="T9" fmla="*/ 2 h 17"/>
                <a:gd name="T10" fmla="*/ 13 w 15"/>
                <a:gd name="T11" fmla="*/ 5 h 17"/>
              </a:gdLst>
              <a:ahLst/>
              <a:cxnLst>
                <a:cxn ang="0">
                  <a:pos x="T0" y="T1"/>
                </a:cxn>
                <a:cxn ang="0">
                  <a:pos x="T2" y="T3"/>
                </a:cxn>
                <a:cxn ang="0">
                  <a:pos x="T4" y="T5"/>
                </a:cxn>
                <a:cxn ang="0">
                  <a:pos x="T6" y="T7"/>
                </a:cxn>
                <a:cxn ang="0">
                  <a:pos x="T8" y="T9"/>
                </a:cxn>
                <a:cxn ang="0">
                  <a:pos x="T10" y="T11"/>
                </a:cxn>
              </a:cxnLst>
              <a:rect l="0" t="0" r="r" b="b"/>
              <a:pathLst>
                <a:path w="15" h="17">
                  <a:moveTo>
                    <a:pt x="13" y="5"/>
                  </a:moveTo>
                  <a:cubicBezTo>
                    <a:pt x="14" y="7"/>
                    <a:pt x="15" y="8"/>
                    <a:pt x="14" y="10"/>
                  </a:cubicBezTo>
                  <a:cubicBezTo>
                    <a:pt x="12" y="12"/>
                    <a:pt x="10" y="17"/>
                    <a:pt x="6" y="15"/>
                  </a:cubicBezTo>
                  <a:cubicBezTo>
                    <a:pt x="4" y="16"/>
                    <a:pt x="3" y="13"/>
                    <a:pt x="1" y="12"/>
                  </a:cubicBezTo>
                  <a:cubicBezTo>
                    <a:pt x="0" y="8"/>
                    <a:pt x="1" y="2"/>
                    <a:pt x="6" y="2"/>
                  </a:cubicBezTo>
                  <a:cubicBezTo>
                    <a:pt x="9" y="0"/>
                    <a:pt x="12" y="3"/>
                    <a:pt x="13"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0" name="Freeform 164"/>
            <p:cNvSpPr>
              <a:spLocks/>
            </p:cNvSpPr>
            <p:nvPr userDrawn="1"/>
          </p:nvSpPr>
          <p:spPr bwMode="auto">
            <a:xfrm>
              <a:off x="4279900" y="1436688"/>
              <a:ext cx="12700" cy="14288"/>
            </a:xfrm>
            <a:custGeom>
              <a:avLst/>
              <a:gdLst>
                <a:gd name="T0" fmla="*/ 15 w 16"/>
                <a:gd name="T1" fmla="*/ 6 h 17"/>
                <a:gd name="T2" fmla="*/ 12 w 16"/>
                <a:gd name="T3" fmla="*/ 16 h 17"/>
                <a:gd name="T4" fmla="*/ 1 w 16"/>
                <a:gd name="T5" fmla="*/ 12 h 17"/>
                <a:gd name="T6" fmla="*/ 5 w 16"/>
                <a:gd name="T7" fmla="*/ 1 h 17"/>
                <a:gd name="T8" fmla="*/ 15 w 16"/>
                <a:gd name="T9" fmla="*/ 6 h 17"/>
              </a:gdLst>
              <a:ahLst/>
              <a:cxnLst>
                <a:cxn ang="0">
                  <a:pos x="T0" y="T1"/>
                </a:cxn>
                <a:cxn ang="0">
                  <a:pos x="T2" y="T3"/>
                </a:cxn>
                <a:cxn ang="0">
                  <a:pos x="T4" y="T5"/>
                </a:cxn>
                <a:cxn ang="0">
                  <a:pos x="T6" y="T7"/>
                </a:cxn>
                <a:cxn ang="0">
                  <a:pos x="T8" y="T9"/>
                </a:cxn>
              </a:cxnLst>
              <a:rect l="0" t="0" r="r" b="b"/>
              <a:pathLst>
                <a:path w="16" h="17">
                  <a:moveTo>
                    <a:pt x="15" y="6"/>
                  </a:moveTo>
                  <a:cubicBezTo>
                    <a:pt x="16" y="10"/>
                    <a:pt x="15" y="14"/>
                    <a:pt x="12" y="16"/>
                  </a:cubicBezTo>
                  <a:cubicBezTo>
                    <a:pt x="8" y="17"/>
                    <a:pt x="2" y="17"/>
                    <a:pt x="1" y="12"/>
                  </a:cubicBezTo>
                  <a:cubicBezTo>
                    <a:pt x="0" y="8"/>
                    <a:pt x="1" y="3"/>
                    <a:pt x="5" y="1"/>
                  </a:cubicBezTo>
                  <a:cubicBezTo>
                    <a:pt x="9" y="0"/>
                    <a:pt x="14" y="1"/>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1" name="Freeform 165"/>
            <p:cNvSpPr>
              <a:spLocks/>
            </p:cNvSpPr>
            <p:nvPr userDrawn="1"/>
          </p:nvSpPr>
          <p:spPr bwMode="auto">
            <a:xfrm>
              <a:off x="4283075" y="1439863"/>
              <a:ext cx="25400" cy="30163"/>
            </a:xfrm>
            <a:custGeom>
              <a:avLst/>
              <a:gdLst>
                <a:gd name="T0" fmla="*/ 32 w 32"/>
                <a:gd name="T1" fmla="*/ 0 h 37"/>
                <a:gd name="T2" fmla="*/ 18 w 32"/>
                <a:gd name="T3" fmla="*/ 30 h 37"/>
                <a:gd name="T4" fmla="*/ 0 w 32"/>
                <a:gd name="T5" fmla="*/ 33 h 37"/>
                <a:gd name="T6" fmla="*/ 0 w 32"/>
                <a:gd name="T7" fmla="*/ 31 h 37"/>
                <a:gd name="T8" fmla="*/ 32 w 32"/>
                <a:gd name="T9" fmla="*/ 0 h 37"/>
              </a:gdLst>
              <a:ahLst/>
              <a:cxnLst>
                <a:cxn ang="0">
                  <a:pos x="T0" y="T1"/>
                </a:cxn>
                <a:cxn ang="0">
                  <a:pos x="T2" y="T3"/>
                </a:cxn>
                <a:cxn ang="0">
                  <a:pos x="T4" y="T5"/>
                </a:cxn>
                <a:cxn ang="0">
                  <a:pos x="T6" y="T7"/>
                </a:cxn>
                <a:cxn ang="0">
                  <a:pos x="T8" y="T9"/>
                </a:cxn>
              </a:cxnLst>
              <a:rect l="0" t="0" r="r" b="b"/>
              <a:pathLst>
                <a:path w="32" h="37">
                  <a:moveTo>
                    <a:pt x="32" y="0"/>
                  </a:moveTo>
                  <a:cubicBezTo>
                    <a:pt x="31" y="11"/>
                    <a:pt x="29" y="24"/>
                    <a:pt x="18" y="30"/>
                  </a:cubicBezTo>
                  <a:cubicBezTo>
                    <a:pt x="12" y="31"/>
                    <a:pt x="6" y="37"/>
                    <a:pt x="0" y="33"/>
                  </a:cubicBezTo>
                  <a:lnTo>
                    <a:pt x="0" y="31"/>
                  </a:lnTo>
                  <a:cubicBezTo>
                    <a:pt x="8" y="20"/>
                    <a:pt x="23" y="11"/>
                    <a:pt x="32"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2" name="Freeform 166"/>
            <p:cNvSpPr>
              <a:spLocks/>
            </p:cNvSpPr>
            <p:nvPr userDrawn="1"/>
          </p:nvSpPr>
          <p:spPr bwMode="auto">
            <a:xfrm>
              <a:off x="4794250" y="1443038"/>
              <a:ext cx="12700" cy="11113"/>
            </a:xfrm>
            <a:custGeom>
              <a:avLst/>
              <a:gdLst>
                <a:gd name="T0" fmla="*/ 15 w 16"/>
                <a:gd name="T1" fmla="*/ 6 h 15"/>
                <a:gd name="T2" fmla="*/ 12 w 16"/>
                <a:gd name="T3" fmla="*/ 12 h 15"/>
                <a:gd name="T4" fmla="*/ 3 w 16"/>
                <a:gd name="T5" fmla="*/ 12 h 15"/>
                <a:gd name="T6" fmla="*/ 1 w 16"/>
                <a:gd name="T7" fmla="*/ 5 h 15"/>
                <a:gd name="T8" fmla="*/ 6 w 16"/>
                <a:gd name="T9" fmla="*/ 1 h 15"/>
                <a:gd name="T10" fmla="*/ 15 w 16"/>
                <a:gd name="T11" fmla="*/ 6 h 15"/>
              </a:gdLst>
              <a:ahLst/>
              <a:cxnLst>
                <a:cxn ang="0">
                  <a:pos x="T0" y="T1"/>
                </a:cxn>
                <a:cxn ang="0">
                  <a:pos x="T2" y="T3"/>
                </a:cxn>
                <a:cxn ang="0">
                  <a:pos x="T4" y="T5"/>
                </a:cxn>
                <a:cxn ang="0">
                  <a:pos x="T6" y="T7"/>
                </a:cxn>
                <a:cxn ang="0">
                  <a:pos x="T8" y="T9"/>
                </a:cxn>
                <a:cxn ang="0">
                  <a:pos x="T10" y="T11"/>
                </a:cxn>
              </a:cxnLst>
              <a:rect l="0" t="0" r="r" b="b"/>
              <a:pathLst>
                <a:path w="16" h="15">
                  <a:moveTo>
                    <a:pt x="15" y="6"/>
                  </a:moveTo>
                  <a:cubicBezTo>
                    <a:pt x="16" y="8"/>
                    <a:pt x="13" y="10"/>
                    <a:pt x="12" y="12"/>
                  </a:cubicBezTo>
                  <a:cubicBezTo>
                    <a:pt x="10" y="15"/>
                    <a:pt x="6" y="13"/>
                    <a:pt x="3" y="12"/>
                  </a:cubicBezTo>
                  <a:cubicBezTo>
                    <a:pt x="1" y="11"/>
                    <a:pt x="0" y="7"/>
                    <a:pt x="1" y="5"/>
                  </a:cubicBezTo>
                  <a:cubicBezTo>
                    <a:pt x="2" y="2"/>
                    <a:pt x="4" y="1"/>
                    <a:pt x="6" y="1"/>
                  </a:cubicBezTo>
                  <a:cubicBezTo>
                    <a:pt x="10" y="0"/>
                    <a:pt x="13" y="3"/>
                    <a:pt x="15"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3" name="Freeform 167"/>
            <p:cNvSpPr>
              <a:spLocks/>
            </p:cNvSpPr>
            <p:nvPr userDrawn="1"/>
          </p:nvSpPr>
          <p:spPr bwMode="auto">
            <a:xfrm>
              <a:off x="4324350" y="1444625"/>
              <a:ext cx="19050" cy="41275"/>
            </a:xfrm>
            <a:custGeom>
              <a:avLst/>
              <a:gdLst>
                <a:gd name="T0" fmla="*/ 19 w 24"/>
                <a:gd name="T1" fmla="*/ 21 h 52"/>
                <a:gd name="T2" fmla="*/ 24 w 24"/>
                <a:gd name="T3" fmla="*/ 51 h 52"/>
                <a:gd name="T4" fmla="*/ 11 w 24"/>
                <a:gd name="T5" fmla="*/ 41 h 52"/>
                <a:gd name="T6" fmla="*/ 0 w 24"/>
                <a:gd name="T7" fmla="*/ 1 h 52"/>
                <a:gd name="T8" fmla="*/ 3 w 24"/>
                <a:gd name="T9" fmla="*/ 0 h 52"/>
                <a:gd name="T10" fmla="*/ 17 w 24"/>
                <a:gd name="T11" fmla="*/ 16 h 52"/>
                <a:gd name="T12" fmla="*/ 19 w 24"/>
                <a:gd name="T13" fmla="*/ 21 h 52"/>
              </a:gdLst>
              <a:ahLst/>
              <a:cxnLst>
                <a:cxn ang="0">
                  <a:pos x="T0" y="T1"/>
                </a:cxn>
                <a:cxn ang="0">
                  <a:pos x="T2" y="T3"/>
                </a:cxn>
                <a:cxn ang="0">
                  <a:pos x="T4" y="T5"/>
                </a:cxn>
                <a:cxn ang="0">
                  <a:pos x="T6" y="T7"/>
                </a:cxn>
                <a:cxn ang="0">
                  <a:pos x="T8" y="T9"/>
                </a:cxn>
                <a:cxn ang="0">
                  <a:pos x="T10" y="T11"/>
                </a:cxn>
                <a:cxn ang="0">
                  <a:pos x="T12" y="T13"/>
                </a:cxn>
              </a:cxnLst>
              <a:rect l="0" t="0" r="r" b="b"/>
              <a:pathLst>
                <a:path w="24" h="52">
                  <a:moveTo>
                    <a:pt x="19" y="21"/>
                  </a:moveTo>
                  <a:cubicBezTo>
                    <a:pt x="24" y="30"/>
                    <a:pt x="21" y="42"/>
                    <a:pt x="24" y="51"/>
                  </a:cubicBezTo>
                  <a:cubicBezTo>
                    <a:pt x="18" y="52"/>
                    <a:pt x="15" y="45"/>
                    <a:pt x="11" y="41"/>
                  </a:cubicBezTo>
                  <a:cubicBezTo>
                    <a:pt x="3" y="30"/>
                    <a:pt x="4" y="15"/>
                    <a:pt x="0" y="1"/>
                  </a:cubicBezTo>
                  <a:cubicBezTo>
                    <a:pt x="1" y="0"/>
                    <a:pt x="2" y="0"/>
                    <a:pt x="3" y="0"/>
                  </a:cubicBezTo>
                  <a:cubicBezTo>
                    <a:pt x="8" y="4"/>
                    <a:pt x="12" y="11"/>
                    <a:pt x="17" y="16"/>
                  </a:cubicBezTo>
                  <a:cubicBezTo>
                    <a:pt x="16" y="19"/>
                    <a:pt x="19" y="19"/>
                    <a:pt x="19" y="2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4" name="Freeform 168"/>
            <p:cNvSpPr>
              <a:spLocks/>
            </p:cNvSpPr>
            <p:nvPr userDrawn="1"/>
          </p:nvSpPr>
          <p:spPr bwMode="auto">
            <a:xfrm>
              <a:off x="4810125" y="1444625"/>
              <a:ext cx="9525" cy="9525"/>
            </a:xfrm>
            <a:custGeom>
              <a:avLst/>
              <a:gdLst>
                <a:gd name="T0" fmla="*/ 13 w 13"/>
                <a:gd name="T1" fmla="*/ 6 h 12"/>
                <a:gd name="T2" fmla="*/ 8 w 13"/>
                <a:gd name="T3" fmla="*/ 12 h 12"/>
                <a:gd name="T4" fmla="*/ 1 w 13"/>
                <a:gd name="T5" fmla="*/ 8 h 12"/>
                <a:gd name="T6" fmla="*/ 5 w 13"/>
                <a:gd name="T7" fmla="*/ 1 h 12"/>
                <a:gd name="T8" fmla="*/ 13 w 13"/>
                <a:gd name="T9" fmla="*/ 6 h 12"/>
              </a:gdLst>
              <a:ahLst/>
              <a:cxnLst>
                <a:cxn ang="0">
                  <a:pos x="T0" y="T1"/>
                </a:cxn>
                <a:cxn ang="0">
                  <a:pos x="T2" y="T3"/>
                </a:cxn>
                <a:cxn ang="0">
                  <a:pos x="T4" y="T5"/>
                </a:cxn>
                <a:cxn ang="0">
                  <a:pos x="T6" y="T7"/>
                </a:cxn>
                <a:cxn ang="0">
                  <a:pos x="T8" y="T9"/>
                </a:cxn>
              </a:cxnLst>
              <a:rect l="0" t="0" r="r" b="b"/>
              <a:pathLst>
                <a:path w="13" h="12">
                  <a:moveTo>
                    <a:pt x="13" y="6"/>
                  </a:moveTo>
                  <a:cubicBezTo>
                    <a:pt x="13" y="9"/>
                    <a:pt x="10" y="10"/>
                    <a:pt x="8" y="12"/>
                  </a:cubicBezTo>
                  <a:cubicBezTo>
                    <a:pt x="6" y="11"/>
                    <a:pt x="3" y="10"/>
                    <a:pt x="1" y="8"/>
                  </a:cubicBezTo>
                  <a:cubicBezTo>
                    <a:pt x="0" y="4"/>
                    <a:pt x="3" y="3"/>
                    <a:pt x="5" y="1"/>
                  </a:cubicBezTo>
                  <a:cubicBezTo>
                    <a:pt x="9" y="0"/>
                    <a:pt x="12" y="2"/>
                    <a:pt x="13" y="6"/>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5" name="Freeform 169"/>
            <p:cNvSpPr>
              <a:spLocks/>
            </p:cNvSpPr>
            <p:nvPr userDrawn="1"/>
          </p:nvSpPr>
          <p:spPr bwMode="auto">
            <a:xfrm>
              <a:off x="4835525" y="1449388"/>
              <a:ext cx="20638" cy="30163"/>
            </a:xfrm>
            <a:custGeom>
              <a:avLst/>
              <a:gdLst>
                <a:gd name="T0" fmla="*/ 25 w 25"/>
                <a:gd name="T1" fmla="*/ 34 h 37"/>
                <a:gd name="T2" fmla="*/ 23 w 25"/>
                <a:gd name="T3" fmla="*/ 36 h 37"/>
                <a:gd name="T4" fmla="*/ 22 w 25"/>
                <a:gd name="T5" fmla="*/ 36 h 37"/>
                <a:gd name="T6" fmla="*/ 1 w 25"/>
                <a:gd name="T7" fmla="*/ 0 h 37"/>
                <a:gd name="T8" fmla="*/ 3 w 25"/>
                <a:gd name="T9" fmla="*/ 0 h 37"/>
                <a:gd name="T10" fmla="*/ 25 w 25"/>
                <a:gd name="T11" fmla="*/ 34 h 37"/>
              </a:gdLst>
              <a:ahLst/>
              <a:cxnLst>
                <a:cxn ang="0">
                  <a:pos x="T0" y="T1"/>
                </a:cxn>
                <a:cxn ang="0">
                  <a:pos x="T2" y="T3"/>
                </a:cxn>
                <a:cxn ang="0">
                  <a:pos x="T4" y="T5"/>
                </a:cxn>
                <a:cxn ang="0">
                  <a:pos x="T6" y="T7"/>
                </a:cxn>
                <a:cxn ang="0">
                  <a:pos x="T8" y="T9"/>
                </a:cxn>
                <a:cxn ang="0">
                  <a:pos x="T10" y="T11"/>
                </a:cxn>
              </a:cxnLst>
              <a:rect l="0" t="0" r="r" b="b"/>
              <a:pathLst>
                <a:path w="25" h="37">
                  <a:moveTo>
                    <a:pt x="25" y="34"/>
                  </a:moveTo>
                  <a:cubicBezTo>
                    <a:pt x="25" y="35"/>
                    <a:pt x="25" y="37"/>
                    <a:pt x="23" y="36"/>
                  </a:cubicBezTo>
                  <a:lnTo>
                    <a:pt x="22" y="36"/>
                  </a:lnTo>
                  <a:cubicBezTo>
                    <a:pt x="11" y="27"/>
                    <a:pt x="0" y="15"/>
                    <a:pt x="1" y="0"/>
                  </a:cubicBezTo>
                  <a:lnTo>
                    <a:pt x="3" y="0"/>
                  </a:lnTo>
                  <a:cubicBezTo>
                    <a:pt x="14" y="9"/>
                    <a:pt x="25" y="18"/>
                    <a:pt x="25" y="3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6" name="Freeform 170"/>
            <p:cNvSpPr>
              <a:spLocks/>
            </p:cNvSpPr>
            <p:nvPr userDrawn="1"/>
          </p:nvSpPr>
          <p:spPr bwMode="auto">
            <a:xfrm>
              <a:off x="4821238" y="1462088"/>
              <a:ext cx="12700" cy="11113"/>
            </a:xfrm>
            <a:custGeom>
              <a:avLst/>
              <a:gdLst>
                <a:gd name="T0" fmla="*/ 15 w 15"/>
                <a:gd name="T1" fmla="*/ 7 h 15"/>
                <a:gd name="T2" fmla="*/ 12 w 15"/>
                <a:gd name="T3" fmla="*/ 14 h 15"/>
                <a:gd name="T4" fmla="*/ 0 w 15"/>
                <a:gd name="T5" fmla="*/ 9 h 15"/>
                <a:gd name="T6" fmla="*/ 6 w 15"/>
                <a:gd name="T7" fmla="*/ 1 h 15"/>
                <a:gd name="T8" fmla="*/ 15 w 15"/>
                <a:gd name="T9" fmla="*/ 7 h 15"/>
              </a:gdLst>
              <a:ahLst/>
              <a:cxnLst>
                <a:cxn ang="0">
                  <a:pos x="T0" y="T1"/>
                </a:cxn>
                <a:cxn ang="0">
                  <a:pos x="T2" y="T3"/>
                </a:cxn>
                <a:cxn ang="0">
                  <a:pos x="T4" y="T5"/>
                </a:cxn>
                <a:cxn ang="0">
                  <a:pos x="T6" y="T7"/>
                </a:cxn>
                <a:cxn ang="0">
                  <a:pos x="T8" y="T9"/>
                </a:cxn>
              </a:cxnLst>
              <a:rect l="0" t="0" r="r" b="b"/>
              <a:pathLst>
                <a:path w="15" h="15">
                  <a:moveTo>
                    <a:pt x="15" y="7"/>
                  </a:moveTo>
                  <a:cubicBezTo>
                    <a:pt x="15" y="10"/>
                    <a:pt x="14" y="12"/>
                    <a:pt x="12" y="14"/>
                  </a:cubicBezTo>
                  <a:cubicBezTo>
                    <a:pt x="8" y="15"/>
                    <a:pt x="1" y="15"/>
                    <a:pt x="0" y="9"/>
                  </a:cubicBezTo>
                  <a:cubicBezTo>
                    <a:pt x="0" y="5"/>
                    <a:pt x="4" y="3"/>
                    <a:pt x="6" y="1"/>
                  </a:cubicBezTo>
                  <a:cubicBezTo>
                    <a:pt x="11" y="0"/>
                    <a:pt x="14" y="3"/>
                    <a:pt x="15" y="7"/>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7" name="Freeform 171"/>
            <p:cNvSpPr>
              <a:spLocks/>
            </p:cNvSpPr>
            <p:nvPr userDrawn="1"/>
          </p:nvSpPr>
          <p:spPr bwMode="auto">
            <a:xfrm>
              <a:off x="4789488" y="1466850"/>
              <a:ext cx="28575" cy="31750"/>
            </a:xfrm>
            <a:custGeom>
              <a:avLst/>
              <a:gdLst>
                <a:gd name="T0" fmla="*/ 31 w 36"/>
                <a:gd name="T1" fmla="*/ 8 h 39"/>
                <a:gd name="T2" fmla="*/ 2 w 36"/>
                <a:gd name="T3" fmla="*/ 39 h 39"/>
                <a:gd name="T4" fmla="*/ 1 w 36"/>
                <a:gd name="T5" fmla="*/ 34 h 39"/>
                <a:gd name="T6" fmla="*/ 30 w 36"/>
                <a:gd name="T7" fmla="*/ 0 h 39"/>
                <a:gd name="T8" fmla="*/ 31 w 36"/>
                <a:gd name="T9" fmla="*/ 8 h 39"/>
              </a:gdLst>
              <a:ahLst/>
              <a:cxnLst>
                <a:cxn ang="0">
                  <a:pos x="T0" y="T1"/>
                </a:cxn>
                <a:cxn ang="0">
                  <a:pos x="T2" y="T3"/>
                </a:cxn>
                <a:cxn ang="0">
                  <a:pos x="T4" y="T5"/>
                </a:cxn>
                <a:cxn ang="0">
                  <a:pos x="T6" y="T7"/>
                </a:cxn>
                <a:cxn ang="0">
                  <a:pos x="T8" y="T9"/>
                </a:cxn>
              </a:cxnLst>
              <a:rect l="0" t="0" r="r" b="b"/>
              <a:pathLst>
                <a:path w="36" h="39">
                  <a:moveTo>
                    <a:pt x="31" y="8"/>
                  </a:moveTo>
                  <a:cubicBezTo>
                    <a:pt x="26" y="22"/>
                    <a:pt x="11" y="29"/>
                    <a:pt x="2" y="39"/>
                  </a:cubicBezTo>
                  <a:cubicBezTo>
                    <a:pt x="0" y="38"/>
                    <a:pt x="1" y="35"/>
                    <a:pt x="1" y="34"/>
                  </a:cubicBezTo>
                  <a:cubicBezTo>
                    <a:pt x="5" y="19"/>
                    <a:pt x="16" y="5"/>
                    <a:pt x="30" y="0"/>
                  </a:cubicBezTo>
                  <a:cubicBezTo>
                    <a:pt x="36" y="0"/>
                    <a:pt x="30" y="5"/>
                    <a:pt x="31"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8" name="Freeform 172"/>
            <p:cNvSpPr>
              <a:spLocks/>
            </p:cNvSpPr>
            <p:nvPr userDrawn="1"/>
          </p:nvSpPr>
          <p:spPr bwMode="auto">
            <a:xfrm>
              <a:off x="4824413" y="1477963"/>
              <a:ext cx="11113" cy="9525"/>
            </a:xfrm>
            <a:custGeom>
              <a:avLst/>
              <a:gdLst>
                <a:gd name="T0" fmla="*/ 14 w 14"/>
                <a:gd name="T1" fmla="*/ 5 h 12"/>
                <a:gd name="T2" fmla="*/ 9 w 14"/>
                <a:gd name="T3" fmla="*/ 12 h 12"/>
                <a:gd name="T4" fmla="*/ 1 w 14"/>
                <a:gd name="T5" fmla="*/ 8 h 12"/>
                <a:gd name="T6" fmla="*/ 6 w 14"/>
                <a:gd name="T7" fmla="*/ 1 h 12"/>
                <a:gd name="T8" fmla="*/ 14 w 14"/>
                <a:gd name="T9" fmla="*/ 5 h 12"/>
              </a:gdLst>
              <a:ahLst/>
              <a:cxnLst>
                <a:cxn ang="0">
                  <a:pos x="T0" y="T1"/>
                </a:cxn>
                <a:cxn ang="0">
                  <a:pos x="T2" y="T3"/>
                </a:cxn>
                <a:cxn ang="0">
                  <a:pos x="T4" y="T5"/>
                </a:cxn>
                <a:cxn ang="0">
                  <a:pos x="T6" y="T7"/>
                </a:cxn>
                <a:cxn ang="0">
                  <a:pos x="T8" y="T9"/>
                </a:cxn>
              </a:cxnLst>
              <a:rect l="0" t="0" r="r" b="b"/>
              <a:pathLst>
                <a:path w="14" h="12">
                  <a:moveTo>
                    <a:pt x="14" y="5"/>
                  </a:moveTo>
                  <a:cubicBezTo>
                    <a:pt x="14" y="8"/>
                    <a:pt x="11" y="10"/>
                    <a:pt x="9" y="12"/>
                  </a:cubicBezTo>
                  <a:cubicBezTo>
                    <a:pt x="6" y="11"/>
                    <a:pt x="3" y="11"/>
                    <a:pt x="1" y="8"/>
                  </a:cubicBezTo>
                  <a:cubicBezTo>
                    <a:pt x="0" y="4"/>
                    <a:pt x="4" y="3"/>
                    <a:pt x="6" y="1"/>
                  </a:cubicBezTo>
                  <a:cubicBezTo>
                    <a:pt x="10" y="0"/>
                    <a:pt x="13" y="2"/>
                    <a:pt x="14" y="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9" name="Freeform 173"/>
            <p:cNvSpPr>
              <a:spLocks noEditPoints="1"/>
            </p:cNvSpPr>
            <p:nvPr userDrawn="1"/>
          </p:nvSpPr>
          <p:spPr bwMode="auto">
            <a:xfrm>
              <a:off x="4516438" y="933450"/>
              <a:ext cx="104775" cy="14288"/>
            </a:xfrm>
            <a:custGeom>
              <a:avLst/>
              <a:gdLst>
                <a:gd name="T0" fmla="*/ 122 w 131"/>
                <a:gd name="T1" fmla="*/ 0 h 18"/>
                <a:gd name="T2" fmla="*/ 131 w 131"/>
                <a:gd name="T3" fmla="*/ 9 h 18"/>
                <a:gd name="T4" fmla="*/ 122 w 131"/>
                <a:gd name="T5" fmla="*/ 18 h 18"/>
                <a:gd name="T6" fmla="*/ 10 w 131"/>
                <a:gd name="T7" fmla="*/ 18 h 18"/>
                <a:gd name="T8" fmla="*/ 0 w 131"/>
                <a:gd name="T9" fmla="*/ 9 h 18"/>
                <a:gd name="T10" fmla="*/ 10 w 131"/>
                <a:gd name="T11" fmla="*/ 0 h 18"/>
                <a:gd name="T12" fmla="*/ 122 w 131"/>
                <a:gd name="T13" fmla="*/ 0 h 18"/>
                <a:gd name="T14" fmla="*/ 42 w 131"/>
                <a:gd name="T15" fmla="*/ 16 h 18"/>
                <a:gd name="T16" fmla="*/ 37 w 131"/>
                <a:gd name="T17" fmla="*/ 3 h 18"/>
                <a:gd name="T18" fmla="*/ 26 w 131"/>
                <a:gd name="T19" fmla="*/ 3 h 18"/>
                <a:gd name="T20" fmla="*/ 31 w 131"/>
                <a:gd name="T21" fmla="*/ 16 h 18"/>
                <a:gd name="T22" fmla="*/ 42 w 131"/>
                <a:gd name="T23" fmla="*/ 16 h 18"/>
                <a:gd name="T24" fmla="*/ 88 w 131"/>
                <a:gd name="T25" fmla="*/ 16 h 18"/>
                <a:gd name="T26" fmla="*/ 83 w 131"/>
                <a:gd name="T27" fmla="*/ 3 h 18"/>
                <a:gd name="T28" fmla="*/ 72 w 131"/>
                <a:gd name="T29" fmla="*/ 3 h 18"/>
                <a:gd name="T30" fmla="*/ 77 w 131"/>
                <a:gd name="T31" fmla="*/ 16 h 18"/>
                <a:gd name="T32" fmla="*/ 88 w 131"/>
                <a:gd name="T33" fmla="*/ 16 h 18"/>
                <a:gd name="T34" fmla="*/ 122 w 131"/>
                <a:gd name="T35" fmla="*/ 3 h 18"/>
                <a:gd name="T36" fmla="*/ 118 w 131"/>
                <a:gd name="T37" fmla="*/ 3 h 18"/>
                <a:gd name="T38" fmla="*/ 122 w 131"/>
                <a:gd name="T39" fmla="*/ 16 h 18"/>
                <a:gd name="T40" fmla="*/ 122 w 131"/>
                <a:gd name="T41"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1" h="18">
                  <a:moveTo>
                    <a:pt x="122" y="0"/>
                  </a:moveTo>
                  <a:cubicBezTo>
                    <a:pt x="127" y="0"/>
                    <a:pt x="131" y="4"/>
                    <a:pt x="131" y="9"/>
                  </a:cubicBezTo>
                  <a:cubicBezTo>
                    <a:pt x="131" y="14"/>
                    <a:pt x="127" y="18"/>
                    <a:pt x="122" y="18"/>
                  </a:cubicBezTo>
                  <a:lnTo>
                    <a:pt x="10" y="18"/>
                  </a:lnTo>
                  <a:cubicBezTo>
                    <a:pt x="4" y="18"/>
                    <a:pt x="0" y="14"/>
                    <a:pt x="0" y="9"/>
                  </a:cubicBezTo>
                  <a:cubicBezTo>
                    <a:pt x="0" y="4"/>
                    <a:pt x="4" y="0"/>
                    <a:pt x="10" y="0"/>
                  </a:cubicBezTo>
                  <a:lnTo>
                    <a:pt x="122" y="0"/>
                  </a:lnTo>
                  <a:close/>
                  <a:moveTo>
                    <a:pt x="42" y="16"/>
                  </a:moveTo>
                  <a:cubicBezTo>
                    <a:pt x="53" y="16"/>
                    <a:pt x="43" y="3"/>
                    <a:pt x="37" y="3"/>
                  </a:cubicBezTo>
                  <a:lnTo>
                    <a:pt x="26" y="3"/>
                  </a:lnTo>
                  <a:cubicBezTo>
                    <a:pt x="15" y="3"/>
                    <a:pt x="26" y="16"/>
                    <a:pt x="31" y="16"/>
                  </a:cubicBezTo>
                  <a:lnTo>
                    <a:pt x="42" y="16"/>
                  </a:lnTo>
                  <a:close/>
                  <a:moveTo>
                    <a:pt x="88" y="16"/>
                  </a:moveTo>
                  <a:cubicBezTo>
                    <a:pt x="99" y="16"/>
                    <a:pt x="89" y="3"/>
                    <a:pt x="83" y="3"/>
                  </a:cubicBezTo>
                  <a:lnTo>
                    <a:pt x="72" y="3"/>
                  </a:lnTo>
                  <a:cubicBezTo>
                    <a:pt x="61" y="3"/>
                    <a:pt x="71" y="16"/>
                    <a:pt x="77" y="16"/>
                  </a:cubicBezTo>
                  <a:lnTo>
                    <a:pt x="88" y="16"/>
                  </a:lnTo>
                  <a:close/>
                  <a:moveTo>
                    <a:pt x="122" y="3"/>
                  </a:moveTo>
                  <a:lnTo>
                    <a:pt x="118" y="3"/>
                  </a:lnTo>
                  <a:cubicBezTo>
                    <a:pt x="107" y="3"/>
                    <a:pt x="116" y="16"/>
                    <a:pt x="122" y="16"/>
                  </a:cubicBezTo>
                  <a:cubicBezTo>
                    <a:pt x="129" y="16"/>
                    <a:pt x="130" y="3"/>
                    <a:pt x="122" y="3"/>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20" name="Freeform 174"/>
            <p:cNvSpPr>
              <a:spLocks noEditPoints="1"/>
            </p:cNvSpPr>
            <p:nvPr userDrawn="1"/>
          </p:nvSpPr>
          <p:spPr bwMode="auto">
            <a:xfrm>
              <a:off x="4598988" y="1035050"/>
              <a:ext cx="46038" cy="76200"/>
            </a:xfrm>
            <a:custGeom>
              <a:avLst/>
              <a:gdLst>
                <a:gd name="T0" fmla="*/ 9 w 59"/>
                <a:gd name="T1" fmla="*/ 0 h 95"/>
                <a:gd name="T2" fmla="*/ 30 w 59"/>
                <a:gd name="T3" fmla="*/ 8 h 95"/>
                <a:gd name="T4" fmla="*/ 51 w 59"/>
                <a:gd name="T5" fmla="*/ 0 h 95"/>
                <a:gd name="T6" fmla="*/ 43 w 59"/>
                <a:gd name="T7" fmla="*/ 32 h 95"/>
                <a:gd name="T8" fmla="*/ 59 w 59"/>
                <a:gd name="T9" fmla="*/ 28 h 95"/>
                <a:gd name="T10" fmla="*/ 54 w 59"/>
                <a:gd name="T11" fmla="*/ 47 h 95"/>
                <a:gd name="T12" fmla="*/ 59 w 59"/>
                <a:gd name="T13" fmla="*/ 66 h 95"/>
                <a:gd name="T14" fmla="*/ 45 w 59"/>
                <a:gd name="T15" fmla="*/ 61 h 95"/>
                <a:gd name="T16" fmla="*/ 51 w 59"/>
                <a:gd name="T17" fmla="*/ 95 h 95"/>
                <a:gd name="T18" fmla="*/ 30 w 59"/>
                <a:gd name="T19" fmla="*/ 87 h 95"/>
                <a:gd name="T20" fmla="*/ 9 w 59"/>
                <a:gd name="T21" fmla="*/ 95 h 95"/>
                <a:gd name="T22" fmla="*/ 17 w 59"/>
                <a:gd name="T23" fmla="*/ 61 h 95"/>
                <a:gd name="T24" fmla="*/ 0 w 59"/>
                <a:gd name="T25" fmla="*/ 66 h 95"/>
                <a:gd name="T26" fmla="*/ 5 w 59"/>
                <a:gd name="T27" fmla="*/ 47 h 95"/>
                <a:gd name="T28" fmla="*/ 0 w 59"/>
                <a:gd name="T29" fmla="*/ 29 h 95"/>
                <a:gd name="T30" fmla="*/ 17 w 59"/>
                <a:gd name="T31" fmla="*/ 32 h 95"/>
                <a:gd name="T32" fmla="*/ 9 w 59"/>
                <a:gd name="T33" fmla="*/ 0 h 95"/>
                <a:gd name="T34" fmla="*/ 40 w 59"/>
                <a:gd name="T35" fmla="*/ 57 h 95"/>
                <a:gd name="T36" fmla="*/ 46 w 59"/>
                <a:gd name="T37" fmla="*/ 45 h 95"/>
                <a:gd name="T38" fmla="*/ 30 w 59"/>
                <a:gd name="T39" fmla="*/ 32 h 95"/>
                <a:gd name="T40" fmla="*/ 16 w 59"/>
                <a:gd name="T41" fmla="*/ 44 h 95"/>
                <a:gd name="T42" fmla="*/ 23 w 59"/>
                <a:gd name="T43" fmla="*/ 57 h 95"/>
                <a:gd name="T44" fmla="*/ 40 w 59"/>
                <a:gd name="T45" fmla="*/ 57 h 95"/>
                <a:gd name="T46" fmla="*/ 19 w 59"/>
                <a:gd name="T47" fmla="*/ 45 h 95"/>
                <a:gd name="T48" fmla="*/ 31 w 59"/>
                <a:gd name="T49" fmla="*/ 47 h 95"/>
                <a:gd name="T50" fmla="*/ 42 w 59"/>
                <a:gd name="T51" fmla="*/ 45 h 95"/>
                <a:gd name="T52" fmla="*/ 31 w 59"/>
                <a:gd name="T53" fmla="*/ 41 h 95"/>
                <a:gd name="T54" fmla="*/ 19 w 59"/>
                <a:gd name="T55"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9" h="95">
                  <a:moveTo>
                    <a:pt x="9" y="0"/>
                  </a:moveTo>
                  <a:lnTo>
                    <a:pt x="30" y="8"/>
                  </a:lnTo>
                  <a:lnTo>
                    <a:pt x="51" y="0"/>
                  </a:lnTo>
                  <a:lnTo>
                    <a:pt x="43" y="32"/>
                  </a:lnTo>
                  <a:lnTo>
                    <a:pt x="59" y="28"/>
                  </a:lnTo>
                  <a:lnTo>
                    <a:pt x="54" y="47"/>
                  </a:lnTo>
                  <a:lnTo>
                    <a:pt x="59" y="66"/>
                  </a:lnTo>
                  <a:lnTo>
                    <a:pt x="45" y="61"/>
                  </a:lnTo>
                  <a:lnTo>
                    <a:pt x="51" y="95"/>
                  </a:lnTo>
                  <a:lnTo>
                    <a:pt x="30" y="87"/>
                  </a:lnTo>
                  <a:lnTo>
                    <a:pt x="9" y="95"/>
                  </a:lnTo>
                  <a:lnTo>
                    <a:pt x="17" y="61"/>
                  </a:lnTo>
                  <a:lnTo>
                    <a:pt x="0" y="66"/>
                  </a:lnTo>
                  <a:lnTo>
                    <a:pt x="5" y="47"/>
                  </a:lnTo>
                  <a:lnTo>
                    <a:pt x="0" y="29"/>
                  </a:lnTo>
                  <a:lnTo>
                    <a:pt x="17" y="32"/>
                  </a:lnTo>
                  <a:lnTo>
                    <a:pt x="9" y="0"/>
                  </a:lnTo>
                  <a:close/>
                  <a:moveTo>
                    <a:pt x="40" y="57"/>
                  </a:moveTo>
                  <a:cubicBezTo>
                    <a:pt x="45" y="57"/>
                    <a:pt x="46" y="50"/>
                    <a:pt x="46" y="45"/>
                  </a:cubicBezTo>
                  <a:cubicBezTo>
                    <a:pt x="46" y="32"/>
                    <a:pt x="35" y="45"/>
                    <a:pt x="30" y="32"/>
                  </a:cubicBezTo>
                  <a:cubicBezTo>
                    <a:pt x="26" y="43"/>
                    <a:pt x="16" y="33"/>
                    <a:pt x="16" y="44"/>
                  </a:cubicBezTo>
                  <a:cubicBezTo>
                    <a:pt x="16" y="52"/>
                    <a:pt x="16" y="57"/>
                    <a:pt x="23" y="57"/>
                  </a:cubicBezTo>
                  <a:lnTo>
                    <a:pt x="40" y="57"/>
                  </a:lnTo>
                  <a:close/>
                  <a:moveTo>
                    <a:pt x="19" y="45"/>
                  </a:moveTo>
                  <a:cubicBezTo>
                    <a:pt x="19" y="50"/>
                    <a:pt x="26" y="47"/>
                    <a:pt x="31" y="47"/>
                  </a:cubicBezTo>
                  <a:cubicBezTo>
                    <a:pt x="36" y="47"/>
                    <a:pt x="42" y="50"/>
                    <a:pt x="42" y="45"/>
                  </a:cubicBezTo>
                  <a:cubicBezTo>
                    <a:pt x="42" y="38"/>
                    <a:pt x="36" y="41"/>
                    <a:pt x="31" y="41"/>
                  </a:cubicBezTo>
                  <a:cubicBezTo>
                    <a:pt x="26" y="41"/>
                    <a:pt x="19" y="38"/>
                    <a:pt x="19" y="45"/>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21" name="Freeform 175"/>
            <p:cNvSpPr>
              <a:spLocks/>
            </p:cNvSpPr>
            <p:nvPr userDrawn="1"/>
          </p:nvSpPr>
          <p:spPr bwMode="auto">
            <a:xfrm>
              <a:off x="4562475" y="1060450"/>
              <a:ext cx="11113" cy="11113"/>
            </a:xfrm>
            <a:custGeom>
              <a:avLst/>
              <a:gdLst>
                <a:gd name="T0" fmla="*/ 2 w 7"/>
                <a:gd name="T1" fmla="*/ 7 h 7"/>
                <a:gd name="T2" fmla="*/ 2 w 7"/>
                <a:gd name="T3" fmla="*/ 5 h 7"/>
                <a:gd name="T4" fmla="*/ 0 w 7"/>
                <a:gd name="T5" fmla="*/ 5 h 7"/>
                <a:gd name="T6" fmla="*/ 2 w 7"/>
                <a:gd name="T7" fmla="*/ 4 h 7"/>
                <a:gd name="T8" fmla="*/ 1 w 7"/>
                <a:gd name="T9" fmla="*/ 2 h 7"/>
                <a:gd name="T10" fmla="*/ 3 w 7"/>
                <a:gd name="T11" fmla="*/ 2 h 7"/>
                <a:gd name="T12" fmla="*/ 4 w 7"/>
                <a:gd name="T13" fmla="*/ 0 h 7"/>
                <a:gd name="T14" fmla="*/ 5 w 7"/>
                <a:gd name="T15" fmla="*/ 2 h 7"/>
                <a:gd name="T16" fmla="*/ 7 w 7"/>
                <a:gd name="T17" fmla="*/ 2 h 7"/>
                <a:gd name="T18" fmla="*/ 6 w 7"/>
                <a:gd name="T19" fmla="*/ 4 h 7"/>
                <a:gd name="T20" fmla="*/ 7 w 7"/>
                <a:gd name="T21" fmla="*/ 5 h 7"/>
                <a:gd name="T22" fmla="*/ 5 w 7"/>
                <a:gd name="T23" fmla="*/ 5 h 7"/>
                <a:gd name="T24" fmla="*/ 5 w 7"/>
                <a:gd name="T25" fmla="*/ 7 h 7"/>
                <a:gd name="T26" fmla="*/ 4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5"/>
                  </a:lnTo>
                  <a:lnTo>
                    <a:pt x="2" y="4"/>
                  </a:lnTo>
                  <a:lnTo>
                    <a:pt x="1" y="2"/>
                  </a:lnTo>
                  <a:lnTo>
                    <a:pt x="3" y="2"/>
                  </a:lnTo>
                  <a:lnTo>
                    <a:pt x="4" y="0"/>
                  </a:lnTo>
                  <a:lnTo>
                    <a:pt x="5" y="2"/>
                  </a:lnTo>
                  <a:lnTo>
                    <a:pt x="7" y="2"/>
                  </a:lnTo>
                  <a:lnTo>
                    <a:pt x="6" y="4"/>
                  </a:lnTo>
                  <a:lnTo>
                    <a:pt x="7" y="5"/>
                  </a:lnTo>
                  <a:lnTo>
                    <a:pt x="5" y="5"/>
                  </a:lnTo>
                  <a:lnTo>
                    <a:pt x="5" y="7"/>
                  </a:lnTo>
                  <a:lnTo>
                    <a:pt x="4"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22" name="Freeform 176"/>
            <p:cNvSpPr>
              <a:spLocks/>
            </p:cNvSpPr>
            <p:nvPr userDrawn="1"/>
          </p:nvSpPr>
          <p:spPr bwMode="auto">
            <a:xfrm>
              <a:off x="4549775" y="1077913"/>
              <a:ext cx="11113" cy="11113"/>
            </a:xfrm>
            <a:custGeom>
              <a:avLst/>
              <a:gdLst>
                <a:gd name="T0" fmla="*/ 2 w 7"/>
                <a:gd name="T1" fmla="*/ 7 h 7"/>
                <a:gd name="T2" fmla="*/ 2 w 7"/>
                <a:gd name="T3" fmla="*/ 5 h 7"/>
                <a:gd name="T4" fmla="*/ 0 w 7"/>
                <a:gd name="T5" fmla="*/ 5 h 7"/>
                <a:gd name="T6" fmla="*/ 1 w 7"/>
                <a:gd name="T7" fmla="*/ 3 h 7"/>
                <a:gd name="T8" fmla="*/ 1 w 7"/>
                <a:gd name="T9" fmla="*/ 2 h 7"/>
                <a:gd name="T10" fmla="*/ 2 w 7"/>
                <a:gd name="T11" fmla="*/ 2 h 7"/>
                <a:gd name="T12" fmla="*/ 3 w 7"/>
                <a:gd name="T13" fmla="*/ 0 h 7"/>
                <a:gd name="T14" fmla="*/ 5 w 7"/>
                <a:gd name="T15" fmla="*/ 2 h 7"/>
                <a:gd name="T16" fmla="*/ 6 w 7"/>
                <a:gd name="T17" fmla="*/ 2 h 7"/>
                <a:gd name="T18" fmla="*/ 6 w 7"/>
                <a:gd name="T19" fmla="*/ 3 h 7"/>
                <a:gd name="T20" fmla="*/ 7 w 7"/>
                <a:gd name="T21" fmla="*/ 5 h 7"/>
                <a:gd name="T22" fmla="*/ 5 w 7"/>
                <a:gd name="T23" fmla="*/ 5 h 7"/>
                <a:gd name="T24" fmla="*/ 5 w 7"/>
                <a:gd name="T25" fmla="*/ 7 h 7"/>
                <a:gd name="T26" fmla="*/ 3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5"/>
                  </a:lnTo>
                  <a:lnTo>
                    <a:pt x="1" y="3"/>
                  </a:lnTo>
                  <a:lnTo>
                    <a:pt x="1" y="2"/>
                  </a:lnTo>
                  <a:lnTo>
                    <a:pt x="2" y="2"/>
                  </a:lnTo>
                  <a:lnTo>
                    <a:pt x="3" y="0"/>
                  </a:lnTo>
                  <a:lnTo>
                    <a:pt x="5" y="2"/>
                  </a:lnTo>
                  <a:lnTo>
                    <a:pt x="6" y="2"/>
                  </a:lnTo>
                  <a:lnTo>
                    <a:pt x="6" y="3"/>
                  </a:lnTo>
                  <a:lnTo>
                    <a:pt x="7" y="5"/>
                  </a:lnTo>
                  <a:lnTo>
                    <a:pt x="5" y="5"/>
                  </a:lnTo>
                  <a:lnTo>
                    <a:pt x="5" y="7"/>
                  </a:lnTo>
                  <a:lnTo>
                    <a:pt x="3"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23" name="Freeform 177"/>
            <p:cNvSpPr>
              <a:spLocks/>
            </p:cNvSpPr>
            <p:nvPr userDrawn="1"/>
          </p:nvSpPr>
          <p:spPr bwMode="auto">
            <a:xfrm>
              <a:off x="4572000" y="1076325"/>
              <a:ext cx="11113" cy="11113"/>
            </a:xfrm>
            <a:custGeom>
              <a:avLst/>
              <a:gdLst>
                <a:gd name="T0" fmla="*/ 2 w 7"/>
                <a:gd name="T1" fmla="*/ 7 h 7"/>
                <a:gd name="T2" fmla="*/ 2 w 7"/>
                <a:gd name="T3" fmla="*/ 5 h 7"/>
                <a:gd name="T4" fmla="*/ 0 w 7"/>
                <a:gd name="T5" fmla="*/ 4 h 7"/>
                <a:gd name="T6" fmla="*/ 1 w 7"/>
                <a:gd name="T7" fmla="*/ 3 h 7"/>
                <a:gd name="T8" fmla="*/ 1 w 7"/>
                <a:gd name="T9" fmla="*/ 1 h 7"/>
                <a:gd name="T10" fmla="*/ 2 w 7"/>
                <a:gd name="T11" fmla="*/ 2 h 7"/>
                <a:gd name="T12" fmla="*/ 4 w 7"/>
                <a:gd name="T13" fmla="*/ 0 h 7"/>
                <a:gd name="T14" fmla="*/ 5 w 7"/>
                <a:gd name="T15" fmla="*/ 2 h 7"/>
                <a:gd name="T16" fmla="*/ 7 w 7"/>
                <a:gd name="T17" fmla="*/ 1 h 7"/>
                <a:gd name="T18" fmla="*/ 6 w 7"/>
                <a:gd name="T19" fmla="*/ 3 h 7"/>
                <a:gd name="T20" fmla="*/ 7 w 7"/>
                <a:gd name="T21" fmla="*/ 4 h 7"/>
                <a:gd name="T22" fmla="*/ 5 w 7"/>
                <a:gd name="T23" fmla="*/ 5 h 7"/>
                <a:gd name="T24" fmla="*/ 5 w 7"/>
                <a:gd name="T25" fmla="*/ 7 h 7"/>
                <a:gd name="T26" fmla="*/ 4 w 7"/>
                <a:gd name="T27" fmla="*/ 6 h 7"/>
                <a:gd name="T28" fmla="*/ 2 w 7"/>
                <a:gd name="T2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2" y="7"/>
                  </a:moveTo>
                  <a:lnTo>
                    <a:pt x="2" y="5"/>
                  </a:lnTo>
                  <a:lnTo>
                    <a:pt x="0" y="4"/>
                  </a:lnTo>
                  <a:lnTo>
                    <a:pt x="1" y="3"/>
                  </a:lnTo>
                  <a:lnTo>
                    <a:pt x="1" y="1"/>
                  </a:lnTo>
                  <a:lnTo>
                    <a:pt x="2" y="2"/>
                  </a:lnTo>
                  <a:lnTo>
                    <a:pt x="4" y="0"/>
                  </a:lnTo>
                  <a:lnTo>
                    <a:pt x="5" y="2"/>
                  </a:lnTo>
                  <a:lnTo>
                    <a:pt x="7" y="1"/>
                  </a:lnTo>
                  <a:lnTo>
                    <a:pt x="6" y="3"/>
                  </a:lnTo>
                  <a:lnTo>
                    <a:pt x="7" y="4"/>
                  </a:lnTo>
                  <a:lnTo>
                    <a:pt x="5" y="5"/>
                  </a:lnTo>
                  <a:lnTo>
                    <a:pt x="5" y="7"/>
                  </a:lnTo>
                  <a:lnTo>
                    <a:pt x="4" y="6"/>
                  </a:lnTo>
                  <a:lnTo>
                    <a:pt x="2" y="7"/>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24" name="Freeform 178"/>
            <p:cNvSpPr>
              <a:spLocks/>
            </p:cNvSpPr>
            <p:nvPr userDrawn="1"/>
          </p:nvSpPr>
          <p:spPr bwMode="auto">
            <a:xfrm>
              <a:off x="4576763" y="1093788"/>
              <a:ext cx="4763" cy="6350"/>
            </a:xfrm>
            <a:custGeom>
              <a:avLst/>
              <a:gdLst>
                <a:gd name="T0" fmla="*/ 1 w 3"/>
                <a:gd name="T1" fmla="*/ 4 h 4"/>
                <a:gd name="T2" fmla="*/ 1 w 3"/>
                <a:gd name="T3" fmla="*/ 3 h 4"/>
                <a:gd name="T4" fmla="*/ 0 w 3"/>
                <a:gd name="T5" fmla="*/ 2 h 4"/>
                <a:gd name="T6" fmla="*/ 0 w 3"/>
                <a:gd name="T7" fmla="*/ 2 h 4"/>
                <a:gd name="T8" fmla="*/ 0 w 3"/>
                <a:gd name="T9" fmla="*/ 1 h 4"/>
                <a:gd name="T10" fmla="*/ 1 w 3"/>
                <a:gd name="T11" fmla="*/ 1 h 4"/>
                <a:gd name="T12" fmla="*/ 1 w 3"/>
                <a:gd name="T13" fmla="*/ 0 h 4"/>
                <a:gd name="T14" fmla="*/ 2 w 3"/>
                <a:gd name="T15" fmla="*/ 1 h 4"/>
                <a:gd name="T16" fmla="*/ 3 w 3"/>
                <a:gd name="T17" fmla="*/ 1 h 4"/>
                <a:gd name="T18" fmla="*/ 3 w 3"/>
                <a:gd name="T19" fmla="*/ 2 h 4"/>
                <a:gd name="T20" fmla="*/ 3 w 3"/>
                <a:gd name="T21" fmla="*/ 2 h 4"/>
                <a:gd name="T22" fmla="*/ 2 w 3"/>
                <a:gd name="T23" fmla="*/ 3 h 4"/>
                <a:gd name="T24" fmla="*/ 2 w 3"/>
                <a:gd name="T25" fmla="*/ 4 h 4"/>
                <a:gd name="T26" fmla="*/ 1 w 3"/>
                <a:gd name="T27" fmla="*/ 3 h 4"/>
                <a:gd name="T28" fmla="*/ 1 w 3"/>
                <a:gd name="T2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 h="4">
                  <a:moveTo>
                    <a:pt x="1" y="4"/>
                  </a:moveTo>
                  <a:lnTo>
                    <a:pt x="1" y="3"/>
                  </a:lnTo>
                  <a:lnTo>
                    <a:pt x="0" y="2"/>
                  </a:lnTo>
                  <a:lnTo>
                    <a:pt x="0" y="2"/>
                  </a:lnTo>
                  <a:lnTo>
                    <a:pt x="0" y="1"/>
                  </a:lnTo>
                  <a:lnTo>
                    <a:pt x="1" y="1"/>
                  </a:lnTo>
                  <a:lnTo>
                    <a:pt x="1" y="0"/>
                  </a:lnTo>
                  <a:lnTo>
                    <a:pt x="2" y="1"/>
                  </a:lnTo>
                  <a:lnTo>
                    <a:pt x="3" y="1"/>
                  </a:lnTo>
                  <a:lnTo>
                    <a:pt x="3" y="2"/>
                  </a:lnTo>
                  <a:lnTo>
                    <a:pt x="3" y="2"/>
                  </a:lnTo>
                  <a:lnTo>
                    <a:pt x="2" y="3"/>
                  </a:lnTo>
                  <a:lnTo>
                    <a:pt x="2" y="4"/>
                  </a:lnTo>
                  <a:lnTo>
                    <a:pt x="1" y="3"/>
                  </a:lnTo>
                  <a:lnTo>
                    <a:pt x="1" y="4"/>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25" name="Freeform 179"/>
            <p:cNvSpPr>
              <a:spLocks/>
            </p:cNvSpPr>
            <p:nvPr userDrawn="1"/>
          </p:nvSpPr>
          <p:spPr bwMode="auto">
            <a:xfrm>
              <a:off x="4551363" y="1095375"/>
              <a:ext cx="19050" cy="19050"/>
            </a:xfrm>
            <a:custGeom>
              <a:avLst/>
              <a:gdLst>
                <a:gd name="T0" fmla="*/ 3 w 12"/>
                <a:gd name="T1" fmla="*/ 12 h 12"/>
                <a:gd name="T2" fmla="*/ 3 w 12"/>
                <a:gd name="T3" fmla="*/ 8 h 12"/>
                <a:gd name="T4" fmla="*/ 0 w 12"/>
                <a:gd name="T5" fmla="*/ 8 h 12"/>
                <a:gd name="T6" fmla="*/ 3 w 12"/>
                <a:gd name="T7" fmla="*/ 5 h 12"/>
                <a:gd name="T8" fmla="*/ 1 w 12"/>
                <a:gd name="T9" fmla="*/ 3 h 12"/>
                <a:gd name="T10" fmla="*/ 4 w 12"/>
                <a:gd name="T11" fmla="*/ 3 h 12"/>
                <a:gd name="T12" fmla="*/ 6 w 12"/>
                <a:gd name="T13" fmla="*/ 0 h 12"/>
                <a:gd name="T14" fmla="*/ 8 w 12"/>
                <a:gd name="T15" fmla="*/ 3 h 12"/>
                <a:gd name="T16" fmla="*/ 11 w 12"/>
                <a:gd name="T17" fmla="*/ 3 h 12"/>
                <a:gd name="T18" fmla="*/ 10 w 12"/>
                <a:gd name="T19" fmla="*/ 5 h 12"/>
                <a:gd name="T20" fmla="*/ 12 w 12"/>
                <a:gd name="T21" fmla="*/ 8 h 12"/>
                <a:gd name="T22" fmla="*/ 9 w 12"/>
                <a:gd name="T23" fmla="*/ 8 h 12"/>
                <a:gd name="T24" fmla="*/ 9 w 12"/>
                <a:gd name="T25" fmla="*/ 12 h 12"/>
                <a:gd name="T26" fmla="*/ 6 w 12"/>
                <a:gd name="T27" fmla="*/ 10 h 12"/>
                <a:gd name="T28" fmla="*/ 3 w 12"/>
                <a:gd name="T29"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 h="12">
                  <a:moveTo>
                    <a:pt x="3" y="12"/>
                  </a:moveTo>
                  <a:lnTo>
                    <a:pt x="3" y="8"/>
                  </a:lnTo>
                  <a:lnTo>
                    <a:pt x="0" y="8"/>
                  </a:lnTo>
                  <a:lnTo>
                    <a:pt x="3" y="5"/>
                  </a:lnTo>
                  <a:lnTo>
                    <a:pt x="1" y="3"/>
                  </a:lnTo>
                  <a:lnTo>
                    <a:pt x="4" y="3"/>
                  </a:lnTo>
                  <a:lnTo>
                    <a:pt x="6" y="0"/>
                  </a:lnTo>
                  <a:lnTo>
                    <a:pt x="8" y="3"/>
                  </a:lnTo>
                  <a:lnTo>
                    <a:pt x="11" y="3"/>
                  </a:lnTo>
                  <a:lnTo>
                    <a:pt x="10" y="5"/>
                  </a:lnTo>
                  <a:lnTo>
                    <a:pt x="12" y="8"/>
                  </a:lnTo>
                  <a:lnTo>
                    <a:pt x="9" y="8"/>
                  </a:lnTo>
                  <a:lnTo>
                    <a:pt x="9" y="12"/>
                  </a:lnTo>
                  <a:lnTo>
                    <a:pt x="6" y="10"/>
                  </a:lnTo>
                  <a:lnTo>
                    <a:pt x="3" y="12"/>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26" name="Freeform 180"/>
            <p:cNvSpPr>
              <a:spLocks/>
            </p:cNvSpPr>
            <p:nvPr userDrawn="1"/>
          </p:nvSpPr>
          <p:spPr bwMode="auto">
            <a:xfrm>
              <a:off x="4521200" y="830263"/>
              <a:ext cx="92075" cy="90488"/>
            </a:xfrm>
            <a:custGeom>
              <a:avLst/>
              <a:gdLst>
                <a:gd name="T0" fmla="*/ 29 w 58"/>
                <a:gd name="T1" fmla="*/ 0 h 57"/>
                <a:gd name="T2" fmla="*/ 36 w 58"/>
                <a:gd name="T3" fmla="*/ 16 h 57"/>
                <a:gd name="T4" fmla="*/ 53 w 58"/>
                <a:gd name="T5" fmla="*/ 11 h 57"/>
                <a:gd name="T6" fmla="*/ 44 w 58"/>
                <a:gd name="T7" fmla="*/ 26 h 57"/>
                <a:gd name="T8" fmla="*/ 58 w 58"/>
                <a:gd name="T9" fmla="*/ 37 h 57"/>
                <a:gd name="T10" fmla="*/ 41 w 58"/>
                <a:gd name="T11" fmla="*/ 39 h 57"/>
                <a:gd name="T12" fmla="*/ 42 w 58"/>
                <a:gd name="T13" fmla="*/ 57 h 57"/>
                <a:gd name="T14" fmla="*/ 29 w 58"/>
                <a:gd name="T15" fmla="*/ 45 h 57"/>
                <a:gd name="T16" fmla="*/ 16 w 58"/>
                <a:gd name="T17" fmla="*/ 57 h 57"/>
                <a:gd name="T18" fmla="*/ 17 w 58"/>
                <a:gd name="T19" fmla="*/ 39 h 57"/>
                <a:gd name="T20" fmla="*/ 0 w 58"/>
                <a:gd name="T21" fmla="*/ 37 h 57"/>
                <a:gd name="T22" fmla="*/ 14 w 58"/>
                <a:gd name="T23" fmla="*/ 26 h 57"/>
                <a:gd name="T24" fmla="*/ 6 w 58"/>
                <a:gd name="T25" fmla="*/ 11 h 57"/>
                <a:gd name="T26" fmla="*/ 22 w 58"/>
                <a:gd name="T27" fmla="*/ 16 h 57"/>
                <a:gd name="T28" fmla="*/ 29 w 58"/>
                <a:gd name="T29"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57">
                  <a:moveTo>
                    <a:pt x="29" y="0"/>
                  </a:moveTo>
                  <a:lnTo>
                    <a:pt x="36" y="16"/>
                  </a:lnTo>
                  <a:lnTo>
                    <a:pt x="53" y="11"/>
                  </a:lnTo>
                  <a:lnTo>
                    <a:pt x="44" y="26"/>
                  </a:lnTo>
                  <a:lnTo>
                    <a:pt x="58" y="37"/>
                  </a:lnTo>
                  <a:lnTo>
                    <a:pt x="41" y="39"/>
                  </a:lnTo>
                  <a:lnTo>
                    <a:pt x="42" y="57"/>
                  </a:lnTo>
                  <a:lnTo>
                    <a:pt x="29" y="45"/>
                  </a:lnTo>
                  <a:lnTo>
                    <a:pt x="16" y="57"/>
                  </a:lnTo>
                  <a:lnTo>
                    <a:pt x="17" y="39"/>
                  </a:lnTo>
                  <a:lnTo>
                    <a:pt x="0" y="37"/>
                  </a:lnTo>
                  <a:lnTo>
                    <a:pt x="14" y="26"/>
                  </a:lnTo>
                  <a:lnTo>
                    <a:pt x="6" y="11"/>
                  </a:lnTo>
                  <a:lnTo>
                    <a:pt x="22" y="16"/>
                  </a:lnTo>
                  <a:lnTo>
                    <a:pt x="29" y="0"/>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27" name="Freeform 181"/>
            <p:cNvSpPr>
              <a:spLocks/>
            </p:cNvSpPr>
            <p:nvPr userDrawn="1"/>
          </p:nvSpPr>
          <p:spPr bwMode="auto">
            <a:xfrm>
              <a:off x="4429125" y="1409700"/>
              <a:ext cx="42863" cy="42863"/>
            </a:xfrm>
            <a:custGeom>
              <a:avLst/>
              <a:gdLst>
                <a:gd name="T0" fmla="*/ 52 w 53"/>
                <a:gd name="T1" fmla="*/ 2 h 52"/>
                <a:gd name="T2" fmla="*/ 47 w 53"/>
                <a:gd name="T3" fmla="*/ 9 h 52"/>
                <a:gd name="T4" fmla="*/ 52 w 53"/>
                <a:gd name="T5" fmla="*/ 29 h 52"/>
                <a:gd name="T6" fmla="*/ 51 w 53"/>
                <a:gd name="T7" fmla="*/ 42 h 52"/>
                <a:gd name="T8" fmla="*/ 37 w 53"/>
                <a:gd name="T9" fmla="*/ 50 h 52"/>
                <a:gd name="T10" fmla="*/ 21 w 53"/>
                <a:gd name="T11" fmla="*/ 50 h 52"/>
                <a:gd name="T12" fmla="*/ 13 w 53"/>
                <a:gd name="T13" fmla="*/ 40 h 52"/>
                <a:gd name="T14" fmla="*/ 8 w 53"/>
                <a:gd name="T15" fmla="*/ 19 h 52"/>
                <a:gd name="T16" fmla="*/ 1 w 53"/>
                <a:gd name="T17" fmla="*/ 14 h 52"/>
                <a:gd name="T18" fmla="*/ 0 w 53"/>
                <a:gd name="T19" fmla="*/ 13 h 52"/>
                <a:gd name="T20" fmla="*/ 26 w 53"/>
                <a:gd name="T21" fmla="*/ 7 h 52"/>
                <a:gd name="T22" fmla="*/ 26 w 53"/>
                <a:gd name="T23" fmla="*/ 8 h 52"/>
                <a:gd name="T24" fmla="*/ 20 w 53"/>
                <a:gd name="T25" fmla="*/ 16 h 52"/>
                <a:gd name="T26" fmla="*/ 25 w 53"/>
                <a:gd name="T27" fmla="*/ 37 h 52"/>
                <a:gd name="T28" fmla="*/ 39 w 53"/>
                <a:gd name="T29" fmla="*/ 46 h 52"/>
                <a:gd name="T30" fmla="*/ 49 w 53"/>
                <a:gd name="T31" fmla="*/ 29 h 52"/>
                <a:gd name="T32" fmla="*/ 44 w 53"/>
                <a:gd name="T33" fmla="*/ 10 h 52"/>
                <a:gd name="T34" fmla="*/ 35 w 53"/>
                <a:gd name="T35" fmla="*/ 6 h 52"/>
                <a:gd name="T36" fmla="*/ 35 w 53"/>
                <a:gd name="T37" fmla="*/ 4 h 52"/>
                <a:gd name="T38" fmla="*/ 52 w 53"/>
                <a:gd name="T39" fmla="*/ 0 h 52"/>
                <a:gd name="T40" fmla="*/ 52 w 53"/>
                <a:gd name="T41" fmla="*/ 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 h="52">
                  <a:moveTo>
                    <a:pt x="52" y="2"/>
                  </a:moveTo>
                  <a:cubicBezTo>
                    <a:pt x="48" y="3"/>
                    <a:pt x="46" y="5"/>
                    <a:pt x="47" y="9"/>
                  </a:cubicBezTo>
                  <a:lnTo>
                    <a:pt x="52" y="29"/>
                  </a:lnTo>
                  <a:cubicBezTo>
                    <a:pt x="53" y="32"/>
                    <a:pt x="53" y="38"/>
                    <a:pt x="51" y="42"/>
                  </a:cubicBezTo>
                  <a:cubicBezTo>
                    <a:pt x="48" y="46"/>
                    <a:pt x="42" y="49"/>
                    <a:pt x="37" y="50"/>
                  </a:cubicBezTo>
                  <a:cubicBezTo>
                    <a:pt x="34" y="51"/>
                    <a:pt x="27" y="52"/>
                    <a:pt x="21" y="50"/>
                  </a:cubicBezTo>
                  <a:cubicBezTo>
                    <a:pt x="17" y="48"/>
                    <a:pt x="15" y="46"/>
                    <a:pt x="13" y="40"/>
                  </a:cubicBezTo>
                  <a:lnTo>
                    <a:pt x="8" y="19"/>
                  </a:lnTo>
                  <a:cubicBezTo>
                    <a:pt x="7" y="13"/>
                    <a:pt x="5" y="14"/>
                    <a:pt x="1" y="14"/>
                  </a:cubicBezTo>
                  <a:lnTo>
                    <a:pt x="0" y="13"/>
                  </a:lnTo>
                  <a:lnTo>
                    <a:pt x="26" y="7"/>
                  </a:lnTo>
                  <a:lnTo>
                    <a:pt x="26" y="8"/>
                  </a:lnTo>
                  <a:cubicBezTo>
                    <a:pt x="21" y="10"/>
                    <a:pt x="19" y="10"/>
                    <a:pt x="20" y="16"/>
                  </a:cubicBezTo>
                  <a:lnTo>
                    <a:pt x="25" y="37"/>
                  </a:lnTo>
                  <a:cubicBezTo>
                    <a:pt x="26" y="40"/>
                    <a:pt x="28" y="49"/>
                    <a:pt x="39" y="46"/>
                  </a:cubicBezTo>
                  <a:cubicBezTo>
                    <a:pt x="52" y="43"/>
                    <a:pt x="50" y="34"/>
                    <a:pt x="49" y="29"/>
                  </a:cubicBezTo>
                  <a:lnTo>
                    <a:pt x="44" y="10"/>
                  </a:lnTo>
                  <a:cubicBezTo>
                    <a:pt x="43" y="6"/>
                    <a:pt x="42" y="5"/>
                    <a:pt x="35" y="6"/>
                  </a:cubicBezTo>
                  <a:lnTo>
                    <a:pt x="35" y="4"/>
                  </a:lnTo>
                  <a:lnTo>
                    <a:pt x="52" y="0"/>
                  </a:lnTo>
                  <a:lnTo>
                    <a:pt x="52" y="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28" name="Freeform 182"/>
            <p:cNvSpPr>
              <a:spLocks/>
            </p:cNvSpPr>
            <p:nvPr userDrawn="1"/>
          </p:nvSpPr>
          <p:spPr bwMode="auto">
            <a:xfrm>
              <a:off x="4475163" y="1403350"/>
              <a:ext cx="33338" cy="42863"/>
            </a:xfrm>
            <a:custGeom>
              <a:avLst/>
              <a:gdLst>
                <a:gd name="T0" fmla="*/ 32 w 42"/>
                <a:gd name="T1" fmla="*/ 14 h 52"/>
                <a:gd name="T2" fmla="*/ 15 w 42"/>
                <a:gd name="T3" fmla="*/ 6 h 52"/>
                <a:gd name="T4" fmla="*/ 8 w 42"/>
                <a:gd name="T5" fmla="*/ 14 h 52"/>
                <a:gd name="T6" fmla="*/ 18 w 42"/>
                <a:gd name="T7" fmla="*/ 19 h 52"/>
                <a:gd name="T8" fmla="*/ 30 w 42"/>
                <a:gd name="T9" fmla="*/ 21 h 52"/>
                <a:gd name="T10" fmla="*/ 41 w 42"/>
                <a:gd name="T11" fmla="*/ 31 h 52"/>
                <a:gd name="T12" fmla="*/ 25 w 42"/>
                <a:gd name="T13" fmla="*/ 48 h 52"/>
                <a:gd name="T14" fmla="*/ 12 w 42"/>
                <a:gd name="T15" fmla="*/ 49 h 52"/>
                <a:gd name="T16" fmla="*/ 10 w 42"/>
                <a:gd name="T17" fmla="*/ 52 h 52"/>
                <a:gd name="T18" fmla="*/ 8 w 42"/>
                <a:gd name="T19" fmla="*/ 52 h 52"/>
                <a:gd name="T20" fmla="*/ 4 w 42"/>
                <a:gd name="T21" fmla="*/ 37 h 52"/>
                <a:gd name="T22" fmla="*/ 6 w 42"/>
                <a:gd name="T23" fmla="*/ 36 h 52"/>
                <a:gd name="T24" fmla="*/ 25 w 42"/>
                <a:gd name="T25" fmla="*/ 46 h 52"/>
                <a:gd name="T26" fmla="*/ 33 w 42"/>
                <a:gd name="T27" fmla="*/ 37 h 52"/>
                <a:gd name="T28" fmla="*/ 22 w 42"/>
                <a:gd name="T29" fmla="*/ 31 h 52"/>
                <a:gd name="T30" fmla="*/ 17 w 42"/>
                <a:gd name="T31" fmla="*/ 30 h 52"/>
                <a:gd name="T32" fmla="*/ 1 w 42"/>
                <a:gd name="T33" fmla="*/ 20 h 52"/>
                <a:gd name="T34" fmla="*/ 15 w 42"/>
                <a:gd name="T35" fmla="*/ 4 h 52"/>
                <a:gd name="T36" fmla="*/ 27 w 42"/>
                <a:gd name="T37" fmla="*/ 3 h 52"/>
                <a:gd name="T38" fmla="*/ 29 w 42"/>
                <a:gd name="T39" fmla="*/ 0 h 52"/>
                <a:gd name="T40" fmla="*/ 32 w 42"/>
                <a:gd name="T41" fmla="*/ 0 h 52"/>
                <a:gd name="T42" fmla="*/ 35 w 42"/>
                <a:gd name="T43" fmla="*/ 14 h 52"/>
                <a:gd name="T44" fmla="*/ 32 w 42"/>
                <a:gd name="T45" fmla="*/ 1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 h="52">
                  <a:moveTo>
                    <a:pt x="32" y="14"/>
                  </a:moveTo>
                  <a:cubicBezTo>
                    <a:pt x="30" y="10"/>
                    <a:pt x="24" y="4"/>
                    <a:pt x="15" y="6"/>
                  </a:cubicBezTo>
                  <a:cubicBezTo>
                    <a:pt x="11" y="7"/>
                    <a:pt x="7" y="9"/>
                    <a:pt x="8" y="14"/>
                  </a:cubicBezTo>
                  <a:cubicBezTo>
                    <a:pt x="9" y="17"/>
                    <a:pt x="11" y="18"/>
                    <a:pt x="18" y="19"/>
                  </a:cubicBezTo>
                  <a:lnTo>
                    <a:pt x="30" y="21"/>
                  </a:lnTo>
                  <a:cubicBezTo>
                    <a:pt x="33" y="22"/>
                    <a:pt x="39" y="24"/>
                    <a:pt x="41" y="31"/>
                  </a:cubicBezTo>
                  <a:cubicBezTo>
                    <a:pt x="42" y="37"/>
                    <a:pt x="39" y="45"/>
                    <a:pt x="25" y="48"/>
                  </a:cubicBezTo>
                  <a:cubicBezTo>
                    <a:pt x="18" y="50"/>
                    <a:pt x="14" y="49"/>
                    <a:pt x="12" y="49"/>
                  </a:cubicBezTo>
                  <a:cubicBezTo>
                    <a:pt x="10" y="50"/>
                    <a:pt x="10" y="51"/>
                    <a:pt x="10" y="52"/>
                  </a:cubicBezTo>
                  <a:lnTo>
                    <a:pt x="8" y="52"/>
                  </a:lnTo>
                  <a:lnTo>
                    <a:pt x="4" y="37"/>
                  </a:lnTo>
                  <a:lnTo>
                    <a:pt x="6" y="36"/>
                  </a:lnTo>
                  <a:cubicBezTo>
                    <a:pt x="9" y="42"/>
                    <a:pt x="15" y="48"/>
                    <a:pt x="25" y="46"/>
                  </a:cubicBezTo>
                  <a:cubicBezTo>
                    <a:pt x="34" y="44"/>
                    <a:pt x="33" y="38"/>
                    <a:pt x="33" y="37"/>
                  </a:cubicBezTo>
                  <a:cubicBezTo>
                    <a:pt x="32" y="33"/>
                    <a:pt x="28" y="32"/>
                    <a:pt x="22" y="31"/>
                  </a:cubicBezTo>
                  <a:lnTo>
                    <a:pt x="17" y="30"/>
                  </a:lnTo>
                  <a:cubicBezTo>
                    <a:pt x="3" y="28"/>
                    <a:pt x="2" y="23"/>
                    <a:pt x="1" y="20"/>
                  </a:cubicBezTo>
                  <a:cubicBezTo>
                    <a:pt x="0" y="16"/>
                    <a:pt x="1" y="7"/>
                    <a:pt x="15" y="4"/>
                  </a:cubicBezTo>
                  <a:cubicBezTo>
                    <a:pt x="21" y="2"/>
                    <a:pt x="25" y="4"/>
                    <a:pt x="27" y="3"/>
                  </a:cubicBezTo>
                  <a:cubicBezTo>
                    <a:pt x="29" y="3"/>
                    <a:pt x="29" y="2"/>
                    <a:pt x="29" y="0"/>
                  </a:cubicBezTo>
                  <a:lnTo>
                    <a:pt x="32" y="0"/>
                  </a:lnTo>
                  <a:lnTo>
                    <a:pt x="35" y="14"/>
                  </a:lnTo>
                  <a:lnTo>
                    <a:pt x="32" y="1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29" name="Freeform 183"/>
            <p:cNvSpPr>
              <a:spLocks/>
            </p:cNvSpPr>
            <p:nvPr userDrawn="1"/>
          </p:nvSpPr>
          <p:spPr bwMode="auto">
            <a:xfrm>
              <a:off x="4506913" y="1400175"/>
              <a:ext cx="38100" cy="38100"/>
            </a:xfrm>
            <a:custGeom>
              <a:avLst/>
              <a:gdLst>
                <a:gd name="T0" fmla="*/ 41 w 48"/>
                <a:gd name="T1" fmla="*/ 44 h 47"/>
                <a:gd name="T2" fmla="*/ 14 w 48"/>
                <a:gd name="T3" fmla="*/ 47 h 47"/>
                <a:gd name="T4" fmla="*/ 14 w 48"/>
                <a:gd name="T5" fmla="*/ 45 h 47"/>
                <a:gd name="T6" fmla="*/ 21 w 48"/>
                <a:gd name="T7" fmla="*/ 38 h 47"/>
                <a:gd name="T8" fmla="*/ 17 w 48"/>
                <a:gd name="T9" fmla="*/ 4 h 47"/>
                <a:gd name="T10" fmla="*/ 4 w 48"/>
                <a:gd name="T11" fmla="*/ 17 h 47"/>
                <a:gd name="T12" fmla="*/ 1 w 48"/>
                <a:gd name="T13" fmla="*/ 17 h 47"/>
                <a:gd name="T14" fmla="*/ 0 w 48"/>
                <a:gd name="T15" fmla="*/ 4 h 47"/>
                <a:gd name="T16" fmla="*/ 46 w 48"/>
                <a:gd name="T17" fmla="*/ 0 h 47"/>
                <a:gd name="T18" fmla="*/ 48 w 48"/>
                <a:gd name="T19" fmla="*/ 13 h 47"/>
                <a:gd name="T20" fmla="*/ 46 w 48"/>
                <a:gd name="T21" fmla="*/ 13 h 47"/>
                <a:gd name="T22" fmla="*/ 30 w 48"/>
                <a:gd name="T23" fmla="*/ 3 h 47"/>
                <a:gd name="T24" fmla="*/ 33 w 48"/>
                <a:gd name="T25" fmla="*/ 37 h 47"/>
                <a:gd name="T26" fmla="*/ 41 w 48"/>
                <a:gd name="T27" fmla="*/ 42 h 47"/>
                <a:gd name="T28" fmla="*/ 41 w 48"/>
                <a:gd name="T29" fmla="*/ 4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47">
                  <a:moveTo>
                    <a:pt x="41" y="44"/>
                  </a:moveTo>
                  <a:lnTo>
                    <a:pt x="14" y="47"/>
                  </a:lnTo>
                  <a:lnTo>
                    <a:pt x="14" y="45"/>
                  </a:lnTo>
                  <a:cubicBezTo>
                    <a:pt x="19" y="44"/>
                    <a:pt x="21" y="44"/>
                    <a:pt x="21" y="38"/>
                  </a:cubicBezTo>
                  <a:lnTo>
                    <a:pt x="17" y="4"/>
                  </a:lnTo>
                  <a:cubicBezTo>
                    <a:pt x="12" y="5"/>
                    <a:pt x="4" y="6"/>
                    <a:pt x="4" y="17"/>
                  </a:cubicBezTo>
                  <a:lnTo>
                    <a:pt x="1" y="17"/>
                  </a:lnTo>
                  <a:lnTo>
                    <a:pt x="0" y="4"/>
                  </a:lnTo>
                  <a:lnTo>
                    <a:pt x="46" y="0"/>
                  </a:lnTo>
                  <a:lnTo>
                    <a:pt x="48" y="13"/>
                  </a:lnTo>
                  <a:lnTo>
                    <a:pt x="46" y="13"/>
                  </a:lnTo>
                  <a:cubicBezTo>
                    <a:pt x="43" y="3"/>
                    <a:pt x="35" y="3"/>
                    <a:pt x="30" y="3"/>
                  </a:cubicBezTo>
                  <a:lnTo>
                    <a:pt x="33" y="37"/>
                  </a:lnTo>
                  <a:cubicBezTo>
                    <a:pt x="34" y="43"/>
                    <a:pt x="35" y="43"/>
                    <a:pt x="41" y="42"/>
                  </a:cubicBezTo>
                  <a:lnTo>
                    <a:pt x="41" y="4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0" name="Freeform 184"/>
            <p:cNvSpPr>
              <a:spLocks noEditPoints="1"/>
            </p:cNvSpPr>
            <p:nvPr userDrawn="1"/>
          </p:nvSpPr>
          <p:spPr bwMode="auto">
            <a:xfrm>
              <a:off x="4548188" y="1398588"/>
              <a:ext cx="42863" cy="36513"/>
            </a:xfrm>
            <a:custGeom>
              <a:avLst/>
              <a:gdLst>
                <a:gd name="T0" fmla="*/ 53 w 53"/>
                <a:gd name="T1" fmla="*/ 45 h 45"/>
                <a:gd name="T2" fmla="*/ 37 w 53"/>
                <a:gd name="T3" fmla="*/ 45 h 45"/>
                <a:gd name="T4" fmla="*/ 22 w 53"/>
                <a:gd name="T5" fmla="*/ 24 h 45"/>
                <a:gd name="T6" fmla="*/ 20 w 53"/>
                <a:gd name="T7" fmla="*/ 24 h 45"/>
                <a:gd name="T8" fmla="*/ 20 w 53"/>
                <a:gd name="T9" fmla="*/ 37 h 45"/>
                <a:gd name="T10" fmla="*/ 26 w 53"/>
                <a:gd name="T11" fmla="*/ 43 h 45"/>
                <a:gd name="T12" fmla="*/ 26 w 53"/>
                <a:gd name="T13" fmla="*/ 44 h 45"/>
                <a:gd name="T14" fmla="*/ 0 w 53"/>
                <a:gd name="T15" fmla="*/ 44 h 45"/>
                <a:gd name="T16" fmla="*/ 0 w 53"/>
                <a:gd name="T17" fmla="*/ 42 h 45"/>
                <a:gd name="T18" fmla="*/ 7 w 53"/>
                <a:gd name="T19" fmla="*/ 37 h 45"/>
                <a:gd name="T20" fmla="*/ 8 w 53"/>
                <a:gd name="T21" fmla="*/ 8 h 45"/>
                <a:gd name="T22" fmla="*/ 1 w 53"/>
                <a:gd name="T23" fmla="*/ 2 h 45"/>
                <a:gd name="T24" fmla="*/ 1 w 53"/>
                <a:gd name="T25" fmla="*/ 0 h 45"/>
                <a:gd name="T26" fmla="*/ 26 w 53"/>
                <a:gd name="T27" fmla="*/ 1 h 45"/>
                <a:gd name="T28" fmla="*/ 47 w 53"/>
                <a:gd name="T29" fmla="*/ 13 h 45"/>
                <a:gd name="T30" fmla="*/ 35 w 53"/>
                <a:gd name="T31" fmla="*/ 23 h 45"/>
                <a:gd name="T32" fmla="*/ 50 w 53"/>
                <a:gd name="T33" fmla="*/ 42 h 45"/>
                <a:gd name="T34" fmla="*/ 53 w 53"/>
                <a:gd name="T35" fmla="*/ 43 h 45"/>
                <a:gd name="T36" fmla="*/ 53 w 53"/>
                <a:gd name="T37" fmla="*/ 45 h 45"/>
                <a:gd name="T38" fmla="*/ 20 w 53"/>
                <a:gd name="T39" fmla="*/ 22 h 45"/>
                <a:gd name="T40" fmla="*/ 34 w 53"/>
                <a:gd name="T41" fmla="*/ 12 h 45"/>
                <a:gd name="T42" fmla="*/ 25 w 53"/>
                <a:gd name="T43" fmla="*/ 3 h 45"/>
                <a:gd name="T44" fmla="*/ 20 w 53"/>
                <a:gd name="T45" fmla="*/ 6 h 45"/>
                <a:gd name="T46" fmla="*/ 20 w 53"/>
                <a:gd name="T47" fmla="*/ 2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3" h="45">
                  <a:moveTo>
                    <a:pt x="53" y="45"/>
                  </a:moveTo>
                  <a:lnTo>
                    <a:pt x="37" y="45"/>
                  </a:lnTo>
                  <a:lnTo>
                    <a:pt x="22" y="24"/>
                  </a:lnTo>
                  <a:lnTo>
                    <a:pt x="20" y="24"/>
                  </a:lnTo>
                  <a:lnTo>
                    <a:pt x="20" y="37"/>
                  </a:lnTo>
                  <a:cubicBezTo>
                    <a:pt x="20" y="42"/>
                    <a:pt x="21" y="42"/>
                    <a:pt x="26" y="43"/>
                  </a:cubicBezTo>
                  <a:lnTo>
                    <a:pt x="26" y="44"/>
                  </a:lnTo>
                  <a:lnTo>
                    <a:pt x="0" y="44"/>
                  </a:lnTo>
                  <a:lnTo>
                    <a:pt x="0" y="42"/>
                  </a:lnTo>
                  <a:cubicBezTo>
                    <a:pt x="5" y="42"/>
                    <a:pt x="7" y="42"/>
                    <a:pt x="7" y="37"/>
                  </a:cubicBezTo>
                  <a:lnTo>
                    <a:pt x="8" y="8"/>
                  </a:lnTo>
                  <a:cubicBezTo>
                    <a:pt x="8" y="2"/>
                    <a:pt x="5" y="2"/>
                    <a:pt x="1" y="2"/>
                  </a:cubicBezTo>
                  <a:lnTo>
                    <a:pt x="1" y="0"/>
                  </a:lnTo>
                  <a:lnTo>
                    <a:pt x="26" y="1"/>
                  </a:lnTo>
                  <a:cubicBezTo>
                    <a:pt x="31" y="1"/>
                    <a:pt x="48" y="2"/>
                    <a:pt x="47" y="13"/>
                  </a:cubicBezTo>
                  <a:cubicBezTo>
                    <a:pt x="47" y="21"/>
                    <a:pt x="39" y="22"/>
                    <a:pt x="35" y="23"/>
                  </a:cubicBezTo>
                  <a:lnTo>
                    <a:pt x="50" y="42"/>
                  </a:lnTo>
                  <a:cubicBezTo>
                    <a:pt x="51" y="43"/>
                    <a:pt x="52" y="43"/>
                    <a:pt x="53" y="43"/>
                  </a:cubicBezTo>
                  <a:lnTo>
                    <a:pt x="53" y="45"/>
                  </a:lnTo>
                  <a:close/>
                  <a:moveTo>
                    <a:pt x="20" y="22"/>
                  </a:moveTo>
                  <a:cubicBezTo>
                    <a:pt x="30" y="22"/>
                    <a:pt x="34" y="21"/>
                    <a:pt x="34" y="12"/>
                  </a:cubicBezTo>
                  <a:cubicBezTo>
                    <a:pt x="34" y="6"/>
                    <a:pt x="31" y="3"/>
                    <a:pt x="25" y="3"/>
                  </a:cubicBezTo>
                  <a:cubicBezTo>
                    <a:pt x="21" y="3"/>
                    <a:pt x="21" y="4"/>
                    <a:pt x="20" y="6"/>
                  </a:cubicBezTo>
                  <a:lnTo>
                    <a:pt x="20" y="2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1" name="Freeform 185"/>
            <p:cNvSpPr>
              <a:spLocks noEditPoints="1"/>
            </p:cNvSpPr>
            <p:nvPr userDrawn="1"/>
          </p:nvSpPr>
          <p:spPr bwMode="auto">
            <a:xfrm>
              <a:off x="4589463" y="1401763"/>
              <a:ext cx="41275" cy="38100"/>
            </a:xfrm>
            <a:custGeom>
              <a:avLst/>
              <a:gdLst>
                <a:gd name="T0" fmla="*/ 52 w 52"/>
                <a:gd name="T1" fmla="*/ 47 h 47"/>
                <a:gd name="T2" fmla="*/ 27 w 52"/>
                <a:gd name="T3" fmla="*/ 44 h 47"/>
                <a:gd name="T4" fmla="*/ 27 w 52"/>
                <a:gd name="T5" fmla="*/ 43 h 47"/>
                <a:gd name="T6" fmla="*/ 34 w 52"/>
                <a:gd name="T7" fmla="*/ 41 h 47"/>
                <a:gd name="T8" fmla="*/ 31 w 52"/>
                <a:gd name="T9" fmla="*/ 32 h 47"/>
                <a:gd name="T10" fmla="*/ 14 w 52"/>
                <a:gd name="T11" fmla="*/ 30 h 47"/>
                <a:gd name="T12" fmla="*/ 10 w 52"/>
                <a:gd name="T13" fmla="*/ 38 h 47"/>
                <a:gd name="T14" fmla="*/ 16 w 52"/>
                <a:gd name="T15" fmla="*/ 41 h 47"/>
                <a:gd name="T16" fmla="*/ 15 w 52"/>
                <a:gd name="T17" fmla="*/ 43 h 47"/>
                <a:gd name="T18" fmla="*/ 0 w 52"/>
                <a:gd name="T19" fmla="*/ 41 h 47"/>
                <a:gd name="T20" fmla="*/ 0 w 52"/>
                <a:gd name="T21" fmla="*/ 39 h 47"/>
                <a:gd name="T22" fmla="*/ 8 w 52"/>
                <a:gd name="T23" fmla="*/ 33 h 47"/>
                <a:gd name="T24" fmla="*/ 30 w 52"/>
                <a:gd name="T25" fmla="*/ 0 h 47"/>
                <a:gd name="T26" fmla="*/ 32 w 52"/>
                <a:gd name="T27" fmla="*/ 0 h 47"/>
                <a:gd name="T28" fmla="*/ 45 w 52"/>
                <a:gd name="T29" fmla="*/ 36 h 47"/>
                <a:gd name="T30" fmla="*/ 52 w 52"/>
                <a:gd name="T31" fmla="*/ 46 h 47"/>
                <a:gd name="T32" fmla="*/ 52 w 52"/>
                <a:gd name="T33" fmla="*/ 47 h 47"/>
                <a:gd name="T34" fmla="*/ 30 w 52"/>
                <a:gd name="T35" fmla="*/ 29 h 47"/>
                <a:gd name="T36" fmla="*/ 25 w 52"/>
                <a:gd name="T37" fmla="*/ 13 h 47"/>
                <a:gd name="T38" fmla="*/ 15 w 52"/>
                <a:gd name="T39" fmla="*/ 28 h 47"/>
                <a:gd name="T40" fmla="*/ 30 w 52"/>
                <a:gd name="T41"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7"/>
                  </a:moveTo>
                  <a:lnTo>
                    <a:pt x="27" y="44"/>
                  </a:lnTo>
                  <a:lnTo>
                    <a:pt x="27" y="43"/>
                  </a:lnTo>
                  <a:cubicBezTo>
                    <a:pt x="32" y="43"/>
                    <a:pt x="33" y="43"/>
                    <a:pt x="34" y="41"/>
                  </a:cubicBezTo>
                  <a:cubicBezTo>
                    <a:pt x="34" y="39"/>
                    <a:pt x="32" y="34"/>
                    <a:pt x="31" y="32"/>
                  </a:cubicBezTo>
                  <a:lnTo>
                    <a:pt x="14" y="30"/>
                  </a:lnTo>
                  <a:cubicBezTo>
                    <a:pt x="11" y="34"/>
                    <a:pt x="10" y="37"/>
                    <a:pt x="10" y="38"/>
                  </a:cubicBezTo>
                  <a:cubicBezTo>
                    <a:pt x="9" y="40"/>
                    <a:pt x="13" y="41"/>
                    <a:pt x="16" y="41"/>
                  </a:cubicBezTo>
                  <a:lnTo>
                    <a:pt x="15" y="43"/>
                  </a:lnTo>
                  <a:lnTo>
                    <a:pt x="0" y="41"/>
                  </a:lnTo>
                  <a:lnTo>
                    <a:pt x="0" y="39"/>
                  </a:lnTo>
                  <a:cubicBezTo>
                    <a:pt x="4" y="39"/>
                    <a:pt x="6" y="37"/>
                    <a:pt x="8" y="33"/>
                  </a:cubicBezTo>
                  <a:lnTo>
                    <a:pt x="30" y="0"/>
                  </a:lnTo>
                  <a:lnTo>
                    <a:pt x="32" y="0"/>
                  </a:lnTo>
                  <a:lnTo>
                    <a:pt x="45" y="36"/>
                  </a:lnTo>
                  <a:cubicBezTo>
                    <a:pt x="47" y="43"/>
                    <a:pt x="48" y="46"/>
                    <a:pt x="52" y="46"/>
                  </a:cubicBezTo>
                  <a:lnTo>
                    <a:pt x="52" y="47"/>
                  </a:lnTo>
                  <a:close/>
                  <a:moveTo>
                    <a:pt x="30" y="29"/>
                  </a:moveTo>
                  <a:lnTo>
                    <a:pt x="25" y="13"/>
                  </a:lnTo>
                  <a:lnTo>
                    <a:pt x="15" y="28"/>
                  </a:lnTo>
                  <a:lnTo>
                    <a:pt x="30" y="2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2" name="Freeform 186"/>
            <p:cNvSpPr>
              <a:spLocks/>
            </p:cNvSpPr>
            <p:nvPr userDrawn="1"/>
          </p:nvSpPr>
          <p:spPr bwMode="auto">
            <a:xfrm>
              <a:off x="4632325" y="1406525"/>
              <a:ext cx="38100" cy="41275"/>
            </a:xfrm>
            <a:custGeom>
              <a:avLst/>
              <a:gdLst>
                <a:gd name="T0" fmla="*/ 44 w 49"/>
                <a:gd name="T1" fmla="*/ 51 h 51"/>
                <a:gd name="T2" fmla="*/ 0 w 49"/>
                <a:gd name="T3" fmla="*/ 43 h 51"/>
                <a:gd name="T4" fmla="*/ 0 w 49"/>
                <a:gd name="T5" fmla="*/ 41 h 51"/>
                <a:gd name="T6" fmla="*/ 7 w 49"/>
                <a:gd name="T7" fmla="*/ 38 h 51"/>
                <a:gd name="T8" fmla="*/ 13 w 49"/>
                <a:gd name="T9" fmla="*/ 7 h 51"/>
                <a:gd name="T10" fmla="*/ 7 w 49"/>
                <a:gd name="T11" fmla="*/ 1 h 51"/>
                <a:gd name="T12" fmla="*/ 8 w 49"/>
                <a:gd name="T13" fmla="*/ 0 h 51"/>
                <a:gd name="T14" fmla="*/ 34 w 49"/>
                <a:gd name="T15" fmla="*/ 4 h 51"/>
                <a:gd name="T16" fmla="*/ 34 w 49"/>
                <a:gd name="T17" fmla="*/ 6 h 51"/>
                <a:gd name="T18" fmla="*/ 25 w 49"/>
                <a:gd name="T19" fmla="*/ 10 h 51"/>
                <a:gd name="T20" fmla="*/ 20 w 49"/>
                <a:gd name="T21" fmla="*/ 40 h 51"/>
                <a:gd name="T22" fmla="*/ 26 w 49"/>
                <a:gd name="T23" fmla="*/ 45 h 51"/>
                <a:gd name="T24" fmla="*/ 47 w 49"/>
                <a:gd name="T25" fmla="*/ 36 h 51"/>
                <a:gd name="T26" fmla="*/ 49 w 49"/>
                <a:gd name="T27" fmla="*/ 37 h 51"/>
                <a:gd name="T28" fmla="*/ 44 w 49"/>
                <a:gd name="T29"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 h="51">
                  <a:moveTo>
                    <a:pt x="44" y="51"/>
                  </a:moveTo>
                  <a:lnTo>
                    <a:pt x="0" y="43"/>
                  </a:lnTo>
                  <a:lnTo>
                    <a:pt x="0" y="41"/>
                  </a:lnTo>
                  <a:cubicBezTo>
                    <a:pt x="4" y="41"/>
                    <a:pt x="7" y="42"/>
                    <a:pt x="7" y="38"/>
                  </a:cubicBezTo>
                  <a:lnTo>
                    <a:pt x="13" y="7"/>
                  </a:lnTo>
                  <a:cubicBezTo>
                    <a:pt x="14" y="3"/>
                    <a:pt x="11" y="2"/>
                    <a:pt x="7" y="1"/>
                  </a:cubicBezTo>
                  <a:lnTo>
                    <a:pt x="8" y="0"/>
                  </a:lnTo>
                  <a:lnTo>
                    <a:pt x="34" y="4"/>
                  </a:lnTo>
                  <a:lnTo>
                    <a:pt x="34" y="6"/>
                  </a:lnTo>
                  <a:cubicBezTo>
                    <a:pt x="28" y="5"/>
                    <a:pt x="26" y="5"/>
                    <a:pt x="25" y="10"/>
                  </a:cubicBezTo>
                  <a:lnTo>
                    <a:pt x="20" y="40"/>
                  </a:lnTo>
                  <a:cubicBezTo>
                    <a:pt x="19" y="44"/>
                    <a:pt x="21" y="44"/>
                    <a:pt x="26" y="45"/>
                  </a:cubicBezTo>
                  <a:cubicBezTo>
                    <a:pt x="37" y="47"/>
                    <a:pt x="42" y="43"/>
                    <a:pt x="47" y="36"/>
                  </a:cubicBezTo>
                  <a:lnTo>
                    <a:pt x="49" y="37"/>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3" name="Freeform 187"/>
            <p:cNvSpPr>
              <a:spLocks/>
            </p:cNvSpPr>
            <p:nvPr userDrawn="1"/>
          </p:nvSpPr>
          <p:spPr bwMode="auto">
            <a:xfrm>
              <a:off x="4668838" y="1414463"/>
              <a:ext cx="26988" cy="38100"/>
            </a:xfrm>
            <a:custGeom>
              <a:avLst/>
              <a:gdLst>
                <a:gd name="T0" fmla="*/ 27 w 35"/>
                <a:gd name="T1" fmla="*/ 48 h 48"/>
                <a:gd name="T2" fmla="*/ 0 w 35"/>
                <a:gd name="T3" fmla="*/ 43 h 48"/>
                <a:gd name="T4" fmla="*/ 1 w 35"/>
                <a:gd name="T5" fmla="*/ 41 h 48"/>
                <a:gd name="T6" fmla="*/ 9 w 35"/>
                <a:gd name="T7" fmla="*/ 38 h 48"/>
                <a:gd name="T8" fmla="*/ 15 w 35"/>
                <a:gd name="T9" fmla="*/ 7 h 48"/>
                <a:gd name="T10" fmla="*/ 9 w 35"/>
                <a:gd name="T11" fmla="*/ 1 h 48"/>
                <a:gd name="T12" fmla="*/ 9 w 35"/>
                <a:gd name="T13" fmla="*/ 0 h 48"/>
                <a:gd name="T14" fmla="*/ 35 w 35"/>
                <a:gd name="T15" fmla="*/ 5 h 48"/>
                <a:gd name="T16" fmla="*/ 35 w 35"/>
                <a:gd name="T17" fmla="*/ 7 h 48"/>
                <a:gd name="T18" fmla="*/ 27 w 35"/>
                <a:gd name="T19" fmla="*/ 10 h 48"/>
                <a:gd name="T20" fmla="*/ 21 w 35"/>
                <a:gd name="T21" fmla="*/ 41 h 48"/>
                <a:gd name="T22" fmla="*/ 27 w 35"/>
                <a:gd name="T23" fmla="*/ 47 h 48"/>
                <a:gd name="T24" fmla="*/ 27 w 35"/>
                <a:gd name="T25"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48">
                  <a:moveTo>
                    <a:pt x="27" y="48"/>
                  </a:moveTo>
                  <a:lnTo>
                    <a:pt x="0" y="43"/>
                  </a:lnTo>
                  <a:lnTo>
                    <a:pt x="1" y="41"/>
                  </a:lnTo>
                  <a:cubicBezTo>
                    <a:pt x="5" y="42"/>
                    <a:pt x="8" y="42"/>
                    <a:pt x="9" y="38"/>
                  </a:cubicBezTo>
                  <a:lnTo>
                    <a:pt x="15" y="7"/>
                  </a:lnTo>
                  <a:cubicBezTo>
                    <a:pt x="16" y="3"/>
                    <a:pt x="12" y="2"/>
                    <a:pt x="9" y="1"/>
                  </a:cubicBezTo>
                  <a:lnTo>
                    <a:pt x="9" y="0"/>
                  </a:lnTo>
                  <a:lnTo>
                    <a:pt x="35" y="5"/>
                  </a:lnTo>
                  <a:lnTo>
                    <a:pt x="35" y="7"/>
                  </a:lnTo>
                  <a:cubicBezTo>
                    <a:pt x="32" y="6"/>
                    <a:pt x="28" y="6"/>
                    <a:pt x="27" y="10"/>
                  </a:cubicBezTo>
                  <a:lnTo>
                    <a:pt x="21" y="41"/>
                  </a:lnTo>
                  <a:cubicBezTo>
                    <a:pt x="20" y="45"/>
                    <a:pt x="23" y="45"/>
                    <a:pt x="27" y="47"/>
                  </a:cubicBezTo>
                  <a:lnTo>
                    <a:pt x="27" y="4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4" name="Freeform 188"/>
            <p:cNvSpPr>
              <a:spLocks noEditPoints="1"/>
            </p:cNvSpPr>
            <p:nvPr userDrawn="1"/>
          </p:nvSpPr>
          <p:spPr bwMode="auto">
            <a:xfrm>
              <a:off x="4691063" y="1420813"/>
              <a:ext cx="41275" cy="38100"/>
            </a:xfrm>
            <a:custGeom>
              <a:avLst/>
              <a:gdLst>
                <a:gd name="T0" fmla="*/ 52 w 52"/>
                <a:gd name="T1" fmla="*/ 47 h 47"/>
                <a:gd name="T2" fmla="*/ 27 w 52"/>
                <a:gd name="T3" fmla="*/ 44 h 47"/>
                <a:gd name="T4" fmla="*/ 28 w 52"/>
                <a:gd name="T5" fmla="*/ 43 h 47"/>
                <a:gd name="T6" fmla="*/ 34 w 52"/>
                <a:gd name="T7" fmla="*/ 41 h 47"/>
                <a:gd name="T8" fmla="*/ 31 w 52"/>
                <a:gd name="T9" fmla="*/ 32 h 47"/>
                <a:gd name="T10" fmla="*/ 14 w 52"/>
                <a:gd name="T11" fmla="*/ 30 h 47"/>
                <a:gd name="T12" fmla="*/ 10 w 52"/>
                <a:gd name="T13" fmla="*/ 38 h 47"/>
                <a:gd name="T14" fmla="*/ 16 w 52"/>
                <a:gd name="T15" fmla="*/ 42 h 47"/>
                <a:gd name="T16" fmla="*/ 16 w 52"/>
                <a:gd name="T17" fmla="*/ 43 h 47"/>
                <a:gd name="T18" fmla="*/ 0 w 52"/>
                <a:gd name="T19" fmla="*/ 42 h 47"/>
                <a:gd name="T20" fmla="*/ 0 w 52"/>
                <a:gd name="T21" fmla="*/ 40 h 47"/>
                <a:gd name="T22" fmla="*/ 9 w 52"/>
                <a:gd name="T23" fmla="*/ 33 h 47"/>
                <a:gd name="T24" fmla="*/ 29 w 52"/>
                <a:gd name="T25" fmla="*/ 0 h 47"/>
                <a:gd name="T26" fmla="*/ 31 w 52"/>
                <a:gd name="T27" fmla="*/ 0 h 47"/>
                <a:gd name="T28" fmla="*/ 45 w 52"/>
                <a:gd name="T29" fmla="*/ 36 h 47"/>
                <a:gd name="T30" fmla="*/ 52 w 52"/>
                <a:gd name="T31" fmla="*/ 45 h 47"/>
                <a:gd name="T32" fmla="*/ 52 w 52"/>
                <a:gd name="T33" fmla="*/ 47 h 47"/>
                <a:gd name="T34" fmla="*/ 30 w 52"/>
                <a:gd name="T35" fmla="*/ 29 h 47"/>
                <a:gd name="T36" fmla="*/ 24 w 52"/>
                <a:gd name="T37" fmla="*/ 13 h 47"/>
                <a:gd name="T38" fmla="*/ 15 w 52"/>
                <a:gd name="T39" fmla="*/ 28 h 47"/>
                <a:gd name="T40" fmla="*/ 30 w 52"/>
                <a:gd name="T41"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7"/>
                  </a:moveTo>
                  <a:lnTo>
                    <a:pt x="27" y="44"/>
                  </a:lnTo>
                  <a:lnTo>
                    <a:pt x="28" y="43"/>
                  </a:lnTo>
                  <a:cubicBezTo>
                    <a:pt x="32" y="43"/>
                    <a:pt x="34" y="43"/>
                    <a:pt x="34" y="41"/>
                  </a:cubicBezTo>
                  <a:cubicBezTo>
                    <a:pt x="34" y="39"/>
                    <a:pt x="32" y="34"/>
                    <a:pt x="31" y="32"/>
                  </a:cubicBezTo>
                  <a:lnTo>
                    <a:pt x="14" y="30"/>
                  </a:lnTo>
                  <a:cubicBezTo>
                    <a:pt x="11" y="35"/>
                    <a:pt x="10" y="37"/>
                    <a:pt x="10" y="38"/>
                  </a:cubicBezTo>
                  <a:cubicBezTo>
                    <a:pt x="10" y="41"/>
                    <a:pt x="13" y="41"/>
                    <a:pt x="16" y="42"/>
                  </a:cubicBezTo>
                  <a:lnTo>
                    <a:pt x="16" y="43"/>
                  </a:lnTo>
                  <a:lnTo>
                    <a:pt x="0" y="42"/>
                  </a:lnTo>
                  <a:lnTo>
                    <a:pt x="0" y="40"/>
                  </a:lnTo>
                  <a:cubicBezTo>
                    <a:pt x="4" y="40"/>
                    <a:pt x="6" y="38"/>
                    <a:pt x="9" y="33"/>
                  </a:cubicBezTo>
                  <a:lnTo>
                    <a:pt x="29" y="0"/>
                  </a:lnTo>
                  <a:lnTo>
                    <a:pt x="31" y="0"/>
                  </a:lnTo>
                  <a:lnTo>
                    <a:pt x="45" y="36"/>
                  </a:lnTo>
                  <a:cubicBezTo>
                    <a:pt x="48" y="43"/>
                    <a:pt x="49" y="45"/>
                    <a:pt x="52" y="45"/>
                  </a:cubicBezTo>
                  <a:lnTo>
                    <a:pt x="52" y="47"/>
                  </a:lnTo>
                  <a:close/>
                  <a:moveTo>
                    <a:pt x="30" y="29"/>
                  </a:moveTo>
                  <a:lnTo>
                    <a:pt x="24" y="13"/>
                  </a:lnTo>
                  <a:lnTo>
                    <a:pt x="15" y="28"/>
                  </a:lnTo>
                  <a:lnTo>
                    <a:pt x="30" y="29"/>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5" name="Freeform 189"/>
            <p:cNvSpPr>
              <a:spLocks noEditPoints="1"/>
            </p:cNvSpPr>
            <p:nvPr userDrawn="1"/>
          </p:nvSpPr>
          <p:spPr bwMode="auto">
            <a:xfrm>
              <a:off x="4554538" y="1031875"/>
              <a:ext cx="20638" cy="23813"/>
            </a:xfrm>
            <a:custGeom>
              <a:avLst/>
              <a:gdLst>
                <a:gd name="T0" fmla="*/ 27 w 27"/>
                <a:gd name="T1" fmla="*/ 16 h 31"/>
                <a:gd name="T2" fmla="*/ 14 w 27"/>
                <a:gd name="T3" fmla="*/ 1 h 31"/>
                <a:gd name="T4" fmla="*/ 0 w 27"/>
                <a:gd name="T5" fmla="*/ 15 h 31"/>
                <a:gd name="T6" fmla="*/ 3 w 27"/>
                <a:gd name="T7" fmla="*/ 24 h 31"/>
                <a:gd name="T8" fmla="*/ 3 w 27"/>
                <a:gd name="T9" fmla="*/ 28 h 31"/>
                <a:gd name="T10" fmla="*/ 5 w 27"/>
                <a:gd name="T11" fmla="*/ 31 h 31"/>
                <a:gd name="T12" fmla="*/ 22 w 27"/>
                <a:gd name="T13" fmla="*/ 31 h 31"/>
                <a:gd name="T14" fmla="*/ 24 w 27"/>
                <a:gd name="T15" fmla="*/ 28 h 31"/>
                <a:gd name="T16" fmla="*/ 24 w 27"/>
                <a:gd name="T17" fmla="*/ 23 h 31"/>
                <a:gd name="T18" fmla="*/ 27 w 27"/>
                <a:gd name="T19" fmla="*/ 16 h 31"/>
                <a:gd name="T20" fmla="*/ 14 w 27"/>
                <a:gd name="T21" fmla="*/ 18 h 31"/>
                <a:gd name="T22" fmla="*/ 3 w 27"/>
                <a:gd name="T23" fmla="*/ 16 h 31"/>
                <a:gd name="T24" fmla="*/ 13 w 27"/>
                <a:gd name="T25" fmla="*/ 10 h 31"/>
                <a:gd name="T26" fmla="*/ 24 w 27"/>
                <a:gd name="T27" fmla="*/ 16 h 31"/>
                <a:gd name="T28" fmla="*/ 14 w 27"/>
                <a:gd name="T29" fmla="*/ 1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31">
                  <a:moveTo>
                    <a:pt x="27" y="16"/>
                  </a:moveTo>
                  <a:cubicBezTo>
                    <a:pt x="27" y="0"/>
                    <a:pt x="19" y="15"/>
                    <a:pt x="14" y="1"/>
                  </a:cubicBezTo>
                  <a:cubicBezTo>
                    <a:pt x="10" y="12"/>
                    <a:pt x="0" y="3"/>
                    <a:pt x="0" y="15"/>
                  </a:cubicBezTo>
                  <a:cubicBezTo>
                    <a:pt x="0" y="20"/>
                    <a:pt x="1" y="22"/>
                    <a:pt x="3" y="24"/>
                  </a:cubicBezTo>
                  <a:lnTo>
                    <a:pt x="3" y="28"/>
                  </a:lnTo>
                  <a:cubicBezTo>
                    <a:pt x="3" y="30"/>
                    <a:pt x="4" y="31"/>
                    <a:pt x="5" y="31"/>
                  </a:cubicBezTo>
                  <a:lnTo>
                    <a:pt x="22" y="31"/>
                  </a:lnTo>
                  <a:cubicBezTo>
                    <a:pt x="23" y="31"/>
                    <a:pt x="24" y="30"/>
                    <a:pt x="24" y="28"/>
                  </a:cubicBezTo>
                  <a:lnTo>
                    <a:pt x="24" y="23"/>
                  </a:lnTo>
                  <a:cubicBezTo>
                    <a:pt x="26" y="22"/>
                    <a:pt x="27" y="19"/>
                    <a:pt x="27" y="16"/>
                  </a:cubicBezTo>
                  <a:moveTo>
                    <a:pt x="14" y="18"/>
                  </a:moveTo>
                  <a:cubicBezTo>
                    <a:pt x="9" y="18"/>
                    <a:pt x="3" y="22"/>
                    <a:pt x="3" y="16"/>
                  </a:cubicBezTo>
                  <a:cubicBezTo>
                    <a:pt x="3" y="9"/>
                    <a:pt x="8" y="10"/>
                    <a:pt x="13" y="10"/>
                  </a:cubicBezTo>
                  <a:cubicBezTo>
                    <a:pt x="17" y="10"/>
                    <a:pt x="24" y="9"/>
                    <a:pt x="24" y="16"/>
                  </a:cubicBezTo>
                  <a:cubicBezTo>
                    <a:pt x="24" y="22"/>
                    <a:pt x="18" y="18"/>
                    <a:pt x="14" y="1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6" name="Oval 190"/>
            <p:cNvSpPr>
              <a:spLocks noChangeArrowheads="1"/>
            </p:cNvSpPr>
            <p:nvPr userDrawn="1"/>
          </p:nvSpPr>
          <p:spPr bwMode="auto">
            <a:xfrm>
              <a:off x="4676775" y="1184275"/>
              <a:ext cx="12700"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7" name="Freeform 191"/>
            <p:cNvSpPr>
              <a:spLocks/>
            </p:cNvSpPr>
            <p:nvPr userDrawn="1"/>
          </p:nvSpPr>
          <p:spPr bwMode="auto">
            <a:xfrm>
              <a:off x="4654550"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8" name="Freeform 192"/>
            <p:cNvSpPr>
              <a:spLocks/>
            </p:cNvSpPr>
            <p:nvPr userDrawn="1"/>
          </p:nvSpPr>
          <p:spPr bwMode="auto">
            <a:xfrm>
              <a:off x="4473575"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9" name="Freeform 193"/>
            <p:cNvSpPr>
              <a:spLocks/>
            </p:cNvSpPr>
            <p:nvPr userDrawn="1"/>
          </p:nvSpPr>
          <p:spPr bwMode="auto">
            <a:xfrm>
              <a:off x="4518025"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0" name="Freeform 194"/>
            <p:cNvSpPr>
              <a:spLocks/>
            </p:cNvSpPr>
            <p:nvPr userDrawn="1"/>
          </p:nvSpPr>
          <p:spPr bwMode="auto">
            <a:xfrm>
              <a:off x="4564063"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1" name="Freeform 195"/>
            <p:cNvSpPr>
              <a:spLocks/>
            </p:cNvSpPr>
            <p:nvPr userDrawn="1"/>
          </p:nvSpPr>
          <p:spPr bwMode="auto">
            <a:xfrm>
              <a:off x="4608513" y="1012825"/>
              <a:ext cx="4763" cy="7938"/>
            </a:xfrm>
            <a:custGeom>
              <a:avLst/>
              <a:gdLst>
                <a:gd name="T0" fmla="*/ 3 w 6"/>
                <a:gd name="T1" fmla="*/ 0 h 10"/>
                <a:gd name="T2" fmla="*/ 0 w 6"/>
                <a:gd name="T3" fmla="*/ 7 h 10"/>
                <a:gd name="T4" fmla="*/ 3 w 6"/>
                <a:gd name="T5" fmla="*/ 10 h 10"/>
                <a:gd name="T6" fmla="*/ 6 w 6"/>
                <a:gd name="T7" fmla="*/ 7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6"/>
                    <a:pt x="0" y="7"/>
                  </a:cubicBezTo>
                  <a:cubicBezTo>
                    <a:pt x="0" y="9"/>
                    <a:pt x="1" y="10"/>
                    <a:pt x="3" y="10"/>
                  </a:cubicBezTo>
                  <a:cubicBezTo>
                    <a:pt x="5" y="10"/>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2" name="Freeform 196"/>
            <p:cNvSpPr>
              <a:spLocks/>
            </p:cNvSpPr>
            <p:nvPr userDrawn="1"/>
          </p:nvSpPr>
          <p:spPr bwMode="auto">
            <a:xfrm>
              <a:off x="4473575" y="1074738"/>
              <a:ext cx="4763" cy="7938"/>
            </a:xfrm>
            <a:custGeom>
              <a:avLst/>
              <a:gdLst>
                <a:gd name="T0" fmla="*/ 3 w 6"/>
                <a:gd name="T1" fmla="*/ 0 h 11"/>
                <a:gd name="T2" fmla="*/ 6 w 6"/>
                <a:gd name="T3" fmla="*/ 7 h 11"/>
                <a:gd name="T4" fmla="*/ 3 w 6"/>
                <a:gd name="T5" fmla="*/ 11 h 11"/>
                <a:gd name="T6" fmla="*/ 0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6" y="6"/>
                    <a:pt x="6" y="7"/>
                  </a:cubicBezTo>
                  <a:cubicBezTo>
                    <a:pt x="6" y="9"/>
                    <a:pt x="5" y="11"/>
                    <a:pt x="3" y="11"/>
                  </a:cubicBezTo>
                  <a:cubicBezTo>
                    <a:pt x="1" y="11"/>
                    <a:pt x="0" y="9"/>
                    <a:pt x="0" y="7"/>
                  </a:cubicBezTo>
                  <a:cubicBezTo>
                    <a:pt x="0"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3" name="Freeform 197"/>
            <p:cNvSpPr>
              <a:spLocks/>
            </p:cNvSpPr>
            <p:nvPr userDrawn="1"/>
          </p:nvSpPr>
          <p:spPr bwMode="auto">
            <a:xfrm>
              <a:off x="4473575" y="1135063"/>
              <a:ext cx="4763" cy="7938"/>
            </a:xfrm>
            <a:custGeom>
              <a:avLst/>
              <a:gdLst>
                <a:gd name="T0" fmla="*/ 3 w 6"/>
                <a:gd name="T1" fmla="*/ 0 h 11"/>
                <a:gd name="T2" fmla="*/ 6 w 6"/>
                <a:gd name="T3" fmla="*/ 7 h 11"/>
                <a:gd name="T4" fmla="*/ 3 w 6"/>
                <a:gd name="T5" fmla="*/ 11 h 11"/>
                <a:gd name="T6" fmla="*/ 0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6" y="6"/>
                    <a:pt x="6" y="7"/>
                  </a:cubicBezTo>
                  <a:cubicBezTo>
                    <a:pt x="6" y="9"/>
                    <a:pt x="5" y="11"/>
                    <a:pt x="3" y="11"/>
                  </a:cubicBezTo>
                  <a:cubicBezTo>
                    <a:pt x="1" y="11"/>
                    <a:pt x="0" y="9"/>
                    <a:pt x="0" y="7"/>
                  </a:cubicBezTo>
                  <a:cubicBezTo>
                    <a:pt x="0"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4" name="Freeform 198"/>
            <p:cNvSpPr>
              <a:spLocks/>
            </p:cNvSpPr>
            <p:nvPr userDrawn="1"/>
          </p:nvSpPr>
          <p:spPr bwMode="auto">
            <a:xfrm>
              <a:off x="4479925" y="1182688"/>
              <a:ext cx="4763" cy="7938"/>
            </a:xfrm>
            <a:custGeom>
              <a:avLst/>
              <a:gdLst>
                <a:gd name="T0" fmla="*/ 3 w 6"/>
                <a:gd name="T1" fmla="*/ 0 h 10"/>
                <a:gd name="T2" fmla="*/ 6 w 6"/>
                <a:gd name="T3" fmla="*/ 6 h 10"/>
                <a:gd name="T4" fmla="*/ 3 w 6"/>
                <a:gd name="T5" fmla="*/ 10 h 10"/>
                <a:gd name="T6" fmla="*/ 0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6" y="5"/>
                    <a:pt x="6" y="6"/>
                  </a:cubicBezTo>
                  <a:cubicBezTo>
                    <a:pt x="6" y="8"/>
                    <a:pt x="5" y="10"/>
                    <a:pt x="3" y="10"/>
                  </a:cubicBezTo>
                  <a:cubicBezTo>
                    <a:pt x="1" y="10"/>
                    <a:pt x="0" y="8"/>
                    <a:pt x="0" y="6"/>
                  </a:cubicBezTo>
                  <a:cubicBezTo>
                    <a:pt x="0"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5" name="Freeform 199"/>
            <p:cNvSpPr>
              <a:spLocks/>
            </p:cNvSpPr>
            <p:nvPr userDrawn="1"/>
          </p:nvSpPr>
          <p:spPr bwMode="auto">
            <a:xfrm>
              <a:off x="4518025" y="1208088"/>
              <a:ext cx="4763" cy="7938"/>
            </a:xfrm>
            <a:custGeom>
              <a:avLst/>
              <a:gdLst>
                <a:gd name="T0" fmla="*/ 3 w 6"/>
                <a:gd name="T1" fmla="*/ 0 h 10"/>
                <a:gd name="T2" fmla="*/ 6 w 6"/>
                <a:gd name="T3" fmla="*/ 6 h 10"/>
                <a:gd name="T4" fmla="*/ 3 w 6"/>
                <a:gd name="T5" fmla="*/ 10 h 10"/>
                <a:gd name="T6" fmla="*/ 0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6" y="5"/>
                    <a:pt x="6" y="6"/>
                  </a:cubicBezTo>
                  <a:cubicBezTo>
                    <a:pt x="6" y="8"/>
                    <a:pt x="5" y="10"/>
                    <a:pt x="3" y="10"/>
                  </a:cubicBezTo>
                  <a:cubicBezTo>
                    <a:pt x="1" y="10"/>
                    <a:pt x="0" y="8"/>
                    <a:pt x="0" y="6"/>
                  </a:cubicBezTo>
                  <a:cubicBezTo>
                    <a:pt x="0"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6" name="Freeform 200"/>
            <p:cNvSpPr>
              <a:spLocks/>
            </p:cNvSpPr>
            <p:nvPr userDrawn="1"/>
          </p:nvSpPr>
          <p:spPr bwMode="auto">
            <a:xfrm>
              <a:off x="4656138" y="1074738"/>
              <a:ext cx="4763" cy="7938"/>
            </a:xfrm>
            <a:custGeom>
              <a:avLst/>
              <a:gdLst>
                <a:gd name="T0" fmla="*/ 3 w 6"/>
                <a:gd name="T1" fmla="*/ 0 h 11"/>
                <a:gd name="T2" fmla="*/ 0 w 6"/>
                <a:gd name="T3" fmla="*/ 7 h 11"/>
                <a:gd name="T4" fmla="*/ 3 w 6"/>
                <a:gd name="T5" fmla="*/ 11 h 11"/>
                <a:gd name="T6" fmla="*/ 6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0" y="6"/>
                    <a:pt x="0" y="7"/>
                  </a:cubicBezTo>
                  <a:cubicBezTo>
                    <a:pt x="0" y="9"/>
                    <a:pt x="1" y="11"/>
                    <a:pt x="3" y="11"/>
                  </a:cubicBezTo>
                  <a:cubicBezTo>
                    <a:pt x="5" y="11"/>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7" name="Freeform 201"/>
            <p:cNvSpPr>
              <a:spLocks/>
            </p:cNvSpPr>
            <p:nvPr userDrawn="1"/>
          </p:nvSpPr>
          <p:spPr bwMode="auto">
            <a:xfrm>
              <a:off x="4656138" y="1135063"/>
              <a:ext cx="4763" cy="7938"/>
            </a:xfrm>
            <a:custGeom>
              <a:avLst/>
              <a:gdLst>
                <a:gd name="T0" fmla="*/ 3 w 6"/>
                <a:gd name="T1" fmla="*/ 0 h 11"/>
                <a:gd name="T2" fmla="*/ 0 w 6"/>
                <a:gd name="T3" fmla="*/ 7 h 11"/>
                <a:gd name="T4" fmla="*/ 3 w 6"/>
                <a:gd name="T5" fmla="*/ 11 h 11"/>
                <a:gd name="T6" fmla="*/ 6 w 6"/>
                <a:gd name="T7" fmla="*/ 7 h 11"/>
                <a:gd name="T8" fmla="*/ 3 w 6"/>
                <a:gd name="T9" fmla="*/ 0 h 11"/>
              </a:gdLst>
              <a:ahLst/>
              <a:cxnLst>
                <a:cxn ang="0">
                  <a:pos x="T0" y="T1"/>
                </a:cxn>
                <a:cxn ang="0">
                  <a:pos x="T2" y="T3"/>
                </a:cxn>
                <a:cxn ang="0">
                  <a:pos x="T4" y="T5"/>
                </a:cxn>
                <a:cxn ang="0">
                  <a:pos x="T6" y="T7"/>
                </a:cxn>
                <a:cxn ang="0">
                  <a:pos x="T8" y="T9"/>
                </a:cxn>
              </a:cxnLst>
              <a:rect l="0" t="0" r="r" b="b"/>
              <a:pathLst>
                <a:path w="6" h="11">
                  <a:moveTo>
                    <a:pt x="3" y="0"/>
                  </a:moveTo>
                  <a:cubicBezTo>
                    <a:pt x="3" y="0"/>
                    <a:pt x="0" y="6"/>
                    <a:pt x="0" y="7"/>
                  </a:cubicBezTo>
                  <a:cubicBezTo>
                    <a:pt x="0" y="9"/>
                    <a:pt x="1" y="11"/>
                    <a:pt x="3" y="11"/>
                  </a:cubicBezTo>
                  <a:cubicBezTo>
                    <a:pt x="5" y="11"/>
                    <a:pt x="6" y="9"/>
                    <a:pt x="6" y="7"/>
                  </a:cubicBezTo>
                  <a:cubicBezTo>
                    <a:pt x="6" y="7"/>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8" name="Freeform 202"/>
            <p:cNvSpPr>
              <a:spLocks/>
            </p:cNvSpPr>
            <p:nvPr userDrawn="1"/>
          </p:nvSpPr>
          <p:spPr bwMode="auto">
            <a:xfrm>
              <a:off x="4648200" y="1182688"/>
              <a:ext cx="6350" cy="7938"/>
            </a:xfrm>
            <a:custGeom>
              <a:avLst/>
              <a:gdLst>
                <a:gd name="T0" fmla="*/ 4 w 7"/>
                <a:gd name="T1" fmla="*/ 0 h 10"/>
                <a:gd name="T2" fmla="*/ 0 w 7"/>
                <a:gd name="T3" fmla="*/ 6 h 10"/>
                <a:gd name="T4" fmla="*/ 4 w 7"/>
                <a:gd name="T5" fmla="*/ 10 h 10"/>
                <a:gd name="T6" fmla="*/ 7 w 7"/>
                <a:gd name="T7" fmla="*/ 6 h 10"/>
                <a:gd name="T8" fmla="*/ 4 w 7"/>
                <a:gd name="T9" fmla="*/ 0 h 10"/>
              </a:gdLst>
              <a:ahLst/>
              <a:cxnLst>
                <a:cxn ang="0">
                  <a:pos x="T0" y="T1"/>
                </a:cxn>
                <a:cxn ang="0">
                  <a:pos x="T2" y="T3"/>
                </a:cxn>
                <a:cxn ang="0">
                  <a:pos x="T4" y="T5"/>
                </a:cxn>
                <a:cxn ang="0">
                  <a:pos x="T6" y="T7"/>
                </a:cxn>
                <a:cxn ang="0">
                  <a:pos x="T8" y="T9"/>
                </a:cxn>
              </a:cxnLst>
              <a:rect l="0" t="0" r="r" b="b"/>
              <a:pathLst>
                <a:path w="7" h="10">
                  <a:moveTo>
                    <a:pt x="4" y="0"/>
                  </a:moveTo>
                  <a:cubicBezTo>
                    <a:pt x="4" y="0"/>
                    <a:pt x="0" y="5"/>
                    <a:pt x="0" y="6"/>
                  </a:cubicBezTo>
                  <a:cubicBezTo>
                    <a:pt x="0" y="8"/>
                    <a:pt x="2" y="10"/>
                    <a:pt x="4" y="10"/>
                  </a:cubicBezTo>
                  <a:cubicBezTo>
                    <a:pt x="6" y="10"/>
                    <a:pt x="7" y="8"/>
                    <a:pt x="7" y="6"/>
                  </a:cubicBezTo>
                  <a:cubicBezTo>
                    <a:pt x="7" y="6"/>
                    <a:pt x="4"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9" name="Freeform 203"/>
            <p:cNvSpPr>
              <a:spLocks/>
            </p:cNvSpPr>
            <p:nvPr userDrawn="1"/>
          </p:nvSpPr>
          <p:spPr bwMode="auto">
            <a:xfrm>
              <a:off x="4611688" y="1208088"/>
              <a:ext cx="4763" cy="7938"/>
            </a:xfrm>
            <a:custGeom>
              <a:avLst/>
              <a:gdLst>
                <a:gd name="T0" fmla="*/ 3 w 6"/>
                <a:gd name="T1" fmla="*/ 0 h 10"/>
                <a:gd name="T2" fmla="*/ 0 w 6"/>
                <a:gd name="T3" fmla="*/ 6 h 10"/>
                <a:gd name="T4" fmla="*/ 3 w 6"/>
                <a:gd name="T5" fmla="*/ 10 h 10"/>
                <a:gd name="T6" fmla="*/ 6 w 6"/>
                <a:gd name="T7" fmla="*/ 6 h 10"/>
                <a:gd name="T8" fmla="*/ 3 w 6"/>
                <a:gd name="T9" fmla="*/ 0 h 10"/>
              </a:gdLst>
              <a:ahLst/>
              <a:cxnLst>
                <a:cxn ang="0">
                  <a:pos x="T0" y="T1"/>
                </a:cxn>
                <a:cxn ang="0">
                  <a:pos x="T2" y="T3"/>
                </a:cxn>
                <a:cxn ang="0">
                  <a:pos x="T4" y="T5"/>
                </a:cxn>
                <a:cxn ang="0">
                  <a:pos x="T6" y="T7"/>
                </a:cxn>
                <a:cxn ang="0">
                  <a:pos x="T8" y="T9"/>
                </a:cxn>
              </a:cxnLst>
              <a:rect l="0" t="0" r="r" b="b"/>
              <a:pathLst>
                <a:path w="6" h="10">
                  <a:moveTo>
                    <a:pt x="3" y="0"/>
                  </a:moveTo>
                  <a:cubicBezTo>
                    <a:pt x="3" y="0"/>
                    <a:pt x="0" y="5"/>
                    <a:pt x="0" y="6"/>
                  </a:cubicBezTo>
                  <a:cubicBezTo>
                    <a:pt x="0" y="8"/>
                    <a:pt x="1" y="10"/>
                    <a:pt x="3" y="10"/>
                  </a:cubicBezTo>
                  <a:cubicBezTo>
                    <a:pt x="5" y="10"/>
                    <a:pt x="6" y="8"/>
                    <a:pt x="6" y="6"/>
                  </a:cubicBezTo>
                  <a:cubicBezTo>
                    <a:pt x="6" y="6"/>
                    <a:pt x="3" y="0"/>
                    <a:pt x="3"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50" name="Freeform 204"/>
            <p:cNvSpPr>
              <a:spLocks/>
            </p:cNvSpPr>
            <p:nvPr userDrawn="1"/>
          </p:nvSpPr>
          <p:spPr bwMode="auto">
            <a:xfrm>
              <a:off x="4564063" y="1235075"/>
              <a:ext cx="6350" cy="7938"/>
            </a:xfrm>
            <a:custGeom>
              <a:avLst/>
              <a:gdLst>
                <a:gd name="T0" fmla="*/ 4 w 7"/>
                <a:gd name="T1" fmla="*/ 0 h 10"/>
                <a:gd name="T2" fmla="*/ 0 w 7"/>
                <a:gd name="T3" fmla="*/ 6 h 10"/>
                <a:gd name="T4" fmla="*/ 4 w 7"/>
                <a:gd name="T5" fmla="*/ 10 h 10"/>
                <a:gd name="T6" fmla="*/ 7 w 7"/>
                <a:gd name="T7" fmla="*/ 6 h 10"/>
                <a:gd name="T8" fmla="*/ 4 w 7"/>
                <a:gd name="T9" fmla="*/ 0 h 10"/>
              </a:gdLst>
              <a:ahLst/>
              <a:cxnLst>
                <a:cxn ang="0">
                  <a:pos x="T0" y="T1"/>
                </a:cxn>
                <a:cxn ang="0">
                  <a:pos x="T2" y="T3"/>
                </a:cxn>
                <a:cxn ang="0">
                  <a:pos x="T4" y="T5"/>
                </a:cxn>
                <a:cxn ang="0">
                  <a:pos x="T6" y="T7"/>
                </a:cxn>
                <a:cxn ang="0">
                  <a:pos x="T8" y="T9"/>
                </a:cxn>
              </a:cxnLst>
              <a:rect l="0" t="0" r="r" b="b"/>
              <a:pathLst>
                <a:path w="7" h="10">
                  <a:moveTo>
                    <a:pt x="4" y="0"/>
                  </a:moveTo>
                  <a:cubicBezTo>
                    <a:pt x="4" y="0"/>
                    <a:pt x="0" y="5"/>
                    <a:pt x="0" y="6"/>
                  </a:cubicBezTo>
                  <a:cubicBezTo>
                    <a:pt x="0" y="8"/>
                    <a:pt x="2" y="10"/>
                    <a:pt x="4" y="10"/>
                  </a:cubicBezTo>
                  <a:cubicBezTo>
                    <a:pt x="6" y="10"/>
                    <a:pt x="7" y="8"/>
                    <a:pt x="7" y="6"/>
                  </a:cubicBezTo>
                  <a:cubicBezTo>
                    <a:pt x="7" y="6"/>
                    <a:pt x="4" y="0"/>
                    <a:pt x="4" y="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5" name="Freeform 206"/>
            <p:cNvSpPr>
              <a:spLocks/>
            </p:cNvSpPr>
            <p:nvPr userDrawn="1"/>
          </p:nvSpPr>
          <p:spPr bwMode="auto">
            <a:xfrm>
              <a:off x="4597400" y="1133475"/>
              <a:ext cx="49213" cy="50800"/>
            </a:xfrm>
            <a:custGeom>
              <a:avLst/>
              <a:gdLst>
                <a:gd name="T0" fmla="*/ 54 w 62"/>
                <a:gd name="T1" fmla="*/ 14 h 64"/>
                <a:gd name="T2" fmla="*/ 59 w 62"/>
                <a:gd name="T3" fmla="*/ 15 h 64"/>
                <a:gd name="T4" fmla="*/ 61 w 62"/>
                <a:gd name="T5" fmla="*/ 9 h 64"/>
                <a:gd name="T6" fmla="*/ 57 w 62"/>
                <a:gd name="T7" fmla="*/ 6 h 64"/>
                <a:gd name="T8" fmla="*/ 41 w 62"/>
                <a:gd name="T9" fmla="*/ 14 h 64"/>
                <a:gd name="T10" fmla="*/ 47 w 62"/>
                <a:gd name="T11" fmla="*/ 23 h 64"/>
                <a:gd name="T12" fmla="*/ 51 w 62"/>
                <a:gd name="T13" fmla="*/ 26 h 64"/>
                <a:gd name="T14" fmla="*/ 48 w 62"/>
                <a:gd name="T15" fmla="*/ 29 h 64"/>
                <a:gd name="T16" fmla="*/ 33 w 62"/>
                <a:gd name="T17" fmla="*/ 25 h 64"/>
                <a:gd name="T18" fmla="*/ 33 w 62"/>
                <a:gd name="T19" fmla="*/ 9 h 64"/>
                <a:gd name="T20" fmla="*/ 34 w 62"/>
                <a:gd name="T21" fmla="*/ 5 h 64"/>
                <a:gd name="T22" fmla="*/ 24 w 62"/>
                <a:gd name="T23" fmla="*/ 4 h 64"/>
                <a:gd name="T24" fmla="*/ 11 w 62"/>
                <a:gd name="T25" fmla="*/ 11 h 64"/>
                <a:gd name="T26" fmla="*/ 14 w 62"/>
                <a:gd name="T27" fmla="*/ 16 h 64"/>
                <a:gd name="T28" fmla="*/ 16 w 62"/>
                <a:gd name="T29" fmla="*/ 18 h 64"/>
                <a:gd name="T30" fmla="*/ 12 w 62"/>
                <a:gd name="T31" fmla="*/ 20 h 64"/>
                <a:gd name="T32" fmla="*/ 14 w 62"/>
                <a:gd name="T33" fmla="*/ 24 h 64"/>
                <a:gd name="T34" fmla="*/ 8 w 62"/>
                <a:gd name="T35" fmla="*/ 19 h 64"/>
                <a:gd name="T36" fmla="*/ 4 w 62"/>
                <a:gd name="T37" fmla="*/ 11 h 64"/>
                <a:gd name="T38" fmla="*/ 1 w 62"/>
                <a:gd name="T39" fmla="*/ 12 h 64"/>
                <a:gd name="T40" fmla="*/ 0 w 62"/>
                <a:gd name="T41" fmla="*/ 18 h 64"/>
                <a:gd name="T42" fmla="*/ 1 w 62"/>
                <a:gd name="T43" fmla="*/ 24 h 64"/>
                <a:gd name="T44" fmla="*/ 15 w 62"/>
                <a:gd name="T45" fmla="*/ 38 h 64"/>
                <a:gd name="T46" fmla="*/ 4 w 62"/>
                <a:gd name="T47" fmla="*/ 57 h 64"/>
                <a:gd name="T48" fmla="*/ 2 w 62"/>
                <a:gd name="T49" fmla="*/ 62 h 64"/>
                <a:gd name="T50" fmla="*/ 4 w 62"/>
                <a:gd name="T51" fmla="*/ 64 h 64"/>
                <a:gd name="T52" fmla="*/ 16 w 62"/>
                <a:gd name="T53" fmla="*/ 53 h 64"/>
                <a:gd name="T54" fmla="*/ 23 w 62"/>
                <a:gd name="T55" fmla="*/ 43 h 64"/>
                <a:gd name="T56" fmla="*/ 31 w 62"/>
                <a:gd name="T57" fmla="*/ 47 h 64"/>
                <a:gd name="T58" fmla="*/ 22 w 62"/>
                <a:gd name="T59" fmla="*/ 58 h 64"/>
                <a:gd name="T60" fmla="*/ 21 w 62"/>
                <a:gd name="T61" fmla="*/ 61 h 64"/>
                <a:gd name="T62" fmla="*/ 29 w 62"/>
                <a:gd name="T63" fmla="*/ 62 h 64"/>
                <a:gd name="T64" fmla="*/ 43 w 62"/>
                <a:gd name="T65" fmla="*/ 49 h 64"/>
                <a:gd name="T66" fmla="*/ 41 w 62"/>
                <a:gd name="T67" fmla="*/ 57 h 64"/>
                <a:gd name="T68" fmla="*/ 51 w 62"/>
                <a:gd name="T69" fmla="*/ 53 h 64"/>
                <a:gd name="T70" fmla="*/ 52 w 62"/>
                <a:gd name="T71" fmla="*/ 39 h 64"/>
                <a:gd name="T72" fmla="*/ 58 w 62"/>
                <a:gd name="T73" fmla="*/ 25 h 64"/>
                <a:gd name="T74" fmla="*/ 47 w 62"/>
                <a:gd name="T75" fmla="*/ 14 h 64"/>
                <a:gd name="T76" fmla="*/ 54 w 62"/>
                <a:gd name="T77" fmla="*/ 1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4">
                  <a:moveTo>
                    <a:pt x="54" y="14"/>
                  </a:moveTo>
                  <a:cubicBezTo>
                    <a:pt x="55" y="15"/>
                    <a:pt x="57" y="16"/>
                    <a:pt x="59" y="15"/>
                  </a:cubicBezTo>
                  <a:lnTo>
                    <a:pt x="61" y="9"/>
                  </a:lnTo>
                  <a:cubicBezTo>
                    <a:pt x="62" y="8"/>
                    <a:pt x="59" y="6"/>
                    <a:pt x="57" y="6"/>
                  </a:cubicBezTo>
                  <a:cubicBezTo>
                    <a:pt x="51" y="8"/>
                    <a:pt x="45" y="8"/>
                    <a:pt x="41" y="14"/>
                  </a:cubicBezTo>
                  <a:cubicBezTo>
                    <a:pt x="41" y="18"/>
                    <a:pt x="44" y="22"/>
                    <a:pt x="47" y="23"/>
                  </a:cubicBezTo>
                  <a:cubicBezTo>
                    <a:pt x="49" y="23"/>
                    <a:pt x="49" y="25"/>
                    <a:pt x="51" y="26"/>
                  </a:cubicBezTo>
                  <a:cubicBezTo>
                    <a:pt x="51" y="28"/>
                    <a:pt x="50" y="29"/>
                    <a:pt x="48" y="29"/>
                  </a:cubicBezTo>
                  <a:cubicBezTo>
                    <a:pt x="44" y="25"/>
                    <a:pt x="37" y="31"/>
                    <a:pt x="33" y="25"/>
                  </a:cubicBezTo>
                  <a:cubicBezTo>
                    <a:pt x="35" y="20"/>
                    <a:pt x="38" y="14"/>
                    <a:pt x="33" y="9"/>
                  </a:cubicBezTo>
                  <a:cubicBezTo>
                    <a:pt x="33" y="8"/>
                    <a:pt x="35" y="6"/>
                    <a:pt x="34" y="5"/>
                  </a:cubicBezTo>
                  <a:cubicBezTo>
                    <a:pt x="32" y="0"/>
                    <a:pt x="27" y="4"/>
                    <a:pt x="24" y="4"/>
                  </a:cubicBezTo>
                  <a:cubicBezTo>
                    <a:pt x="18" y="4"/>
                    <a:pt x="14" y="6"/>
                    <a:pt x="11" y="11"/>
                  </a:cubicBezTo>
                  <a:cubicBezTo>
                    <a:pt x="11" y="13"/>
                    <a:pt x="12" y="14"/>
                    <a:pt x="14" y="16"/>
                  </a:cubicBezTo>
                  <a:cubicBezTo>
                    <a:pt x="15" y="16"/>
                    <a:pt x="16" y="16"/>
                    <a:pt x="16" y="18"/>
                  </a:cubicBezTo>
                  <a:lnTo>
                    <a:pt x="12" y="20"/>
                  </a:lnTo>
                  <a:cubicBezTo>
                    <a:pt x="14" y="21"/>
                    <a:pt x="14" y="22"/>
                    <a:pt x="14" y="24"/>
                  </a:cubicBezTo>
                  <a:cubicBezTo>
                    <a:pt x="11" y="25"/>
                    <a:pt x="9" y="21"/>
                    <a:pt x="8" y="19"/>
                  </a:cubicBezTo>
                  <a:cubicBezTo>
                    <a:pt x="8" y="17"/>
                    <a:pt x="8" y="12"/>
                    <a:pt x="4" y="11"/>
                  </a:cubicBezTo>
                  <a:cubicBezTo>
                    <a:pt x="4" y="11"/>
                    <a:pt x="1" y="12"/>
                    <a:pt x="1" y="12"/>
                  </a:cubicBezTo>
                  <a:cubicBezTo>
                    <a:pt x="0" y="13"/>
                    <a:pt x="0" y="15"/>
                    <a:pt x="0" y="18"/>
                  </a:cubicBezTo>
                  <a:cubicBezTo>
                    <a:pt x="0" y="20"/>
                    <a:pt x="1" y="24"/>
                    <a:pt x="1" y="24"/>
                  </a:cubicBezTo>
                  <a:cubicBezTo>
                    <a:pt x="1" y="24"/>
                    <a:pt x="12" y="33"/>
                    <a:pt x="15" y="38"/>
                  </a:cubicBezTo>
                  <a:cubicBezTo>
                    <a:pt x="11" y="44"/>
                    <a:pt x="11" y="53"/>
                    <a:pt x="4" y="57"/>
                  </a:cubicBezTo>
                  <a:cubicBezTo>
                    <a:pt x="2" y="58"/>
                    <a:pt x="2" y="60"/>
                    <a:pt x="2" y="62"/>
                  </a:cubicBezTo>
                  <a:lnTo>
                    <a:pt x="4" y="64"/>
                  </a:lnTo>
                  <a:cubicBezTo>
                    <a:pt x="8" y="61"/>
                    <a:pt x="17" y="61"/>
                    <a:pt x="16" y="53"/>
                  </a:cubicBezTo>
                  <a:cubicBezTo>
                    <a:pt x="18" y="49"/>
                    <a:pt x="20" y="46"/>
                    <a:pt x="23" y="43"/>
                  </a:cubicBezTo>
                  <a:cubicBezTo>
                    <a:pt x="27" y="43"/>
                    <a:pt x="30" y="44"/>
                    <a:pt x="31" y="47"/>
                  </a:cubicBezTo>
                  <a:cubicBezTo>
                    <a:pt x="30" y="53"/>
                    <a:pt x="27" y="56"/>
                    <a:pt x="22" y="58"/>
                  </a:cubicBezTo>
                  <a:cubicBezTo>
                    <a:pt x="21" y="59"/>
                    <a:pt x="21" y="60"/>
                    <a:pt x="21" y="61"/>
                  </a:cubicBezTo>
                  <a:cubicBezTo>
                    <a:pt x="23" y="64"/>
                    <a:pt x="27" y="62"/>
                    <a:pt x="29" y="62"/>
                  </a:cubicBezTo>
                  <a:cubicBezTo>
                    <a:pt x="35" y="58"/>
                    <a:pt x="38" y="51"/>
                    <a:pt x="43" y="49"/>
                  </a:cubicBezTo>
                  <a:cubicBezTo>
                    <a:pt x="44" y="52"/>
                    <a:pt x="36" y="53"/>
                    <a:pt x="41" y="57"/>
                  </a:cubicBezTo>
                  <a:cubicBezTo>
                    <a:pt x="44" y="56"/>
                    <a:pt x="48" y="57"/>
                    <a:pt x="51" y="53"/>
                  </a:cubicBezTo>
                  <a:cubicBezTo>
                    <a:pt x="48" y="47"/>
                    <a:pt x="59" y="44"/>
                    <a:pt x="52" y="39"/>
                  </a:cubicBezTo>
                  <a:cubicBezTo>
                    <a:pt x="52" y="33"/>
                    <a:pt x="58" y="31"/>
                    <a:pt x="58" y="25"/>
                  </a:cubicBezTo>
                  <a:cubicBezTo>
                    <a:pt x="56" y="19"/>
                    <a:pt x="49" y="19"/>
                    <a:pt x="47" y="14"/>
                  </a:cubicBezTo>
                  <a:cubicBezTo>
                    <a:pt x="49" y="13"/>
                    <a:pt x="52" y="13"/>
                    <a:pt x="54" y="1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6" name="Oval 207"/>
            <p:cNvSpPr>
              <a:spLocks noChangeArrowheads="1"/>
            </p:cNvSpPr>
            <p:nvPr userDrawn="1"/>
          </p:nvSpPr>
          <p:spPr bwMode="auto">
            <a:xfrm>
              <a:off x="4427538" y="1187450"/>
              <a:ext cx="11113" cy="9525"/>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7" name="Oval 208"/>
            <p:cNvSpPr>
              <a:spLocks noChangeArrowheads="1"/>
            </p:cNvSpPr>
            <p:nvPr userDrawn="1"/>
          </p:nvSpPr>
          <p:spPr bwMode="auto">
            <a:xfrm>
              <a:off x="4133850" y="1357313"/>
              <a:ext cx="11113" cy="11113"/>
            </a:xfrm>
            <a:prstGeom prst="ellipse">
              <a:avLst/>
            </a:pr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8" name="Freeform 209"/>
            <p:cNvSpPr>
              <a:spLocks noEditPoints="1"/>
            </p:cNvSpPr>
            <p:nvPr userDrawn="1"/>
          </p:nvSpPr>
          <p:spPr bwMode="auto">
            <a:xfrm>
              <a:off x="4325938" y="1409700"/>
              <a:ext cx="0" cy="0"/>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1 h 1"/>
                <a:gd name="T12" fmla="*/ 0 w 1"/>
                <a:gd name="T13" fmla="*/ 1 h 1"/>
                <a:gd name="T14" fmla="*/ 0 w 1"/>
                <a:gd name="T15" fmla="*/ 1 h 1"/>
                <a:gd name="T16" fmla="*/ 0 w 1"/>
                <a:gd name="T17" fmla="*/ 1 h 1"/>
                <a:gd name="T18" fmla="*/ 0 w 1"/>
                <a:gd name="T19" fmla="*/ 1 h 1"/>
                <a:gd name="T20" fmla="*/ 0 w 1"/>
                <a:gd name="T21" fmla="*/ 0 h 1"/>
                <a:gd name="T22" fmla="*/ 0 w 1"/>
                <a:gd name="T23" fmla="*/ 0 h 1"/>
                <a:gd name="T24" fmla="*/ 0 w 1"/>
                <a:gd name="T25" fmla="*/ 0 h 1"/>
                <a:gd name="T26" fmla="*/ 0 w 1"/>
                <a:gd name="T27" fmla="*/ 0 h 1"/>
                <a:gd name="T28" fmla="*/ 1 w 1"/>
                <a:gd name="T29" fmla="*/ 0 h 1"/>
                <a:gd name="T30" fmla="*/ 1 w 1"/>
                <a:gd name="T31" fmla="*/ 1 h 1"/>
                <a:gd name="T32" fmla="*/ 1 w 1"/>
                <a:gd name="T33" fmla="*/ 1 h 1"/>
                <a:gd name="T34" fmla="*/ 1 w 1"/>
                <a:gd name="T35" fmla="*/ 1 h 1"/>
                <a:gd name="T36" fmla="*/ 0 w 1"/>
                <a:gd name="T37" fmla="*/ 1 h 1"/>
                <a:gd name="T38" fmla="*/ 0 w 1"/>
                <a:gd name="T39" fmla="*/ 0 h 1"/>
                <a:gd name="T40" fmla="*/ 0 w 1"/>
                <a:gd name="T41" fmla="*/ 0 h 1"/>
                <a:gd name="T42" fmla="*/ 0 w 1"/>
                <a:gd name="T43" fmla="*/ 0 h 1"/>
                <a:gd name="T44" fmla="*/ 0 w 1"/>
                <a:gd name="T45"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 h="1">
                  <a:moveTo>
                    <a:pt x="1" y="1"/>
                  </a:moveTo>
                  <a:lnTo>
                    <a:pt x="1" y="1"/>
                  </a:lnTo>
                  <a:lnTo>
                    <a:pt x="0" y="1"/>
                  </a:lnTo>
                  <a:lnTo>
                    <a:pt x="0" y="1"/>
                  </a:lnTo>
                  <a:lnTo>
                    <a:pt x="0" y="1"/>
                  </a:lnTo>
                  <a:cubicBezTo>
                    <a:pt x="0" y="1"/>
                    <a:pt x="0" y="1"/>
                    <a:pt x="0" y="1"/>
                  </a:cubicBezTo>
                  <a:lnTo>
                    <a:pt x="0" y="1"/>
                  </a:lnTo>
                  <a:lnTo>
                    <a:pt x="0" y="1"/>
                  </a:lnTo>
                  <a:lnTo>
                    <a:pt x="0" y="1"/>
                  </a:lnTo>
                  <a:cubicBezTo>
                    <a:pt x="0" y="1"/>
                    <a:pt x="0" y="1"/>
                    <a:pt x="0" y="1"/>
                  </a:cubicBezTo>
                  <a:lnTo>
                    <a:pt x="0" y="0"/>
                  </a:lnTo>
                  <a:cubicBezTo>
                    <a:pt x="0" y="0"/>
                    <a:pt x="0" y="0"/>
                    <a:pt x="0" y="0"/>
                  </a:cubicBezTo>
                  <a:lnTo>
                    <a:pt x="0" y="0"/>
                  </a:lnTo>
                  <a:lnTo>
                    <a:pt x="0" y="0"/>
                  </a:lnTo>
                  <a:cubicBezTo>
                    <a:pt x="0" y="0"/>
                    <a:pt x="1" y="0"/>
                    <a:pt x="1" y="0"/>
                  </a:cubicBezTo>
                  <a:cubicBezTo>
                    <a:pt x="1" y="1"/>
                    <a:pt x="1" y="1"/>
                    <a:pt x="1" y="1"/>
                  </a:cubicBezTo>
                  <a:lnTo>
                    <a:pt x="1" y="1"/>
                  </a:lnTo>
                  <a:cubicBezTo>
                    <a:pt x="1" y="1"/>
                    <a:pt x="1" y="1"/>
                    <a:pt x="1" y="1"/>
                  </a:cubicBezTo>
                  <a:close/>
                  <a:moveTo>
                    <a:pt x="0" y="1"/>
                  </a:moveTo>
                  <a:cubicBezTo>
                    <a:pt x="0" y="1"/>
                    <a:pt x="0" y="1"/>
                    <a:pt x="0" y="0"/>
                  </a:cubicBezTo>
                  <a:cubicBezTo>
                    <a:pt x="0" y="0"/>
                    <a:pt x="0" y="0"/>
                    <a:pt x="0" y="0"/>
                  </a:cubicBezTo>
                  <a:cubicBezTo>
                    <a:pt x="0" y="0"/>
                    <a:pt x="0" y="0"/>
                    <a:pt x="0" y="0"/>
                  </a:cubicBezTo>
                  <a:lnTo>
                    <a:pt x="0" y="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 name="Freeform 210"/>
            <p:cNvSpPr>
              <a:spLocks/>
            </p:cNvSpPr>
            <p:nvPr userDrawn="1"/>
          </p:nvSpPr>
          <p:spPr bwMode="auto">
            <a:xfrm>
              <a:off x="4325938" y="1409700"/>
              <a:ext cx="1588" cy="0"/>
            </a:xfrm>
            <a:custGeom>
              <a:avLst/>
              <a:gdLst>
                <a:gd name="T0" fmla="*/ 1 w 1"/>
                <a:gd name="T1" fmla="*/ 0 h 1"/>
                <a:gd name="T2" fmla="*/ 1 w 1"/>
                <a:gd name="T3" fmla="*/ 0 h 1"/>
                <a:gd name="T4" fmla="*/ 0 w 1"/>
                <a:gd name="T5" fmla="*/ 0 h 1"/>
                <a:gd name="T6" fmla="*/ 1 w 1"/>
                <a:gd name="T7" fmla="*/ 0 h 1"/>
                <a:gd name="T8" fmla="*/ 1 w 1"/>
                <a:gd name="T9" fmla="*/ 1 h 1"/>
                <a:gd name="T10" fmla="*/ 1 w 1"/>
                <a:gd name="T11" fmla="*/ 1 h 1"/>
                <a:gd name="T12" fmla="*/ 1 w 1"/>
                <a:gd name="T13" fmla="*/ 1 h 1"/>
                <a:gd name="T14" fmla="*/ 0 w 1"/>
                <a:gd name="T15" fmla="*/ 1 h 1"/>
                <a:gd name="T16" fmla="*/ 0 w 1"/>
                <a:gd name="T17" fmla="*/ 1 h 1"/>
                <a:gd name="T18" fmla="*/ 0 w 1"/>
                <a:gd name="T19" fmla="*/ 1 h 1"/>
                <a:gd name="T20" fmla="*/ 0 w 1"/>
                <a:gd name="T21" fmla="*/ 1 h 1"/>
                <a:gd name="T22" fmla="*/ 0 w 1"/>
                <a:gd name="T23" fmla="*/ 1 h 1"/>
                <a:gd name="T24" fmla="*/ 1 w 1"/>
                <a:gd name="T25" fmla="*/ 1 h 1"/>
                <a:gd name="T26" fmla="*/ 1 w 1"/>
                <a:gd name="T27" fmla="*/ 1 h 1"/>
                <a:gd name="T28" fmla="*/ 1 w 1"/>
                <a:gd name="T29" fmla="*/ 1 h 1"/>
                <a:gd name="T30" fmla="*/ 0 w 1"/>
                <a:gd name="T31" fmla="*/ 1 h 1"/>
                <a:gd name="T32" fmla="*/ 0 w 1"/>
                <a:gd name="T33" fmla="*/ 0 h 1"/>
                <a:gd name="T34" fmla="*/ 1 w 1"/>
                <a:gd name="T35" fmla="*/ 0 h 1"/>
                <a:gd name="T36" fmla="*/ 1 w 1"/>
                <a:gd name="T37" fmla="*/ 0 h 1"/>
                <a:gd name="T38" fmla="*/ 1 w 1"/>
                <a:gd name="T39" fmla="*/ 0 h 1"/>
                <a:gd name="T40" fmla="*/ 1 w 1"/>
                <a:gd name="T41" fmla="*/ 0 h 1"/>
                <a:gd name="T42" fmla="*/ 1 w 1"/>
                <a:gd name="T43"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 h="1">
                  <a:moveTo>
                    <a:pt x="1" y="0"/>
                  </a:moveTo>
                  <a:cubicBezTo>
                    <a:pt x="1" y="0"/>
                    <a:pt x="1" y="0"/>
                    <a:pt x="1" y="0"/>
                  </a:cubicBezTo>
                  <a:cubicBezTo>
                    <a:pt x="0" y="0"/>
                    <a:pt x="0" y="0"/>
                    <a:pt x="0" y="0"/>
                  </a:cubicBezTo>
                  <a:cubicBezTo>
                    <a:pt x="0" y="0"/>
                    <a:pt x="0" y="0"/>
                    <a:pt x="1" y="0"/>
                  </a:cubicBezTo>
                  <a:lnTo>
                    <a:pt x="1" y="1"/>
                  </a:lnTo>
                  <a:cubicBezTo>
                    <a:pt x="1" y="1"/>
                    <a:pt x="1" y="1"/>
                    <a:pt x="1" y="1"/>
                  </a:cubicBezTo>
                  <a:cubicBezTo>
                    <a:pt x="1" y="1"/>
                    <a:pt x="1" y="1"/>
                    <a:pt x="1" y="1"/>
                  </a:cubicBezTo>
                  <a:cubicBezTo>
                    <a:pt x="0" y="1"/>
                    <a:pt x="0" y="1"/>
                    <a:pt x="0" y="1"/>
                  </a:cubicBezTo>
                  <a:cubicBezTo>
                    <a:pt x="0" y="1"/>
                    <a:pt x="0" y="1"/>
                    <a:pt x="0" y="1"/>
                  </a:cubicBezTo>
                  <a:lnTo>
                    <a:pt x="0" y="1"/>
                  </a:lnTo>
                  <a:lnTo>
                    <a:pt x="0" y="1"/>
                  </a:lnTo>
                  <a:lnTo>
                    <a:pt x="0" y="1"/>
                  </a:lnTo>
                  <a:cubicBezTo>
                    <a:pt x="0" y="1"/>
                    <a:pt x="0" y="1"/>
                    <a:pt x="1" y="1"/>
                  </a:cubicBezTo>
                  <a:cubicBezTo>
                    <a:pt x="1" y="1"/>
                    <a:pt x="1" y="1"/>
                    <a:pt x="1" y="1"/>
                  </a:cubicBezTo>
                  <a:cubicBezTo>
                    <a:pt x="1" y="1"/>
                    <a:pt x="1" y="1"/>
                    <a:pt x="1" y="1"/>
                  </a:cubicBezTo>
                  <a:lnTo>
                    <a:pt x="0" y="1"/>
                  </a:lnTo>
                  <a:cubicBezTo>
                    <a:pt x="0" y="1"/>
                    <a:pt x="0" y="0"/>
                    <a:pt x="0" y="0"/>
                  </a:cubicBezTo>
                  <a:cubicBezTo>
                    <a:pt x="0" y="0"/>
                    <a:pt x="0" y="0"/>
                    <a:pt x="1" y="0"/>
                  </a:cubicBezTo>
                  <a:cubicBezTo>
                    <a:pt x="1" y="0"/>
                    <a:pt x="1" y="0"/>
                    <a:pt x="1" y="0"/>
                  </a:cubicBezTo>
                  <a:cubicBezTo>
                    <a:pt x="1" y="0"/>
                    <a:pt x="1" y="0"/>
                    <a:pt x="1" y="0"/>
                  </a:cubicBezTo>
                  <a:lnTo>
                    <a:pt x="1" y="0"/>
                  </a:lnTo>
                  <a:lnTo>
                    <a:pt x="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 name="Freeform 211"/>
            <p:cNvSpPr>
              <a:spLocks/>
            </p:cNvSpPr>
            <p:nvPr userDrawn="1"/>
          </p:nvSpPr>
          <p:spPr bwMode="auto">
            <a:xfrm>
              <a:off x="4327525" y="1409700"/>
              <a:ext cx="1588" cy="0"/>
            </a:xfrm>
            <a:custGeom>
              <a:avLst/>
              <a:gdLst>
                <a:gd name="T0" fmla="*/ 2 w 2"/>
                <a:gd name="T1" fmla="*/ 0 h 1"/>
                <a:gd name="T2" fmla="*/ 2 w 2"/>
                <a:gd name="T3" fmla="*/ 0 h 1"/>
                <a:gd name="T4" fmla="*/ 2 w 2"/>
                <a:gd name="T5" fmla="*/ 1 h 1"/>
                <a:gd name="T6" fmla="*/ 2 w 2"/>
                <a:gd name="T7" fmla="*/ 1 h 1"/>
                <a:gd name="T8" fmla="*/ 1 w 2"/>
                <a:gd name="T9" fmla="*/ 0 h 1"/>
                <a:gd name="T10" fmla="*/ 1 w 2"/>
                <a:gd name="T11" fmla="*/ 0 h 1"/>
                <a:gd name="T12" fmla="*/ 1 w 2"/>
                <a:gd name="T13" fmla="*/ 1 h 1"/>
                <a:gd name="T14" fmla="*/ 1 w 2"/>
                <a:gd name="T15" fmla="*/ 1 h 1"/>
                <a:gd name="T16" fmla="*/ 0 w 2"/>
                <a:gd name="T17" fmla="*/ 0 h 1"/>
                <a:gd name="T18" fmla="*/ 0 w 2"/>
                <a:gd name="T19" fmla="*/ 0 h 1"/>
                <a:gd name="T20" fmla="*/ 0 w 2"/>
                <a:gd name="T21" fmla="*/ 0 h 1"/>
                <a:gd name="T22" fmla="*/ 1 w 2"/>
                <a:gd name="T23" fmla="*/ 0 h 1"/>
                <a:gd name="T24" fmla="*/ 1 w 2"/>
                <a:gd name="T25" fmla="*/ 0 h 1"/>
                <a:gd name="T26" fmla="*/ 1 w 2"/>
                <a:gd name="T27" fmla="*/ 0 h 1"/>
                <a:gd name="T28" fmla="*/ 1 w 2"/>
                <a:gd name="T29" fmla="*/ 0 h 1"/>
                <a:gd name="T30" fmla="*/ 1 w 2"/>
                <a:gd name="T31" fmla="*/ 1 h 1"/>
                <a:gd name="T32" fmla="*/ 1 w 2"/>
                <a:gd name="T33" fmla="*/ 1 h 1"/>
                <a:gd name="T34" fmla="*/ 1 w 2"/>
                <a:gd name="T35" fmla="*/ 0 h 1"/>
                <a:gd name="T36" fmla="*/ 1 w 2"/>
                <a:gd name="T37" fmla="*/ 0 h 1"/>
                <a:gd name="T38" fmla="*/ 1 w 2"/>
                <a:gd name="T39" fmla="*/ 0 h 1"/>
                <a:gd name="T40" fmla="*/ 1 w 2"/>
                <a:gd name="T41" fmla="*/ 0 h 1"/>
                <a:gd name="T42" fmla="*/ 2 w 2"/>
                <a:gd name="T43" fmla="*/ 0 h 1"/>
                <a:gd name="T44" fmla="*/ 2 w 2"/>
                <a:gd name="T45" fmla="*/ 0 h 1"/>
                <a:gd name="T46" fmla="*/ 2 w 2"/>
                <a:gd name="T47" fmla="*/ 0 h 1"/>
                <a:gd name="T48" fmla="*/ 2 w 2"/>
                <a:gd name="T49" fmla="*/ 0 h 1"/>
                <a:gd name="T50" fmla="*/ 2 w 2"/>
                <a:gd name="T51" fmla="*/ 1 h 1"/>
                <a:gd name="T52" fmla="*/ 2 w 2"/>
                <a:gd name="T53" fmla="*/ 1 h 1"/>
                <a:gd name="T54" fmla="*/ 2 w 2"/>
                <a:gd name="T55" fmla="*/ 0 h 1"/>
                <a:gd name="T56" fmla="*/ 2 w 2"/>
                <a:gd name="T57" fmla="*/ 0 h 1"/>
                <a:gd name="T58" fmla="*/ 2 w 2"/>
                <a:gd name="T59" fmla="*/ 0 h 1"/>
                <a:gd name="T60" fmla="*/ 2 w 2"/>
                <a:gd name="T61" fmla="*/ 0 h 1"/>
                <a:gd name="T62" fmla="*/ 2 w 2"/>
                <a:gd name="T63"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 h="1">
                  <a:moveTo>
                    <a:pt x="2" y="0"/>
                  </a:moveTo>
                  <a:cubicBezTo>
                    <a:pt x="2" y="0"/>
                    <a:pt x="2" y="0"/>
                    <a:pt x="2" y="0"/>
                  </a:cubicBezTo>
                  <a:lnTo>
                    <a:pt x="2" y="1"/>
                  </a:lnTo>
                  <a:lnTo>
                    <a:pt x="2" y="1"/>
                  </a:lnTo>
                  <a:lnTo>
                    <a:pt x="1" y="0"/>
                  </a:lnTo>
                  <a:lnTo>
                    <a:pt x="1" y="0"/>
                  </a:lnTo>
                  <a:lnTo>
                    <a:pt x="1" y="1"/>
                  </a:lnTo>
                  <a:lnTo>
                    <a:pt x="1" y="1"/>
                  </a:lnTo>
                  <a:lnTo>
                    <a:pt x="0" y="0"/>
                  </a:lnTo>
                  <a:cubicBezTo>
                    <a:pt x="0" y="0"/>
                    <a:pt x="0" y="0"/>
                    <a:pt x="0" y="0"/>
                  </a:cubicBezTo>
                  <a:lnTo>
                    <a:pt x="0" y="0"/>
                  </a:lnTo>
                  <a:lnTo>
                    <a:pt x="1" y="0"/>
                  </a:lnTo>
                  <a:lnTo>
                    <a:pt x="1" y="0"/>
                  </a:lnTo>
                  <a:cubicBezTo>
                    <a:pt x="1" y="0"/>
                    <a:pt x="1" y="0"/>
                    <a:pt x="1" y="0"/>
                  </a:cubicBezTo>
                  <a:cubicBezTo>
                    <a:pt x="1" y="0"/>
                    <a:pt x="1" y="0"/>
                    <a:pt x="1" y="0"/>
                  </a:cubicBezTo>
                  <a:lnTo>
                    <a:pt x="1" y="1"/>
                  </a:lnTo>
                  <a:lnTo>
                    <a:pt x="1" y="1"/>
                  </a:lnTo>
                  <a:lnTo>
                    <a:pt x="1" y="0"/>
                  </a:lnTo>
                  <a:lnTo>
                    <a:pt x="1" y="0"/>
                  </a:lnTo>
                  <a:cubicBezTo>
                    <a:pt x="1" y="0"/>
                    <a:pt x="1" y="0"/>
                    <a:pt x="1" y="0"/>
                  </a:cubicBezTo>
                  <a:lnTo>
                    <a:pt x="1" y="0"/>
                  </a:lnTo>
                  <a:lnTo>
                    <a:pt x="2" y="0"/>
                  </a:lnTo>
                  <a:lnTo>
                    <a:pt x="2" y="0"/>
                  </a:lnTo>
                  <a:cubicBezTo>
                    <a:pt x="2" y="0"/>
                    <a:pt x="2" y="0"/>
                    <a:pt x="2" y="0"/>
                  </a:cubicBezTo>
                  <a:cubicBezTo>
                    <a:pt x="2" y="0"/>
                    <a:pt x="2" y="0"/>
                    <a:pt x="2" y="0"/>
                  </a:cubicBezTo>
                  <a:lnTo>
                    <a:pt x="2" y="1"/>
                  </a:lnTo>
                  <a:lnTo>
                    <a:pt x="2" y="1"/>
                  </a:lnTo>
                  <a:lnTo>
                    <a:pt x="2" y="0"/>
                  </a:lnTo>
                  <a:cubicBezTo>
                    <a:pt x="2" y="0"/>
                    <a:pt x="2" y="0"/>
                    <a:pt x="2" y="0"/>
                  </a:cubicBezTo>
                  <a:cubicBezTo>
                    <a:pt x="2" y="0"/>
                    <a:pt x="2" y="0"/>
                    <a:pt x="2" y="0"/>
                  </a:cubicBezTo>
                  <a:lnTo>
                    <a:pt x="2" y="0"/>
                  </a:lnTo>
                  <a:lnTo>
                    <a:pt x="2"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1" name="Freeform 212"/>
            <p:cNvSpPr>
              <a:spLocks noEditPoints="1"/>
            </p:cNvSpPr>
            <p:nvPr userDrawn="1"/>
          </p:nvSpPr>
          <p:spPr bwMode="auto">
            <a:xfrm>
              <a:off x="4329113" y="1409700"/>
              <a:ext cx="0" cy="0"/>
            </a:xfrm>
            <a:custGeom>
              <a:avLst/>
              <a:gdLst>
                <a:gd name="T0" fmla="*/ 0 w 1"/>
                <a:gd name="T1" fmla="*/ 1 h 1"/>
                <a:gd name="T2" fmla="*/ 1 w 1"/>
                <a:gd name="T3" fmla="*/ 1 h 1"/>
                <a:gd name="T4" fmla="*/ 1 w 1"/>
                <a:gd name="T5" fmla="*/ 1 h 1"/>
                <a:gd name="T6" fmla="*/ 1 w 1"/>
                <a:gd name="T7" fmla="*/ 1 h 1"/>
                <a:gd name="T8" fmla="*/ 0 w 1"/>
                <a:gd name="T9" fmla="*/ 0 h 1"/>
                <a:gd name="T10" fmla="*/ 1 w 1"/>
                <a:gd name="T11" fmla="*/ 0 h 1"/>
                <a:gd name="T12" fmla="*/ 1 w 1"/>
                <a:gd name="T13" fmla="*/ 1 h 1"/>
                <a:gd name="T14" fmla="*/ 0 w 1"/>
                <a:gd name="T15" fmla="*/ 1 h 1"/>
                <a:gd name="T16" fmla="*/ 1 w 1"/>
                <a:gd name="T17" fmla="*/ 1 h 1"/>
                <a:gd name="T18" fmla="*/ 1 w 1"/>
                <a:gd name="T19" fmla="*/ 1 h 1"/>
                <a:gd name="T20" fmla="*/ 1 w 1"/>
                <a:gd name="T21" fmla="*/ 1 h 1"/>
                <a:gd name="T22" fmla="*/ 1 w 1"/>
                <a:gd name="T23" fmla="*/ 0 h 1"/>
                <a:gd name="T24" fmla="*/ 1 w 1"/>
                <a:gd name="T25" fmla="*/ 0 h 1"/>
                <a:gd name="T26" fmla="*/ 1 w 1"/>
                <a:gd name="T27"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 h="1">
                  <a:moveTo>
                    <a:pt x="0" y="1"/>
                  </a:moveTo>
                  <a:cubicBezTo>
                    <a:pt x="1" y="1"/>
                    <a:pt x="1" y="1"/>
                    <a:pt x="1" y="1"/>
                  </a:cubicBezTo>
                  <a:cubicBezTo>
                    <a:pt x="1" y="1"/>
                    <a:pt x="1" y="1"/>
                    <a:pt x="1" y="1"/>
                  </a:cubicBezTo>
                  <a:cubicBezTo>
                    <a:pt x="1" y="1"/>
                    <a:pt x="1" y="1"/>
                    <a:pt x="1" y="1"/>
                  </a:cubicBezTo>
                  <a:cubicBezTo>
                    <a:pt x="1" y="1"/>
                    <a:pt x="0" y="1"/>
                    <a:pt x="0" y="0"/>
                  </a:cubicBezTo>
                  <a:cubicBezTo>
                    <a:pt x="0" y="0"/>
                    <a:pt x="1" y="0"/>
                    <a:pt x="1" y="0"/>
                  </a:cubicBezTo>
                  <a:cubicBezTo>
                    <a:pt x="1" y="0"/>
                    <a:pt x="1" y="0"/>
                    <a:pt x="1" y="1"/>
                  </a:cubicBezTo>
                  <a:cubicBezTo>
                    <a:pt x="1" y="1"/>
                    <a:pt x="1" y="1"/>
                    <a:pt x="0" y="1"/>
                  </a:cubicBezTo>
                  <a:close/>
                  <a:moveTo>
                    <a:pt x="1" y="1"/>
                  </a:moveTo>
                  <a:cubicBezTo>
                    <a:pt x="1" y="1"/>
                    <a:pt x="1" y="1"/>
                    <a:pt x="1" y="1"/>
                  </a:cubicBezTo>
                  <a:cubicBezTo>
                    <a:pt x="1" y="1"/>
                    <a:pt x="1" y="1"/>
                    <a:pt x="1" y="1"/>
                  </a:cubicBezTo>
                  <a:cubicBezTo>
                    <a:pt x="1" y="0"/>
                    <a:pt x="1" y="0"/>
                    <a:pt x="1" y="0"/>
                  </a:cubicBezTo>
                  <a:cubicBezTo>
                    <a:pt x="1" y="0"/>
                    <a:pt x="1" y="0"/>
                    <a:pt x="1" y="0"/>
                  </a:cubicBezTo>
                  <a:cubicBezTo>
                    <a:pt x="1" y="1"/>
                    <a:pt x="1" y="1"/>
                    <a:pt x="1"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2" name="Freeform 213"/>
            <p:cNvSpPr>
              <a:spLocks/>
            </p:cNvSpPr>
            <p:nvPr userDrawn="1"/>
          </p:nvSpPr>
          <p:spPr bwMode="auto">
            <a:xfrm>
              <a:off x="4330700" y="1409700"/>
              <a:ext cx="0" cy="0"/>
            </a:xfrm>
            <a:custGeom>
              <a:avLst/>
              <a:gdLst>
                <a:gd name="T0" fmla="*/ 0 w 1"/>
                <a:gd name="T1" fmla="*/ 0 h 1"/>
                <a:gd name="T2" fmla="*/ 0 w 1"/>
                <a:gd name="T3" fmla="*/ 0 h 1"/>
                <a:gd name="T4" fmla="*/ 0 w 1"/>
                <a:gd name="T5" fmla="*/ 1 h 1"/>
                <a:gd name="T6" fmla="*/ 0 w 1"/>
                <a:gd name="T7" fmla="*/ 1 h 1"/>
                <a:gd name="T8" fmla="*/ 0 w 1"/>
                <a:gd name="T9" fmla="*/ 1 h 1"/>
                <a:gd name="T10" fmla="*/ 0 w 1"/>
                <a:gd name="T11" fmla="*/ 1 h 1"/>
                <a:gd name="T12" fmla="*/ 0 w 1"/>
                <a:gd name="T13" fmla="*/ 1 h 1"/>
                <a:gd name="T14" fmla="*/ 0 w 1"/>
                <a:gd name="T15" fmla="*/ 1 h 1"/>
                <a:gd name="T16" fmla="*/ 0 w 1"/>
                <a:gd name="T17" fmla="*/ 1 h 1"/>
                <a:gd name="T18" fmla="*/ 0 w 1"/>
                <a:gd name="T19" fmla="*/ 1 h 1"/>
                <a:gd name="T20" fmla="*/ 0 w 1"/>
                <a:gd name="T21" fmla="*/ 0 h 1"/>
                <a:gd name="T22" fmla="*/ 1 w 1"/>
                <a:gd name="T23" fmla="*/ 0 h 1"/>
                <a:gd name="T24" fmla="*/ 0 w 1"/>
                <a:gd name="T25" fmla="*/ 0 h 1"/>
                <a:gd name="T26" fmla="*/ 0 w 1"/>
                <a:gd name="T2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 h="1">
                  <a:moveTo>
                    <a:pt x="0" y="0"/>
                  </a:move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lnTo>
                    <a:pt x="0" y="0"/>
                  </a:lnTo>
                  <a:lnTo>
                    <a:pt x="1" y="0"/>
                  </a:lnTo>
                  <a:lnTo>
                    <a:pt x="0" y="0"/>
                  </a:lnTo>
                  <a:lnTo>
                    <a:pt x="0"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3" name="Freeform 214"/>
            <p:cNvSpPr>
              <a:spLocks noEditPoints="1"/>
            </p:cNvSpPr>
            <p:nvPr userDrawn="1"/>
          </p:nvSpPr>
          <p:spPr bwMode="auto">
            <a:xfrm>
              <a:off x="4462463" y="1004888"/>
              <a:ext cx="209550" cy="249238"/>
            </a:xfrm>
            <a:custGeom>
              <a:avLst/>
              <a:gdLst>
                <a:gd name="T0" fmla="*/ 263 w 263"/>
                <a:gd name="T1" fmla="*/ 0 h 313"/>
                <a:gd name="T2" fmla="*/ 263 w 263"/>
                <a:gd name="T3" fmla="*/ 0 h 313"/>
                <a:gd name="T4" fmla="*/ 0 w 263"/>
                <a:gd name="T5" fmla="*/ 0 h 313"/>
                <a:gd name="T6" fmla="*/ 0 w 263"/>
                <a:gd name="T7" fmla="*/ 0 h 313"/>
                <a:gd name="T8" fmla="*/ 0 w 263"/>
                <a:gd name="T9" fmla="*/ 0 h 313"/>
                <a:gd name="T10" fmla="*/ 0 w 263"/>
                <a:gd name="T11" fmla="*/ 201 h 313"/>
                <a:gd name="T12" fmla="*/ 21 w 263"/>
                <a:gd name="T13" fmla="*/ 245 h 313"/>
                <a:gd name="T14" fmla="*/ 122 w 263"/>
                <a:gd name="T15" fmla="*/ 309 h 313"/>
                <a:gd name="T16" fmla="*/ 131 w 263"/>
                <a:gd name="T17" fmla="*/ 313 h 313"/>
                <a:gd name="T18" fmla="*/ 139 w 263"/>
                <a:gd name="T19" fmla="*/ 310 h 313"/>
                <a:gd name="T20" fmla="*/ 242 w 263"/>
                <a:gd name="T21" fmla="*/ 245 h 313"/>
                <a:gd name="T22" fmla="*/ 263 w 263"/>
                <a:gd name="T23" fmla="*/ 201 h 313"/>
                <a:gd name="T24" fmla="*/ 263 w 263"/>
                <a:gd name="T25" fmla="*/ 0 h 313"/>
                <a:gd name="T26" fmla="*/ 255 w 263"/>
                <a:gd name="T27" fmla="*/ 204 h 313"/>
                <a:gd name="T28" fmla="*/ 238 w 263"/>
                <a:gd name="T29" fmla="*/ 239 h 313"/>
                <a:gd name="T30" fmla="*/ 139 w 263"/>
                <a:gd name="T31" fmla="*/ 302 h 313"/>
                <a:gd name="T32" fmla="*/ 139 w 263"/>
                <a:gd name="T33" fmla="*/ 302 h 313"/>
                <a:gd name="T34" fmla="*/ 131 w 263"/>
                <a:gd name="T35" fmla="*/ 305 h 313"/>
                <a:gd name="T36" fmla="*/ 123 w 263"/>
                <a:gd name="T37" fmla="*/ 302 h 313"/>
                <a:gd name="T38" fmla="*/ 24 w 263"/>
                <a:gd name="T39" fmla="*/ 239 h 313"/>
                <a:gd name="T40" fmla="*/ 7 w 263"/>
                <a:gd name="T41" fmla="*/ 204 h 313"/>
                <a:gd name="T42" fmla="*/ 7 w 263"/>
                <a:gd name="T43" fmla="*/ 7 h 313"/>
                <a:gd name="T44" fmla="*/ 255 w 263"/>
                <a:gd name="T45" fmla="*/ 7 h 313"/>
                <a:gd name="T46" fmla="*/ 255 w 263"/>
                <a:gd name="T47" fmla="*/ 204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3" h="313">
                  <a:moveTo>
                    <a:pt x="263" y="0"/>
                  </a:moveTo>
                  <a:lnTo>
                    <a:pt x="263" y="0"/>
                  </a:lnTo>
                  <a:lnTo>
                    <a:pt x="0" y="0"/>
                  </a:lnTo>
                  <a:lnTo>
                    <a:pt x="0" y="0"/>
                  </a:lnTo>
                  <a:lnTo>
                    <a:pt x="0" y="0"/>
                  </a:lnTo>
                  <a:lnTo>
                    <a:pt x="0" y="201"/>
                  </a:lnTo>
                  <a:cubicBezTo>
                    <a:pt x="0" y="222"/>
                    <a:pt x="9" y="240"/>
                    <a:pt x="21" y="245"/>
                  </a:cubicBezTo>
                  <a:lnTo>
                    <a:pt x="122" y="309"/>
                  </a:lnTo>
                  <a:cubicBezTo>
                    <a:pt x="124" y="312"/>
                    <a:pt x="127" y="313"/>
                    <a:pt x="131" y="313"/>
                  </a:cubicBezTo>
                  <a:cubicBezTo>
                    <a:pt x="134" y="313"/>
                    <a:pt x="137" y="312"/>
                    <a:pt x="139" y="310"/>
                  </a:cubicBezTo>
                  <a:lnTo>
                    <a:pt x="242" y="245"/>
                  </a:lnTo>
                  <a:cubicBezTo>
                    <a:pt x="254" y="240"/>
                    <a:pt x="263" y="222"/>
                    <a:pt x="263" y="201"/>
                  </a:cubicBezTo>
                  <a:lnTo>
                    <a:pt x="263" y="0"/>
                  </a:lnTo>
                  <a:close/>
                  <a:moveTo>
                    <a:pt x="255" y="204"/>
                  </a:moveTo>
                  <a:cubicBezTo>
                    <a:pt x="254" y="219"/>
                    <a:pt x="249" y="232"/>
                    <a:pt x="238" y="239"/>
                  </a:cubicBezTo>
                  <a:lnTo>
                    <a:pt x="139" y="302"/>
                  </a:lnTo>
                  <a:lnTo>
                    <a:pt x="139" y="302"/>
                  </a:lnTo>
                  <a:cubicBezTo>
                    <a:pt x="137" y="304"/>
                    <a:pt x="134" y="305"/>
                    <a:pt x="131" y="305"/>
                  </a:cubicBezTo>
                  <a:cubicBezTo>
                    <a:pt x="128" y="305"/>
                    <a:pt x="125" y="304"/>
                    <a:pt x="123" y="302"/>
                  </a:cubicBezTo>
                  <a:lnTo>
                    <a:pt x="24" y="239"/>
                  </a:lnTo>
                  <a:cubicBezTo>
                    <a:pt x="14" y="232"/>
                    <a:pt x="9" y="219"/>
                    <a:pt x="7" y="204"/>
                  </a:cubicBezTo>
                  <a:lnTo>
                    <a:pt x="7" y="7"/>
                  </a:lnTo>
                  <a:lnTo>
                    <a:pt x="255" y="7"/>
                  </a:lnTo>
                  <a:lnTo>
                    <a:pt x="255" y="20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4" name="Freeform 215"/>
            <p:cNvSpPr>
              <a:spLocks/>
            </p:cNvSpPr>
            <p:nvPr userDrawn="1"/>
          </p:nvSpPr>
          <p:spPr bwMode="auto">
            <a:xfrm>
              <a:off x="4595813" y="1236663"/>
              <a:ext cx="1588" cy="1588"/>
            </a:xfrm>
            <a:custGeom>
              <a:avLst/>
              <a:gdLst>
                <a:gd name="T0" fmla="*/ 0 w 3"/>
                <a:gd name="T1" fmla="*/ 1 h 1"/>
                <a:gd name="T2" fmla="*/ 3 w 3"/>
                <a:gd name="T3" fmla="*/ 0 h 1"/>
                <a:gd name="T4" fmla="*/ 0 w 3"/>
                <a:gd name="T5" fmla="*/ 1 h 1"/>
              </a:gdLst>
              <a:ahLst/>
              <a:cxnLst>
                <a:cxn ang="0">
                  <a:pos x="T0" y="T1"/>
                </a:cxn>
                <a:cxn ang="0">
                  <a:pos x="T2" y="T3"/>
                </a:cxn>
                <a:cxn ang="0">
                  <a:pos x="T4" y="T5"/>
                </a:cxn>
              </a:cxnLst>
              <a:rect l="0" t="0" r="r" b="b"/>
              <a:pathLst>
                <a:path w="3" h="1">
                  <a:moveTo>
                    <a:pt x="0" y="1"/>
                  </a:moveTo>
                  <a:lnTo>
                    <a:pt x="3" y="0"/>
                  </a:lnTo>
                  <a:cubicBezTo>
                    <a:pt x="2" y="0"/>
                    <a:pt x="1" y="1"/>
                    <a:pt x="0" y="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5" name="Freeform 216"/>
            <p:cNvSpPr>
              <a:spLocks noEditPoints="1"/>
            </p:cNvSpPr>
            <p:nvPr userDrawn="1"/>
          </p:nvSpPr>
          <p:spPr bwMode="auto">
            <a:xfrm>
              <a:off x="4395788" y="1423988"/>
              <a:ext cx="41275" cy="38100"/>
            </a:xfrm>
            <a:custGeom>
              <a:avLst/>
              <a:gdLst>
                <a:gd name="T0" fmla="*/ 52 w 52"/>
                <a:gd name="T1" fmla="*/ 41 h 47"/>
                <a:gd name="T2" fmla="*/ 27 w 52"/>
                <a:gd name="T3" fmla="*/ 44 h 47"/>
                <a:gd name="T4" fmla="*/ 27 w 52"/>
                <a:gd name="T5" fmla="*/ 42 h 47"/>
                <a:gd name="T6" fmla="*/ 33 w 52"/>
                <a:gd name="T7" fmla="*/ 39 h 47"/>
                <a:gd name="T8" fmla="*/ 29 w 52"/>
                <a:gd name="T9" fmla="*/ 31 h 47"/>
                <a:gd name="T10" fmla="*/ 11 w 52"/>
                <a:gd name="T11" fmla="*/ 33 h 47"/>
                <a:gd name="T12" fmla="*/ 9 w 52"/>
                <a:gd name="T13" fmla="*/ 42 h 47"/>
                <a:gd name="T14" fmla="*/ 16 w 52"/>
                <a:gd name="T15" fmla="*/ 44 h 47"/>
                <a:gd name="T16" fmla="*/ 16 w 52"/>
                <a:gd name="T17" fmla="*/ 45 h 47"/>
                <a:gd name="T18" fmla="*/ 0 w 52"/>
                <a:gd name="T19" fmla="*/ 47 h 47"/>
                <a:gd name="T20" fmla="*/ 0 w 52"/>
                <a:gd name="T21" fmla="*/ 45 h 47"/>
                <a:gd name="T22" fmla="*/ 7 w 52"/>
                <a:gd name="T23" fmla="*/ 37 h 47"/>
                <a:gd name="T24" fmla="*/ 20 w 52"/>
                <a:gd name="T25" fmla="*/ 0 h 47"/>
                <a:gd name="T26" fmla="*/ 22 w 52"/>
                <a:gd name="T27" fmla="*/ 0 h 47"/>
                <a:gd name="T28" fmla="*/ 43 w 52"/>
                <a:gd name="T29" fmla="*/ 31 h 47"/>
                <a:gd name="T30" fmla="*/ 52 w 52"/>
                <a:gd name="T31" fmla="*/ 39 h 47"/>
                <a:gd name="T32" fmla="*/ 52 w 52"/>
                <a:gd name="T33" fmla="*/ 41 h 47"/>
                <a:gd name="T34" fmla="*/ 27 w 52"/>
                <a:gd name="T35" fmla="*/ 28 h 47"/>
                <a:gd name="T36" fmla="*/ 18 w 52"/>
                <a:gd name="T37" fmla="*/ 14 h 47"/>
                <a:gd name="T38" fmla="*/ 12 w 52"/>
                <a:gd name="T39" fmla="*/ 30 h 47"/>
                <a:gd name="T40" fmla="*/ 27 w 52"/>
                <a:gd name="T41" fmla="*/ 2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2" h="47">
                  <a:moveTo>
                    <a:pt x="52" y="41"/>
                  </a:moveTo>
                  <a:lnTo>
                    <a:pt x="27" y="44"/>
                  </a:lnTo>
                  <a:lnTo>
                    <a:pt x="27" y="42"/>
                  </a:lnTo>
                  <a:cubicBezTo>
                    <a:pt x="32" y="41"/>
                    <a:pt x="33" y="41"/>
                    <a:pt x="33" y="39"/>
                  </a:cubicBezTo>
                  <a:cubicBezTo>
                    <a:pt x="33" y="37"/>
                    <a:pt x="30" y="33"/>
                    <a:pt x="29" y="31"/>
                  </a:cubicBezTo>
                  <a:lnTo>
                    <a:pt x="11" y="33"/>
                  </a:lnTo>
                  <a:cubicBezTo>
                    <a:pt x="10" y="38"/>
                    <a:pt x="9" y="41"/>
                    <a:pt x="9" y="42"/>
                  </a:cubicBezTo>
                  <a:cubicBezTo>
                    <a:pt x="9" y="44"/>
                    <a:pt x="13" y="44"/>
                    <a:pt x="16" y="44"/>
                  </a:cubicBezTo>
                  <a:lnTo>
                    <a:pt x="16" y="45"/>
                  </a:lnTo>
                  <a:lnTo>
                    <a:pt x="0" y="47"/>
                  </a:lnTo>
                  <a:lnTo>
                    <a:pt x="0" y="45"/>
                  </a:lnTo>
                  <a:cubicBezTo>
                    <a:pt x="4" y="44"/>
                    <a:pt x="5" y="42"/>
                    <a:pt x="7" y="37"/>
                  </a:cubicBezTo>
                  <a:lnTo>
                    <a:pt x="20" y="0"/>
                  </a:lnTo>
                  <a:lnTo>
                    <a:pt x="22" y="0"/>
                  </a:lnTo>
                  <a:lnTo>
                    <a:pt x="43" y="31"/>
                  </a:lnTo>
                  <a:cubicBezTo>
                    <a:pt x="47" y="38"/>
                    <a:pt x="48" y="40"/>
                    <a:pt x="52" y="39"/>
                  </a:cubicBezTo>
                  <a:lnTo>
                    <a:pt x="52" y="41"/>
                  </a:lnTo>
                  <a:close/>
                  <a:moveTo>
                    <a:pt x="27" y="28"/>
                  </a:moveTo>
                  <a:lnTo>
                    <a:pt x="18" y="14"/>
                  </a:lnTo>
                  <a:lnTo>
                    <a:pt x="12" y="30"/>
                  </a:lnTo>
                  <a:lnTo>
                    <a:pt x="27" y="28"/>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6" name="Freeform 217"/>
            <p:cNvSpPr>
              <a:spLocks noEditPoints="1"/>
            </p:cNvSpPr>
            <p:nvPr userDrawn="1"/>
          </p:nvSpPr>
          <p:spPr bwMode="auto">
            <a:xfrm>
              <a:off x="4321175" y="1360488"/>
              <a:ext cx="463550" cy="184150"/>
            </a:xfrm>
            <a:custGeom>
              <a:avLst/>
              <a:gdLst>
                <a:gd name="T0" fmla="*/ 518 w 585"/>
                <a:gd name="T1" fmla="*/ 62 h 232"/>
                <a:gd name="T2" fmla="*/ 138 w 585"/>
                <a:gd name="T3" fmla="*/ 55 h 232"/>
                <a:gd name="T4" fmla="*/ 83 w 585"/>
                <a:gd name="T5" fmla="*/ 4 h 232"/>
                <a:gd name="T6" fmla="*/ 0 w 585"/>
                <a:gd name="T7" fmla="*/ 91 h 232"/>
                <a:gd name="T8" fmla="*/ 192 w 585"/>
                <a:gd name="T9" fmla="*/ 123 h 232"/>
                <a:gd name="T10" fmla="*/ 224 w 585"/>
                <a:gd name="T11" fmla="*/ 180 h 232"/>
                <a:gd name="T12" fmla="*/ 170 w 585"/>
                <a:gd name="T13" fmla="*/ 205 h 232"/>
                <a:gd name="T14" fmla="*/ 264 w 585"/>
                <a:gd name="T15" fmla="*/ 183 h 232"/>
                <a:gd name="T16" fmla="*/ 297 w 585"/>
                <a:gd name="T17" fmla="*/ 159 h 232"/>
                <a:gd name="T18" fmla="*/ 352 w 585"/>
                <a:gd name="T19" fmla="*/ 211 h 232"/>
                <a:gd name="T20" fmla="*/ 356 w 585"/>
                <a:gd name="T21" fmla="*/ 178 h 232"/>
                <a:gd name="T22" fmla="*/ 458 w 585"/>
                <a:gd name="T23" fmla="*/ 216 h 232"/>
                <a:gd name="T24" fmla="*/ 421 w 585"/>
                <a:gd name="T25" fmla="*/ 193 h 232"/>
                <a:gd name="T26" fmla="*/ 356 w 585"/>
                <a:gd name="T27" fmla="*/ 114 h 232"/>
                <a:gd name="T28" fmla="*/ 583 w 585"/>
                <a:gd name="T29" fmla="*/ 27 h 232"/>
                <a:gd name="T30" fmla="*/ 175 w 585"/>
                <a:gd name="T31" fmla="*/ 200 h 232"/>
                <a:gd name="T32" fmla="*/ 411 w 585"/>
                <a:gd name="T33" fmla="*/ 194 h 232"/>
                <a:gd name="T34" fmla="*/ 96 w 585"/>
                <a:gd name="T35" fmla="*/ 39 h 232"/>
                <a:gd name="T36" fmla="*/ 65 w 585"/>
                <a:gd name="T37" fmla="*/ 35 h 232"/>
                <a:gd name="T38" fmla="*/ 95 w 585"/>
                <a:gd name="T39" fmla="*/ 47 h 232"/>
                <a:gd name="T40" fmla="*/ 77 w 585"/>
                <a:gd name="T41" fmla="*/ 22 h 232"/>
                <a:gd name="T42" fmla="*/ 262 w 585"/>
                <a:gd name="T43" fmla="*/ 118 h 232"/>
                <a:gd name="T44" fmla="*/ 271 w 585"/>
                <a:gd name="T45" fmla="*/ 163 h 232"/>
                <a:gd name="T46" fmla="*/ 273 w 585"/>
                <a:gd name="T47" fmla="*/ 183 h 232"/>
                <a:gd name="T48" fmla="*/ 273 w 585"/>
                <a:gd name="T49" fmla="*/ 183 h 232"/>
                <a:gd name="T50" fmla="*/ 281 w 585"/>
                <a:gd name="T51" fmla="*/ 160 h 232"/>
                <a:gd name="T52" fmla="*/ 261 w 585"/>
                <a:gd name="T53" fmla="*/ 146 h 232"/>
                <a:gd name="T54" fmla="*/ 293 w 585"/>
                <a:gd name="T55" fmla="*/ 134 h 232"/>
                <a:gd name="T56" fmla="*/ 291 w 585"/>
                <a:gd name="T57" fmla="*/ 119 h 232"/>
                <a:gd name="T58" fmla="*/ 296 w 585"/>
                <a:gd name="T59" fmla="*/ 131 h 232"/>
                <a:gd name="T60" fmla="*/ 302 w 585"/>
                <a:gd name="T61" fmla="*/ 125 h 232"/>
                <a:gd name="T62" fmla="*/ 302 w 585"/>
                <a:gd name="T63" fmla="*/ 125 h 232"/>
                <a:gd name="T64" fmla="*/ 348 w 585"/>
                <a:gd name="T65" fmla="*/ 119 h 232"/>
                <a:gd name="T66" fmla="*/ 332 w 585"/>
                <a:gd name="T67" fmla="*/ 143 h 232"/>
                <a:gd name="T68" fmla="*/ 324 w 585"/>
                <a:gd name="T69" fmla="*/ 162 h 232"/>
                <a:gd name="T70" fmla="*/ 318 w 585"/>
                <a:gd name="T71" fmla="*/ 148 h 232"/>
                <a:gd name="T72" fmla="*/ 307 w 585"/>
                <a:gd name="T73" fmla="*/ 148 h 232"/>
                <a:gd name="T74" fmla="*/ 336 w 585"/>
                <a:gd name="T75" fmla="*/ 197 h 232"/>
                <a:gd name="T76" fmla="*/ 301 w 585"/>
                <a:gd name="T77" fmla="*/ 166 h 232"/>
                <a:gd name="T78" fmla="*/ 289 w 585"/>
                <a:gd name="T79" fmla="*/ 205 h 232"/>
                <a:gd name="T80" fmla="*/ 338 w 585"/>
                <a:gd name="T81" fmla="*/ 159 h 232"/>
                <a:gd name="T82" fmla="*/ 340 w 585"/>
                <a:gd name="T83" fmla="*/ 184 h 232"/>
                <a:gd name="T84" fmla="*/ 348 w 585"/>
                <a:gd name="T85" fmla="*/ 199 h 232"/>
                <a:gd name="T86" fmla="*/ 344 w 585"/>
                <a:gd name="T87" fmla="*/ 170 h 232"/>
                <a:gd name="T88" fmla="*/ 356 w 585"/>
                <a:gd name="T89" fmla="*/ 169 h 232"/>
                <a:gd name="T90" fmla="*/ 352 w 585"/>
                <a:gd name="T91" fmla="*/ 160 h 232"/>
                <a:gd name="T92" fmla="*/ 351 w 585"/>
                <a:gd name="T93" fmla="*/ 154 h 232"/>
                <a:gd name="T94" fmla="*/ 557 w 585"/>
                <a:gd name="T95" fmla="*/ 101 h 232"/>
                <a:gd name="T96" fmla="*/ 131 w 585"/>
                <a:gd name="T97" fmla="*/ 131 h 232"/>
                <a:gd name="T98" fmla="*/ 79 w 585"/>
                <a:gd name="T99" fmla="*/ 65 h 232"/>
                <a:gd name="T100" fmla="*/ 449 w 585"/>
                <a:gd name="T101" fmla="*/ 59 h 232"/>
                <a:gd name="T102" fmla="*/ 538 w 585"/>
                <a:gd name="T103" fmla="*/ 61 h 232"/>
                <a:gd name="T104" fmla="*/ 553 w 585"/>
                <a:gd name="T105" fmla="*/ 32 h 232"/>
                <a:gd name="T106" fmla="*/ 563 w 585"/>
                <a:gd name="T107" fmla="*/ 28 h 232"/>
                <a:gd name="T108" fmla="*/ 536 w 585"/>
                <a:gd name="T109" fmla="*/ 11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5" h="232">
                  <a:moveTo>
                    <a:pt x="583" y="27"/>
                  </a:moveTo>
                  <a:cubicBezTo>
                    <a:pt x="578" y="15"/>
                    <a:pt x="569" y="7"/>
                    <a:pt x="557" y="3"/>
                  </a:cubicBezTo>
                  <a:cubicBezTo>
                    <a:pt x="545" y="0"/>
                    <a:pt x="532" y="2"/>
                    <a:pt x="524" y="12"/>
                  </a:cubicBezTo>
                  <a:cubicBezTo>
                    <a:pt x="511" y="23"/>
                    <a:pt x="520" y="41"/>
                    <a:pt x="521" y="56"/>
                  </a:cubicBezTo>
                  <a:cubicBezTo>
                    <a:pt x="521" y="59"/>
                    <a:pt x="521" y="61"/>
                    <a:pt x="518" y="62"/>
                  </a:cubicBezTo>
                  <a:cubicBezTo>
                    <a:pt x="463" y="58"/>
                    <a:pt x="412" y="44"/>
                    <a:pt x="358" y="38"/>
                  </a:cubicBezTo>
                  <a:cubicBezTo>
                    <a:pt x="345" y="36"/>
                    <a:pt x="333" y="37"/>
                    <a:pt x="321" y="34"/>
                  </a:cubicBezTo>
                  <a:lnTo>
                    <a:pt x="306" y="32"/>
                  </a:lnTo>
                  <a:cubicBezTo>
                    <a:pt x="259" y="34"/>
                    <a:pt x="211" y="37"/>
                    <a:pt x="167" y="48"/>
                  </a:cubicBezTo>
                  <a:cubicBezTo>
                    <a:pt x="158" y="51"/>
                    <a:pt x="147" y="52"/>
                    <a:pt x="138" y="55"/>
                  </a:cubicBezTo>
                  <a:cubicBezTo>
                    <a:pt x="131" y="54"/>
                    <a:pt x="125" y="59"/>
                    <a:pt x="119" y="57"/>
                  </a:cubicBezTo>
                  <a:lnTo>
                    <a:pt x="107" y="60"/>
                  </a:lnTo>
                  <a:cubicBezTo>
                    <a:pt x="105" y="60"/>
                    <a:pt x="104" y="60"/>
                    <a:pt x="102" y="60"/>
                  </a:cubicBezTo>
                  <a:cubicBezTo>
                    <a:pt x="96" y="44"/>
                    <a:pt x="114" y="35"/>
                    <a:pt x="109" y="19"/>
                  </a:cubicBezTo>
                  <a:cubicBezTo>
                    <a:pt x="104" y="11"/>
                    <a:pt x="94" y="2"/>
                    <a:pt x="83" y="4"/>
                  </a:cubicBezTo>
                  <a:cubicBezTo>
                    <a:pt x="70" y="2"/>
                    <a:pt x="59" y="10"/>
                    <a:pt x="53" y="19"/>
                  </a:cubicBezTo>
                  <a:cubicBezTo>
                    <a:pt x="44" y="39"/>
                    <a:pt x="55" y="58"/>
                    <a:pt x="58" y="77"/>
                  </a:cubicBezTo>
                  <a:cubicBezTo>
                    <a:pt x="57" y="83"/>
                    <a:pt x="64" y="90"/>
                    <a:pt x="58" y="95"/>
                  </a:cubicBezTo>
                  <a:cubicBezTo>
                    <a:pt x="46" y="86"/>
                    <a:pt x="30" y="82"/>
                    <a:pt x="16" y="86"/>
                  </a:cubicBezTo>
                  <a:cubicBezTo>
                    <a:pt x="11" y="88"/>
                    <a:pt x="3" y="85"/>
                    <a:pt x="0" y="91"/>
                  </a:cubicBezTo>
                  <a:cubicBezTo>
                    <a:pt x="17" y="99"/>
                    <a:pt x="37" y="98"/>
                    <a:pt x="56" y="97"/>
                  </a:cubicBezTo>
                  <a:cubicBezTo>
                    <a:pt x="58" y="97"/>
                    <a:pt x="59" y="96"/>
                    <a:pt x="61" y="98"/>
                  </a:cubicBezTo>
                  <a:cubicBezTo>
                    <a:pt x="63" y="108"/>
                    <a:pt x="59" y="121"/>
                    <a:pt x="65" y="130"/>
                  </a:cubicBezTo>
                  <a:cubicBezTo>
                    <a:pt x="72" y="139"/>
                    <a:pt x="84" y="141"/>
                    <a:pt x="94" y="142"/>
                  </a:cubicBezTo>
                  <a:cubicBezTo>
                    <a:pt x="129" y="141"/>
                    <a:pt x="160" y="131"/>
                    <a:pt x="192" y="123"/>
                  </a:cubicBezTo>
                  <a:cubicBezTo>
                    <a:pt x="197" y="123"/>
                    <a:pt x="201" y="120"/>
                    <a:pt x="206" y="120"/>
                  </a:cubicBezTo>
                  <a:cubicBezTo>
                    <a:pt x="223" y="116"/>
                    <a:pt x="241" y="113"/>
                    <a:pt x="259" y="113"/>
                  </a:cubicBezTo>
                  <a:cubicBezTo>
                    <a:pt x="252" y="123"/>
                    <a:pt x="247" y="134"/>
                    <a:pt x="244" y="147"/>
                  </a:cubicBezTo>
                  <a:cubicBezTo>
                    <a:pt x="239" y="157"/>
                    <a:pt x="252" y="159"/>
                    <a:pt x="255" y="164"/>
                  </a:cubicBezTo>
                  <a:cubicBezTo>
                    <a:pt x="244" y="168"/>
                    <a:pt x="235" y="176"/>
                    <a:pt x="224" y="180"/>
                  </a:cubicBezTo>
                  <a:cubicBezTo>
                    <a:pt x="200" y="180"/>
                    <a:pt x="180" y="189"/>
                    <a:pt x="157" y="191"/>
                  </a:cubicBezTo>
                  <a:cubicBezTo>
                    <a:pt x="157" y="196"/>
                    <a:pt x="165" y="195"/>
                    <a:pt x="166" y="200"/>
                  </a:cubicBezTo>
                  <a:cubicBezTo>
                    <a:pt x="165" y="203"/>
                    <a:pt x="161" y="204"/>
                    <a:pt x="159" y="205"/>
                  </a:cubicBezTo>
                  <a:cubicBezTo>
                    <a:pt x="158" y="208"/>
                    <a:pt x="159" y="208"/>
                    <a:pt x="161" y="208"/>
                  </a:cubicBezTo>
                  <a:cubicBezTo>
                    <a:pt x="163" y="206"/>
                    <a:pt x="168" y="208"/>
                    <a:pt x="170" y="205"/>
                  </a:cubicBezTo>
                  <a:cubicBezTo>
                    <a:pt x="178" y="205"/>
                    <a:pt x="184" y="203"/>
                    <a:pt x="191" y="202"/>
                  </a:cubicBezTo>
                  <a:cubicBezTo>
                    <a:pt x="198" y="200"/>
                    <a:pt x="205" y="199"/>
                    <a:pt x="211" y="195"/>
                  </a:cubicBezTo>
                  <a:cubicBezTo>
                    <a:pt x="219" y="193"/>
                    <a:pt x="224" y="187"/>
                    <a:pt x="232" y="185"/>
                  </a:cubicBezTo>
                  <a:cubicBezTo>
                    <a:pt x="243" y="185"/>
                    <a:pt x="253" y="181"/>
                    <a:pt x="264" y="180"/>
                  </a:cubicBezTo>
                  <a:lnTo>
                    <a:pt x="264" y="183"/>
                  </a:lnTo>
                  <a:cubicBezTo>
                    <a:pt x="255" y="197"/>
                    <a:pt x="246" y="211"/>
                    <a:pt x="237" y="224"/>
                  </a:cubicBezTo>
                  <a:cubicBezTo>
                    <a:pt x="235" y="227"/>
                    <a:pt x="237" y="230"/>
                    <a:pt x="239" y="231"/>
                  </a:cubicBezTo>
                  <a:cubicBezTo>
                    <a:pt x="245" y="232"/>
                    <a:pt x="250" y="231"/>
                    <a:pt x="254" y="228"/>
                  </a:cubicBezTo>
                  <a:cubicBezTo>
                    <a:pt x="262" y="215"/>
                    <a:pt x="269" y="202"/>
                    <a:pt x="276" y="188"/>
                  </a:cubicBezTo>
                  <a:cubicBezTo>
                    <a:pt x="278" y="175"/>
                    <a:pt x="288" y="168"/>
                    <a:pt x="297" y="159"/>
                  </a:cubicBezTo>
                  <a:cubicBezTo>
                    <a:pt x="299" y="158"/>
                    <a:pt x="301" y="156"/>
                    <a:pt x="302" y="158"/>
                  </a:cubicBezTo>
                  <a:cubicBezTo>
                    <a:pt x="295" y="167"/>
                    <a:pt x="290" y="175"/>
                    <a:pt x="284" y="185"/>
                  </a:cubicBezTo>
                  <a:cubicBezTo>
                    <a:pt x="281" y="196"/>
                    <a:pt x="281" y="209"/>
                    <a:pt x="290" y="218"/>
                  </a:cubicBezTo>
                  <a:cubicBezTo>
                    <a:pt x="295" y="222"/>
                    <a:pt x="301" y="221"/>
                    <a:pt x="307" y="221"/>
                  </a:cubicBezTo>
                  <a:cubicBezTo>
                    <a:pt x="322" y="213"/>
                    <a:pt x="341" y="226"/>
                    <a:pt x="352" y="211"/>
                  </a:cubicBezTo>
                  <a:cubicBezTo>
                    <a:pt x="359" y="210"/>
                    <a:pt x="360" y="218"/>
                    <a:pt x="364" y="222"/>
                  </a:cubicBezTo>
                  <a:cubicBezTo>
                    <a:pt x="370" y="224"/>
                    <a:pt x="377" y="230"/>
                    <a:pt x="384" y="226"/>
                  </a:cubicBezTo>
                  <a:cubicBezTo>
                    <a:pt x="383" y="221"/>
                    <a:pt x="379" y="218"/>
                    <a:pt x="376" y="214"/>
                  </a:cubicBezTo>
                  <a:cubicBezTo>
                    <a:pt x="372" y="206"/>
                    <a:pt x="366" y="199"/>
                    <a:pt x="362" y="192"/>
                  </a:cubicBezTo>
                  <a:cubicBezTo>
                    <a:pt x="360" y="187"/>
                    <a:pt x="357" y="183"/>
                    <a:pt x="356" y="178"/>
                  </a:cubicBezTo>
                  <a:cubicBezTo>
                    <a:pt x="363" y="180"/>
                    <a:pt x="369" y="185"/>
                    <a:pt x="376" y="186"/>
                  </a:cubicBezTo>
                  <a:cubicBezTo>
                    <a:pt x="383" y="189"/>
                    <a:pt x="391" y="188"/>
                    <a:pt x="397" y="192"/>
                  </a:cubicBezTo>
                  <a:cubicBezTo>
                    <a:pt x="402" y="199"/>
                    <a:pt x="409" y="202"/>
                    <a:pt x="416" y="207"/>
                  </a:cubicBezTo>
                  <a:cubicBezTo>
                    <a:pt x="425" y="211"/>
                    <a:pt x="436" y="212"/>
                    <a:pt x="446" y="216"/>
                  </a:cubicBezTo>
                  <a:cubicBezTo>
                    <a:pt x="449" y="216"/>
                    <a:pt x="455" y="219"/>
                    <a:pt x="458" y="216"/>
                  </a:cubicBezTo>
                  <a:cubicBezTo>
                    <a:pt x="456" y="214"/>
                    <a:pt x="454" y="213"/>
                    <a:pt x="452" y="212"/>
                  </a:cubicBezTo>
                  <a:cubicBezTo>
                    <a:pt x="451" y="207"/>
                    <a:pt x="459" y="209"/>
                    <a:pt x="461" y="205"/>
                  </a:cubicBezTo>
                  <a:cubicBezTo>
                    <a:pt x="461" y="204"/>
                    <a:pt x="459" y="203"/>
                    <a:pt x="457" y="203"/>
                  </a:cubicBezTo>
                  <a:cubicBezTo>
                    <a:pt x="452" y="200"/>
                    <a:pt x="438" y="199"/>
                    <a:pt x="435" y="197"/>
                  </a:cubicBezTo>
                  <a:cubicBezTo>
                    <a:pt x="430" y="196"/>
                    <a:pt x="426" y="194"/>
                    <a:pt x="421" y="193"/>
                  </a:cubicBezTo>
                  <a:cubicBezTo>
                    <a:pt x="399" y="193"/>
                    <a:pt x="386" y="172"/>
                    <a:pt x="368" y="164"/>
                  </a:cubicBezTo>
                  <a:cubicBezTo>
                    <a:pt x="372" y="161"/>
                    <a:pt x="379" y="158"/>
                    <a:pt x="381" y="152"/>
                  </a:cubicBezTo>
                  <a:cubicBezTo>
                    <a:pt x="385" y="146"/>
                    <a:pt x="386" y="138"/>
                    <a:pt x="383" y="132"/>
                  </a:cubicBezTo>
                  <a:cubicBezTo>
                    <a:pt x="379" y="120"/>
                    <a:pt x="364" y="121"/>
                    <a:pt x="355" y="115"/>
                  </a:cubicBezTo>
                  <a:lnTo>
                    <a:pt x="356" y="114"/>
                  </a:lnTo>
                  <a:cubicBezTo>
                    <a:pt x="371" y="113"/>
                    <a:pt x="384" y="116"/>
                    <a:pt x="397" y="119"/>
                  </a:cubicBezTo>
                  <a:cubicBezTo>
                    <a:pt x="433" y="124"/>
                    <a:pt x="467" y="138"/>
                    <a:pt x="505" y="139"/>
                  </a:cubicBezTo>
                  <a:cubicBezTo>
                    <a:pt x="526" y="139"/>
                    <a:pt x="552" y="140"/>
                    <a:pt x="562" y="119"/>
                  </a:cubicBezTo>
                  <a:cubicBezTo>
                    <a:pt x="564" y="108"/>
                    <a:pt x="566" y="96"/>
                    <a:pt x="568" y="84"/>
                  </a:cubicBezTo>
                  <a:cubicBezTo>
                    <a:pt x="572" y="65"/>
                    <a:pt x="585" y="48"/>
                    <a:pt x="583" y="27"/>
                  </a:cubicBezTo>
                  <a:moveTo>
                    <a:pt x="175" y="200"/>
                  </a:moveTo>
                  <a:lnTo>
                    <a:pt x="170" y="195"/>
                  </a:lnTo>
                  <a:cubicBezTo>
                    <a:pt x="173" y="192"/>
                    <a:pt x="178" y="194"/>
                    <a:pt x="182" y="191"/>
                  </a:cubicBezTo>
                  <a:cubicBezTo>
                    <a:pt x="192" y="188"/>
                    <a:pt x="204" y="185"/>
                    <a:pt x="215" y="187"/>
                  </a:cubicBezTo>
                  <a:cubicBezTo>
                    <a:pt x="203" y="196"/>
                    <a:pt x="188" y="197"/>
                    <a:pt x="175" y="200"/>
                  </a:cubicBezTo>
                  <a:moveTo>
                    <a:pt x="411" y="194"/>
                  </a:moveTo>
                  <a:cubicBezTo>
                    <a:pt x="420" y="198"/>
                    <a:pt x="438" y="202"/>
                    <a:pt x="451" y="204"/>
                  </a:cubicBezTo>
                  <a:cubicBezTo>
                    <a:pt x="450" y="209"/>
                    <a:pt x="441" y="204"/>
                    <a:pt x="442" y="211"/>
                  </a:cubicBezTo>
                  <a:cubicBezTo>
                    <a:pt x="430" y="207"/>
                    <a:pt x="417" y="204"/>
                    <a:pt x="408" y="195"/>
                  </a:cubicBezTo>
                  <a:cubicBezTo>
                    <a:pt x="409" y="195"/>
                    <a:pt x="409" y="194"/>
                    <a:pt x="411" y="194"/>
                  </a:cubicBezTo>
                  <a:moveTo>
                    <a:pt x="57" y="32"/>
                  </a:moveTo>
                  <a:cubicBezTo>
                    <a:pt x="58" y="26"/>
                    <a:pt x="59" y="18"/>
                    <a:pt x="66" y="13"/>
                  </a:cubicBezTo>
                  <a:cubicBezTo>
                    <a:pt x="75" y="8"/>
                    <a:pt x="87" y="10"/>
                    <a:pt x="96" y="15"/>
                  </a:cubicBezTo>
                  <a:cubicBezTo>
                    <a:pt x="98" y="16"/>
                    <a:pt x="100" y="18"/>
                    <a:pt x="102" y="22"/>
                  </a:cubicBezTo>
                  <a:cubicBezTo>
                    <a:pt x="104" y="28"/>
                    <a:pt x="101" y="35"/>
                    <a:pt x="96" y="39"/>
                  </a:cubicBezTo>
                  <a:lnTo>
                    <a:pt x="92" y="39"/>
                  </a:lnTo>
                  <a:cubicBezTo>
                    <a:pt x="92" y="33"/>
                    <a:pt x="92" y="27"/>
                    <a:pt x="94" y="22"/>
                  </a:cubicBezTo>
                  <a:cubicBezTo>
                    <a:pt x="94" y="17"/>
                    <a:pt x="90" y="17"/>
                    <a:pt x="87" y="15"/>
                  </a:cubicBezTo>
                  <a:cubicBezTo>
                    <a:pt x="81" y="13"/>
                    <a:pt x="75" y="16"/>
                    <a:pt x="70" y="19"/>
                  </a:cubicBezTo>
                  <a:cubicBezTo>
                    <a:pt x="67" y="23"/>
                    <a:pt x="63" y="29"/>
                    <a:pt x="65" y="35"/>
                  </a:cubicBezTo>
                  <a:cubicBezTo>
                    <a:pt x="68" y="40"/>
                    <a:pt x="66" y="45"/>
                    <a:pt x="67" y="50"/>
                  </a:cubicBezTo>
                  <a:lnTo>
                    <a:pt x="66" y="51"/>
                  </a:lnTo>
                  <a:cubicBezTo>
                    <a:pt x="62" y="47"/>
                    <a:pt x="56" y="41"/>
                    <a:pt x="57" y="32"/>
                  </a:cubicBezTo>
                  <a:moveTo>
                    <a:pt x="74" y="43"/>
                  </a:moveTo>
                  <a:cubicBezTo>
                    <a:pt x="80" y="47"/>
                    <a:pt x="88" y="46"/>
                    <a:pt x="95" y="47"/>
                  </a:cubicBezTo>
                  <a:cubicBezTo>
                    <a:pt x="96" y="51"/>
                    <a:pt x="96" y="56"/>
                    <a:pt x="93" y="60"/>
                  </a:cubicBezTo>
                  <a:cubicBezTo>
                    <a:pt x="87" y="58"/>
                    <a:pt x="78" y="59"/>
                    <a:pt x="75" y="53"/>
                  </a:cubicBezTo>
                  <a:cubicBezTo>
                    <a:pt x="76" y="50"/>
                    <a:pt x="74" y="46"/>
                    <a:pt x="74" y="43"/>
                  </a:cubicBezTo>
                  <a:moveTo>
                    <a:pt x="73" y="31"/>
                  </a:moveTo>
                  <a:cubicBezTo>
                    <a:pt x="74" y="27"/>
                    <a:pt x="73" y="23"/>
                    <a:pt x="77" y="22"/>
                  </a:cubicBezTo>
                  <a:cubicBezTo>
                    <a:pt x="80" y="21"/>
                    <a:pt x="84" y="21"/>
                    <a:pt x="85" y="24"/>
                  </a:cubicBezTo>
                  <a:cubicBezTo>
                    <a:pt x="84" y="29"/>
                    <a:pt x="84" y="34"/>
                    <a:pt x="83" y="38"/>
                  </a:cubicBezTo>
                  <a:cubicBezTo>
                    <a:pt x="77" y="38"/>
                    <a:pt x="75" y="35"/>
                    <a:pt x="73" y="31"/>
                  </a:cubicBezTo>
                  <a:moveTo>
                    <a:pt x="250" y="153"/>
                  </a:moveTo>
                  <a:cubicBezTo>
                    <a:pt x="249" y="139"/>
                    <a:pt x="254" y="128"/>
                    <a:pt x="262" y="118"/>
                  </a:cubicBezTo>
                  <a:cubicBezTo>
                    <a:pt x="268" y="117"/>
                    <a:pt x="274" y="116"/>
                    <a:pt x="279" y="119"/>
                  </a:cubicBezTo>
                  <a:cubicBezTo>
                    <a:pt x="269" y="122"/>
                    <a:pt x="256" y="124"/>
                    <a:pt x="254" y="137"/>
                  </a:cubicBezTo>
                  <a:cubicBezTo>
                    <a:pt x="255" y="142"/>
                    <a:pt x="253" y="144"/>
                    <a:pt x="255" y="148"/>
                  </a:cubicBezTo>
                  <a:cubicBezTo>
                    <a:pt x="259" y="156"/>
                    <a:pt x="269" y="153"/>
                    <a:pt x="274" y="158"/>
                  </a:cubicBezTo>
                  <a:cubicBezTo>
                    <a:pt x="274" y="160"/>
                    <a:pt x="273" y="162"/>
                    <a:pt x="271" y="163"/>
                  </a:cubicBezTo>
                  <a:cubicBezTo>
                    <a:pt x="264" y="159"/>
                    <a:pt x="256" y="158"/>
                    <a:pt x="250" y="153"/>
                  </a:cubicBezTo>
                  <a:moveTo>
                    <a:pt x="237" y="179"/>
                  </a:moveTo>
                  <a:cubicBezTo>
                    <a:pt x="246" y="175"/>
                    <a:pt x="255" y="167"/>
                    <a:pt x="265" y="170"/>
                  </a:cubicBezTo>
                  <a:cubicBezTo>
                    <a:pt x="258" y="176"/>
                    <a:pt x="247" y="178"/>
                    <a:pt x="237" y="179"/>
                  </a:cubicBezTo>
                  <a:moveTo>
                    <a:pt x="273" y="183"/>
                  </a:moveTo>
                  <a:cubicBezTo>
                    <a:pt x="267" y="195"/>
                    <a:pt x="261" y="207"/>
                    <a:pt x="254" y="218"/>
                  </a:cubicBezTo>
                  <a:cubicBezTo>
                    <a:pt x="253" y="220"/>
                    <a:pt x="250" y="221"/>
                    <a:pt x="248" y="221"/>
                  </a:cubicBezTo>
                  <a:cubicBezTo>
                    <a:pt x="248" y="216"/>
                    <a:pt x="253" y="212"/>
                    <a:pt x="256" y="207"/>
                  </a:cubicBezTo>
                  <a:cubicBezTo>
                    <a:pt x="264" y="197"/>
                    <a:pt x="266" y="186"/>
                    <a:pt x="275" y="176"/>
                  </a:cubicBezTo>
                  <a:cubicBezTo>
                    <a:pt x="277" y="178"/>
                    <a:pt x="273" y="180"/>
                    <a:pt x="273" y="183"/>
                  </a:cubicBezTo>
                  <a:moveTo>
                    <a:pt x="282" y="161"/>
                  </a:moveTo>
                  <a:lnTo>
                    <a:pt x="282" y="162"/>
                  </a:lnTo>
                  <a:lnTo>
                    <a:pt x="281" y="162"/>
                  </a:lnTo>
                  <a:lnTo>
                    <a:pt x="281" y="161"/>
                  </a:lnTo>
                  <a:lnTo>
                    <a:pt x="281" y="160"/>
                  </a:lnTo>
                  <a:lnTo>
                    <a:pt x="283" y="160"/>
                  </a:lnTo>
                  <a:cubicBezTo>
                    <a:pt x="282" y="160"/>
                    <a:pt x="282" y="160"/>
                    <a:pt x="281" y="161"/>
                  </a:cubicBezTo>
                  <a:lnTo>
                    <a:pt x="282" y="161"/>
                  </a:lnTo>
                  <a:close/>
                  <a:moveTo>
                    <a:pt x="279" y="150"/>
                  </a:moveTo>
                  <a:cubicBezTo>
                    <a:pt x="272" y="150"/>
                    <a:pt x="266" y="148"/>
                    <a:pt x="261" y="146"/>
                  </a:cubicBezTo>
                  <a:cubicBezTo>
                    <a:pt x="257" y="142"/>
                    <a:pt x="261" y="138"/>
                    <a:pt x="261" y="134"/>
                  </a:cubicBezTo>
                  <a:cubicBezTo>
                    <a:pt x="266" y="125"/>
                    <a:pt x="281" y="121"/>
                    <a:pt x="288" y="129"/>
                  </a:cubicBezTo>
                  <a:cubicBezTo>
                    <a:pt x="287" y="137"/>
                    <a:pt x="284" y="144"/>
                    <a:pt x="279" y="150"/>
                  </a:cubicBezTo>
                  <a:moveTo>
                    <a:pt x="287" y="150"/>
                  </a:moveTo>
                  <a:cubicBezTo>
                    <a:pt x="288" y="145"/>
                    <a:pt x="290" y="139"/>
                    <a:pt x="293" y="134"/>
                  </a:cubicBezTo>
                  <a:cubicBezTo>
                    <a:pt x="293" y="139"/>
                    <a:pt x="290" y="146"/>
                    <a:pt x="287" y="150"/>
                  </a:cubicBezTo>
                  <a:moveTo>
                    <a:pt x="291" y="119"/>
                  </a:moveTo>
                  <a:cubicBezTo>
                    <a:pt x="286" y="118"/>
                    <a:pt x="284" y="113"/>
                    <a:pt x="278" y="113"/>
                  </a:cubicBezTo>
                  <a:cubicBezTo>
                    <a:pt x="283" y="111"/>
                    <a:pt x="287" y="112"/>
                    <a:pt x="293" y="112"/>
                  </a:cubicBezTo>
                  <a:cubicBezTo>
                    <a:pt x="295" y="115"/>
                    <a:pt x="292" y="117"/>
                    <a:pt x="291" y="119"/>
                  </a:cubicBezTo>
                  <a:moveTo>
                    <a:pt x="296" y="131"/>
                  </a:moveTo>
                  <a:lnTo>
                    <a:pt x="295" y="131"/>
                  </a:lnTo>
                  <a:lnTo>
                    <a:pt x="295" y="127"/>
                  </a:lnTo>
                  <a:lnTo>
                    <a:pt x="296" y="127"/>
                  </a:lnTo>
                  <a:lnTo>
                    <a:pt x="296" y="131"/>
                  </a:lnTo>
                  <a:close/>
                  <a:moveTo>
                    <a:pt x="296" y="148"/>
                  </a:moveTo>
                  <a:cubicBezTo>
                    <a:pt x="296" y="147"/>
                    <a:pt x="297" y="145"/>
                    <a:pt x="297" y="143"/>
                  </a:cubicBezTo>
                  <a:cubicBezTo>
                    <a:pt x="299" y="141"/>
                    <a:pt x="301" y="145"/>
                    <a:pt x="302" y="146"/>
                  </a:cubicBezTo>
                  <a:cubicBezTo>
                    <a:pt x="301" y="148"/>
                    <a:pt x="298" y="149"/>
                    <a:pt x="296" y="148"/>
                  </a:cubicBezTo>
                  <a:moveTo>
                    <a:pt x="302" y="125"/>
                  </a:moveTo>
                  <a:cubicBezTo>
                    <a:pt x="304" y="119"/>
                    <a:pt x="304" y="115"/>
                    <a:pt x="307" y="111"/>
                  </a:cubicBezTo>
                  <a:cubicBezTo>
                    <a:pt x="311" y="111"/>
                    <a:pt x="315" y="111"/>
                    <a:pt x="318" y="112"/>
                  </a:cubicBezTo>
                  <a:cubicBezTo>
                    <a:pt x="318" y="120"/>
                    <a:pt x="328" y="130"/>
                    <a:pt x="318" y="137"/>
                  </a:cubicBezTo>
                  <a:cubicBezTo>
                    <a:pt x="314" y="138"/>
                    <a:pt x="309" y="142"/>
                    <a:pt x="306" y="138"/>
                  </a:cubicBezTo>
                  <a:cubicBezTo>
                    <a:pt x="301" y="134"/>
                    <a:pt x="300" y="130"/>
                    <a:pt x="302" y="125"/>
                  </a:cubicBezTo>
                  <a:moveTo>
                    <a:pt x="329" y="114"/>
                  </a:moveTo>
                  <a:cubicBezTo>
                    <a:pt x="329" y="111"/>
                    <a:pt x="333" y="113"/>
                    <a:pt x="334" y="112"/>
                  </a:cubicBezTo>
                  <a:lnTo>
                    <a:pt x="346" y="113"/>
                  </a:lnTo>
                  <a:cubicBezTo>
                    <a:pt x="340" y="112"/>
                    <a:pt x="332" y="126"/>
                    <a:pt x="329" y="114"/>
                  </a:cubicBezTo>
                  <a:moveTo>
                    <a:pt x="348" y="119"/>
                  </a:moveTo>
                  <a:cubicBezTo>
                    <a:pt x="344" y="121"/>
                    <a:pt x="340" y="126"/>
                    <a:pt x="336" y="127"/>
                  </a:cubicBezTo>
                  <a:cubicBezTo>
                    <a:pt x="338" y="123"/>
                    <a:pt x="344" y="119"/>
                    <a:pt x="348" y="119"/>
                  </a:cubicBezTo>
                  <a:moveTo>
                    <a:pt x="332" y="144"/>
                  </a:moveTo>
                  <a:lnTo>
                    <a:pt x="332" y="144"/>
                  </a:lnTo>
                  <a:lnTo>
                    <a:pt x="332" y="143"/>
                  </a:lnTo>
                  <a:lnTo>
                    <a:pt x="332" y="143"/>
                  </a:lnTo>
                  <a:lnTo>
                    <a:pt x="332" y="144"/>
                  </a:lnTo>
                  <a:close/>
                  <a:moveTo>
                    <a:pt x="333" y="166"/>
                  </a:moveTo>
                  <a:cubicBezTo>
                    <a:pt x="333" y="167"/>
                    <a:pt x="333" y="168"/>
                    <a:pt x="332" y="169"/>
                  </a:cubicBezTo>
                  <a:lnTo>
                    <a:pt x="324" y="162"/>
                  </a:lnTo>
                  <a:cubicBezTo>
                    <a:pt x="328" y="161"/>
                    <a:pt x="331" y="163"/>
                    <a:pt x="333" y="166"/>
                  </a:cubicBezTo>
                  <a:moveTo>
                    <a:pt x="323" y="154"/>
                  </a:moveTo>
                  <a:cubicBezTo>
                    <a:pt x="324" y="153"/>
                    <a:pt x="326" y="153"/>
                    <a:pt x="326" y="154"/>
                  </a:cubicBezTo>
                  <a:lnTo>
                    <a:pt x="323" y="154"/>
                  </a:lnTo>
                  <a:close/>
                  <a:moveTo>
                    <a:pt x="318" y="148"/>
                  </a:moveTo>
                  <a:cubicBezTo>
                    <a:pt x="319" y="146"/>
                    <a:pt x="321" y="143"/>
                    <a:pt x="324" y="143"/>
                  </a:cubicBezTo>
                  <a:cubicBezTo>
                    <a:pt x="324" y="143"/>
                    <a:pt x="324" y="143"/>
                    <a:pt x="324" y="144"/>
                  </a:cubicBezTo>
                  <a:cubicBezTo>
                    <a:pt x="322" y="146"/>
                    <a:pt x="320" y="148"/>
                    <a:pt x="318" y="148"/>
                  </a:cubicBezTo>
                  <a:moveTo>
                    <a:pt x="309" y="148"/>
                  </a:moveTo>
                  <a:lnTo>
                    <a:pt x="307" y="148"/>
                  </a:lnTo>
                  <a:lnTo>
                    <a:pt x="310" y="145"/>
                  </a:lnTo>
                  <a:cubicBezTo>
                    <a:pt x="311" y="146"/>
                    <a:pt x="309" y="147"/>
                    <a:pt x="309" y="148"/>
                  </a:cubicBezTo>
                  <a:moveTo>
                    <a:pt x="310" y="162"/>
                  </a:moveTo>
                  <a:cubicBezTo>
                    <a:pt x="315" y="157"/>
                    <a:pt x="319" y="165"/>
                    <a:pt x="321" y="169"/>
                  </a:cubicBezTo>
                  <a:cubicBezTo>
                    <a:pt x="327" y="178"/>
                    <a:pt x="342" y="185"/>
                    <a:pt x="336" y="197"/>
                  </a:cubicBezTo>
                  <a:cubicBezTo>
                    <a:pt x="329" y="203"/>
                    <a:pt x="318" y="197"/>
                    <a:pt x="310" y="202"/>
                  </a:cubicBezTo>
                  <a:cubicBezTo>
                    <a:pt x="306" y="202"/>
                    <a:pt x="298" y="203"/>
                    <a:pt x="296" y="199"/>
                  </a:cubicBezTo>
                  <a:cubicBezTo>
                    <a:pt x="300" y="186"/>
                    <a:pt x="304" y="173"/>
                    <a:pt x="310" y="162"/>
                  </a:cubicBezTo>
                  <a:moveTo>
                    <a:pt x="299" y="169"/>
                  </a:moveTo>
                  <a:lnTo>
                    <a:pt x="301" y="166"/>
                  </a:lnTo>
                  <a:cubicBezTo>
                    <a:pt x="298" y="175"/>
                    <a:pt x="294" y="185"/>
                    <a:pt x="289" y="194"/>
                  </a:cubicBezTo>
                  <a:cubicBezTo>
                    <a:pt x="287" y="185"/>
                    <a:pt x="296" y="177"/>
                    <a:pt x="299" y="169"/>
                  </a:cubicBezTo>
                  <a:moveTo>
                    <a:pt x="316" y="215"/>
                  </a:moveTo>
                  <a:cubicBezTo>
                    <a:pt x="309" y="215"/>
                    <a:pt x="298" y="219"/>
                    <a:pt x="291" y="213"/>
                  </a:cubicBezTo>
                  <a:cubicBezTo>
                    <a:pt x="292" y="210"/>
                    <a:pt x="288" y="208"/>
                    <a:pt x="289" y="205"/>
                  </a:cubicBezTo>
                  <a:cubicBezTo>
                    <a:pt x="295" y="203"/>
                    <a:pt x="300" y="210"/>
                    <a:pt x="306" y="205"/>
                  </a:cubicBezTo>
                  <a:cubicBezTo>
                    <a:pt x="314" y="205"/>
                    <a:pt x="323" y="204"/>
                    <a:pt x="332" y="206"/>
                  </a:cubicBezTo>
                  <a:cubicBezTo>
                    <a:pt x="336" y="207"/>
                    <a:pt x="343" y="199"/>
                    <a:pt x="343" y="207"/>
                  </a:cubicBezTo>
                  <a:cubicBezTo>
                    <a:pt x="340" y="220"/>
                    <a:pt x="325" y="211"/>
                    <a:pt x="316" y="215"/>
                  </a:cubicBezTo>
                  <a:moveTo>
                    <a:pt x="338" y="159"/>
                  </a:moveTo>
                  <a:lnTo>
                    <a:pt x="339" y="159"/>
                  </a:lnTo>
                  <a:lnTo>
                    <a:pt x="339" y="160"/>
                  </a:lnTo>
                  <a:lnTo>
                    <a:pt x="338" y="160"/>
                  </a:lnTo>
                  <a:lnTo>
                    <a:pt x="338" y="159"/>
                  </a:lnTo>
                  <a:close/>
                  <a:moveTo>
                    <a:pt x="340" y="184"/>
                  </a:moveTo>
                  <a:cubicBezTo>
                    <a:pt x="341" y="188"/>
                    <a:pt x="344" y="189"/>
                    <a:pt x="342" y="193"/>
                  </a:cubicBezTo>
                  <a:cubicBezTo>
                    <a:pt x="341" y="191"/>
                    <a:pt x="339" y="188"/>
                    <a:pt x="340" y="184"/>
                  </a:cubicBezTo>
                  <a:moveTo>
                    <a:pt x="351" y="207"/>
                  </a:moveTo>
                  <a:lnTo>
                    <a:pt x="349" y="207"/>
                  </a:lnTo>
                  <a:cubicBezTo>
                    <a:pt x="347" y="206"/>
                    <a:pt x="348" y="202"/>
                    <a:pt x="348" y="199"/>
                  </a:cubicBezTo>
                  <a:cubicBezTo>
                    <a:pt x="350" y="201"/>
                    <a:pt x="352" y="204"/>
                    <a:pt x="351" y="207"/>
                  </a:cubicBezTo>
                  <a:moveTo>
                    <a:pt x="370" y="216"/>
                  </a:moveTo>
                  <a:cubicBezTo>
                    <a:pt x="369" y="217"/>
                    <a:pt x="367" y="217"/>
                    <a:pt x="367" y="216"/>
                  </a:cubicBezTo>
                  <a:cubicBezTo>
                    <a:pt x="355" y="202"/>
                    <a:pt x="350" y="186"/>
                    <a:pt x="343" y="170"/>
                  </a:cubicBezTo>
                  <a:lnTo>
                    <a:pt x="344" y="170"/>
                  </a:lnTo>
                  <a:cubicBezTo>
                    <a:pt x="353" y="185"/>
                    <a:pt x="361" y="201"/>
                    <a:pt x="370" y="216"/>
                  </a:cubicBezTo>
                  <a:moveTo>
                    <a:pt x="384" y="181"/>
                  </a:moveTo>
                  <a:cubicBezTo>
                    <a:pt x="383" y="181"/>
                    <a:pt x="383" y="182"/>
                    <a:pt x="383" y="182"/>
                  </a:cubicBezTo>
                  <a:cubicBezTo>
                    <a:pt x="372" y="183"/>
                    <a:pt x="365" y="176"/>
                    <a:pt x="356" y="170"/>
                  </a:cubicBezTo>
                  <a:lnTo>
                    <a:pt x="356" y="169"/>
                  </a:lnTo>
                  <a:cubicBezTo>
                    <a:pt x="366" y="169"/>
                    <a:pt x="375" y="176"/>
                    <a:pt x="384" y="181"/>
                  </a:cubicBezTo>
                  <a:moveTo>
                    <a:pt x="374" y="130"/>
                  </a:moveTo>
                  <a:cubicBezTo>
                    <a:pt x="378" y="131"/>
                    <a:pt x="379" y="136"/>
                    <a:pt x="379" y="140"/>
                  </a:cubicBezTo>
                  <a:cubicBezTo>
                    <a:pt x="379" y="148"/>
                    <a:pt x="374" y="156"/>
                    <a:pt x="366" y="159"/>
                  </a:cubicBezTo>
                  <a:cubicBezTo>
                    <a:pt x="362" y="161"/>
                    <a:pt x="356" y="162"/>
                    <a:pt x="352" y="160"/>
                  </a:cubicBezTo>
                  <a:cubicBezTo>
                    <a:pt x="361" y="160"/>
                    <a:pt x="370" y="156"/>
                    <a:pt x="374" y="147"/>
                  </a:cubicBezTo>
                  <a:lnTo>
                    <a:pt x="374" y="130"/>
                  </a:lnTo>
                  <a:close/>
                  <a:moveTo>
                    <a:pt x="366" y="129"/>
                  </a:moveTo>
                  <a:cubicBezTo>
                    <a:pt x="367" y="134"/>
                    <a:pt x="371" y="139"/>
                    <a:pt x="369" y="145"/>
                  </a:cubicBezTo>
                  <a:cubicBezTo>
                    <a:pt x="365" y="153"/>
                    <a:pt x="358" y="153"/>
                    <a:pt x="351" y="154"/>
                  </a:cubicBezTo>
                  <a:cubicBezTo>
                    <a:pt x="347" y="154"/>
                    <a:pt x="345" y="153"/>
                    <a:pt x="342" y="151"/>
                  </a:cubicBezTo>
                  <a:cubicBezTo>
                    <a:pt x="343" y="150"/>
                    <a:pt x="342" y="149"/>
                    <a:pt x="341" y="148"/>
                  </a:cubicBezTo>
                  <a:cubicBezTo>
                    <a:pt x="342" y="143"/>
                    <a:pt x="332" y="138"/>
                    <a:pt x="339" y="134"/>
                  </a:cubicBezTo>
                  <a:cubicBezTo>
                    <a:pt x="345" y="128"/>
                    <a:pt x="359" y="115"/>
                    <a:pt x="366" y="129"/>
                  </a:cubicBezTo>
                  <a:moveTo>
                    <a:pt x="557" y="101"/>
                  </a:moveTo>
                  <a:cubicBezTo>
                    <a:pt x="554" y="105"/>
                    <a:pt x="557" y="111"/>
                    <a:pt x="553" y="114"/>
                  </a:cubicBezTo>
                  <a:cubicBezTo>
                    <a:pt x="553" y="121"/>
                    <a:pt x="547" y="124"/>
                    <a:pt x="543" y="127"/>
                  </a:cubicBezTo>
                  <a:cubicBezTo>
                    <a:pt x="498" y="137"/>
                    <a:pt x="454" y="122"/>
                    <a:pt x="410" y="114"/>
                  </a:cubicBezTo>
                  <a:cubicBezTo>
                    <a:pt x="349" y="101"/>
                    <a:pt x="278" y="97"/>
                    <a:pt x="216" y="111"/>
                  </a:cubicBezTo>
                  <a:cubicBezTo>
                    <a:pt x="187" y="116"/>
                    <a:pt x="159" y="123"/>
                    <a:pt x="131" y="131"/>
                  </a:cubicBezTo>
                  <a:cubicBezTo>
                    <a:pt x="114" y="134"/>
                    <a:pt x="95" y="136"/>
                    <a:pt x="78" y="131"/>
                  </a:cubicBezTo>
                  <a:cubicBezTo>
                    <a:pt x="65" y="124"/>
                    <a:pt x="70" y="107"/>
                    <a:pt x="66" y="95"/>
                  </a:cubicBezTo>
                  <a:cubicBezTo>
                    <a:pt x="67" y="85"/>
                    <a:pt x="64" y="78"/>
                    <a:pt x="63" y="69"/>
                  </a:cubicBezTo>
                  <a:cubicBezTo>
                    <a:pt x="62" y="66"/>
                    <a:pt x="61" y="62"/>
                    <a:pt x="62" y="59"/>
                  </a:cubicBezTo>
                  <a:cubicBezTo>
                    <a:pt x="67" y="59"/>
                    <a:pt x="73" y="64"/>
                    <a:pt x="79" y="65"/>
                  </a:cubicBezTo>
                  <a:cubicBezTo>
                    <a:pt x="111" y="71"/>
                    <a:pt x="139" y="61"/>
                    <a:pt x="168" y="56"/>
                  </a:cubicBezTo>
                  <a:cubicBezTo>
                    <a:pt x="197" y="50"/>
                    <a:pt x="226" y="45"/>
                    <a:pt x="256" y="42"/>
                  </a:cubicBezTo>
                  <a:cubicBezTo>
                    <a:pt x="290" y="42"/>
                    <a:pt x="324" y="40"/>
                    <a:pt x="357" y="46"/>
                  </a:cubicBezTo>
                  <a:cubicBezTo>
                    <a:pt x="367" y="46"/>
                    <a:pt x="376" y="49"/>
                    <a:pt x="387" y="50"/>
                  </a:cubicBezTo>
                  <a:cubicBezTo>
                    <a:pt x="408" y="52"/>
                    <a:pt x="427" y="58"/>
                    <a:pt x="449" y="59"/>
                  </a:cubicBezTo>
                  <a:cubicBezTo>
                    <a:pt x="452" y="61"/>
                    <a:pt x="457" y="61"/>
                    <a:pt x="460" y="61"/>
                  </a:cubicBezTo>
                  <a:cubicBezTo>
                    <a:pt x="494" y="67"/>
                    <a:pt x="532" y="76"/>
                    <a:pt x="565" y="61"/>
                  </a:cubicBezTo>
                  <a:cubicBezTo>
                    <a:pt x="565" y="75"/>
                    <a:pt x="559" y="88"/>
                    <a:pt x="557" y="101"/>
                  </a:cubicBezTo>
                  <a:moveTo>
                    <a:pt x="547" y="54"/>
                  </a:moveTo>
                  <a:cubicBezTo>
                    <a:pt x="547" y="61"/>
                    <a:pt x="541" y="59"/>
                    <a:pt x="538" y="61"/>
                  </a:cubicBezTo>
                  <a:lnTo>
                    <a:pt x="529" y="61"/>
                  </a:lnTo>
                  <a:cubicBezTo>
                    <a:pt x="528" y="58"/>
                    <a:pt x="528" y="54"/>
                    <a:pt x="528" y="51"/>
                  </a:cubicBezTo>
                  <a:cubicBezTo>
                    <a:pt x="534" y="52"/>
                    <a:pt x="541" y="52"/>
                    <a:pt x="547" y="54"/>
                  </a:cubicBezTo>
                  <a:moveTo>
                    <a:pt x="543" y="45"/>
                  </a:moveTo>
                  <a:cubicBezTo>
                    <a:pt x="547" y="41"/>
                    <a:pt x="541" y="17"/>
                    <a:pt x="553" y="32"/>
                  </a:cubicBezTo>
                  <a:cubicBezTo>
                    <a:pt x="553" y="35"/>
                    <a:pt x="554" y="40"/>
                    <a:pt x="551" y="42"/>
                  </a:cubicBezTo>
                  <a:cubicBezTo>
                    <a:pt x="549" y="44"/>
                    <a:pt x="546" y="47"/>
                    <a:pt x="543" y="45"/>
                  </a:cubicBezTo>
                  <a:moveTo>
                    <a:pt x="573" y="41"/>
                  </a:moveTo>
                  <a:cubicBezTo>
                    <a:pt x="570" y="48"/>
                    <a:pt x="565" y="53"/>
                    <a:pt x="557" y="54"/>
                  </a:cubicBezTo>
                  <a:cubicBezTo>
                    <a:pt x="557" y="45"/>
                    <a:pt x="566" y="39"/>
                    <a:pt x="563" y="28"/>
                  </a:cubicBezTo>
                  <a:cubicBezTo>
                    <a:pt x="558" y="21"/>
                    <a:pt x="548" y="19"/>
                    <a:pt x="539" y="21"/>
                  </a:cubicBezTo>
                  <a:cubicBezTo>
                    <a:pt x="535" y="23"/>
                    <a:pt x="537" y="27"/>
                    <a:pt x="536" y="30"/>
                  </a:cubicBezTo>
                  <a:lnTo>
                    <a:pt x="534" y="43"/>
                  </a:lnTo>
                  <a:cubicBezTo>
                    <a:pt x="527" y="43"/>
                    <a:pt x="526" y="36"/>
                    <a:pt x="524" y="31"/>
                  </a:cubicBezTo>
                  <a:cubicBezTo>
                    <a:pt x="524" y="23"/>
                    <a:pt x="528" y="15"/>
                    <a:pt x="536" y="11"/>
                  </a:cubicBezTo>
                  <a:cubicBezTo>
                    <a:pt x="542" y="8"/>
                    <a:pt x="552" y="8"/>
                    <a:pt x="558" y="12"/>
                  </a:cubicBezTo>
                  <a:cubicBezTo>
                    <a:pt x="563" y="13"/>
                    <a:pt x="568" y="15"/>
                    <a:pt x="570" y="19"/>
                  </a:cubicBezTo>
                  <a:cubicBezTo>
                    <a:pt x="576" y="25"/>
                    <a:pt x="574" y="34"/>
                    <a:pt x="573" y="41"/>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7" name="Rectangle 218"/>
            <p:cNvSpPr>
              <a:spLocks noChangeArrowheads="1"/>
            </p:cNvSpPr>
            <p:nvPr userDrawn="1"/>
          </p:nvSpPr>
          <p:spPr bwMode="auto">
            <a:xfrm>
              <a:off x="3613150" y="1860550"/>
              <a:ext cx="1905000" cy="9525"/>
            </a:xfrm>
            <a:prstGeom prst="rect">
              <a:avLst/>
            </a:prstGeom>
            <a:solidFill>
              <a:srgbClr val="666666"/>
            </a:solidFill>
            <a:ln w="9525">
              <a:noFill/>
              <a:miter lim="800000"/>
              <a:headEnd/>
              <a:tailEnd/>
            </a:ln>
          </p:spPr>
          <p:txBody>
            <a:bodyPr vert="horz" wrap="square" lIns="91440" tIns="45720" rIns="91440" bIns="45720" numCol="1" anchor="t" anchorCtr="0" compatLnSpc="1">
              <a:prstTxWarp prst="textNoShape">
                <a:avLst/>
              </a:prstTxWarp>
            </a:bodyPr>
            <a:lstStyle/>
            <a:p>
              <a:endParaRPr lang="en-AU"/>
            </a:p>
          </p:txBody>
        </p:sp>
        <p:sp>
          <p:nvSpPr>
            <p:cNvPr id="28" name="Freeform 219"/>
            <p:cNvSpPr>
              <a:spLocks noEditPoints="1"/>
            </p:cNvSpPr>
            <p:nvPr userDrawn="1"/>
          </p:nvSpPr>
          <p:spPr bwMode="auto">
            <a:xfrm>
              <a:off x="3613150" y="1951038"/>
              <a:ext cx="128588" cy="122238"/>
            </a:xfrm>
            <a:custGeom>
              <a:avLst/>
              <a:gdLst>
                <a:gd name="T0" fmla="*/ 93 w 161"/>
                <a:gd name="T1" fmla="*/ 111 h 154"/>
                <a:gd name="T2" fmla="*/ 40 w 161"/>
                <a:gd name="T3" fmla="*/ 111 h 154"/>
                <a:gd name="T4" fmla="*/ 34 w 161"/>
                <a:gd name="T5" fmla="*/ 126 h 154"/>
                <a:gd name="T6" fmla="*/ 30 w 161"/>
                <a:gd name="T7" fmla="*/ 138 h 154"/>
                <a:gd name="T8" fmla="*/ 36 w 161"/>
                <a:gd name="T9" fmla="*/ 147 h 154"/>
                <a:gd name="T10" fmla="*/ 50 w 161"/>
                <a:gd name="T11" fmla="*/ 150 h 154"/>
                <a:gd name="T12" fmla="*/ 50 w 161"/>
                <a:gd name="T13" fmla="*/ 154 h 154"/>
                <a:gd name="T14" fmla="*/ 0 w 161"/>
                <a:gd name="T15" fmla="*/ 154 h 154"/>
                <a:gd name="T16" fmla="*/ 0 w 161"/>
                <a:gd name="T17" fmla="*/ 150 h 154"/>
                <a:gd name="T18" fmla="*/ 13 w 161"/>
                <a:gd name="T19" fmla="*/ 143 h 154"/>
                <a:gd name="T20" fmla="*/ 26 w 161"/>
                <a:gd name="T21" fmla="*/ 120 h 154"/>
                <a:gd name="T22" fmla="*/ 80 w 161"/>
                <a:gd name="T23" fmla="*/ 0 h 154"/>
                <a:gd name="T24" fmla="*/ 83 w 161"/>
                <a:gd name="T25" fmla="*/ 0 h 154"/>
                <a:gd name="T26" fmla="*/ 137 w 161"/>
                <a:gd name="T27" fmla="*/ 124 h 154"/>
                <a:gd name="T28" fmla="*/ 150 w 161"/>
                <a:gd name="T29" fmla="*/ 146 h 154"/>
                <a:gd name="T30" fmla="*/ 161 w 161"/>
                <a:gd name="T31" fmla="*/ 150 h 154"/>
                <a:gd name="T32" fmla="*/ 161 w 161"/>
                <a:gd name="T33" fmla="*/ 154 h 154"/>
                <a:gd name="T34" fmla="*/ 87 w 161"/>
                <a:gd name="T35" fmla="*/ 154 h 154"/>
                <a:gd name="T36" fmla="*/ 87 w 161"/>
                <a:gd name="T37" fmla="*/ 150 h 154"/>
                <a:gd name="T38" fmla="*/ 91 w 161"/>
                <a:gd name="T39" fmla="*/ 150 h 154"/>
                <a:gd name="T40" fmla="*/ 103 w 161"/>
                <a:gd name="T41" fmla="*/ 147 h 154"/>
                <a:gd name="T42" fmla="*/ 105 w 161"/>
                <a:gd name="T43" fmla="*/ 142 h 154"/>
                <a:gd name="T44" fmla="*/ 105 w 161"/>
                <a:gd name="T45" fmla="*/ 138 h 154"/>
                <a:gd name="T46" fmla="*/ 101 w 161"/>
                <a:gd name="T47" fmla="*/ 130 h 154"/>
                <a:gd name="T48" fmla="*/ 93 w 161"/>
                <a:gd name="T49" fmla="*/ 111 h 154"/>
                <a:gd name="T50" fmla="*/ 90 w 161"/>
                <a:gd name="T51" fmla="*/ 103 h 154"/>
                <a:gd name="T52" fmla="*/ 67 w 161"/>
                <a:gd name="T53" fmla="*/ 51 h 154"/>
                <a:gd name="T54" fmla="*/ 44 w 161"/>
                <a:gd name="T55" fmla="*/ 103 h 154"/>
                <a:gd name="T56" fmla="*/ 90 w 161"/>
                <a:gd name="T57" fmla="*/ 10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1" h="154">
                  <a:moveTo>
                    <a:pt x="93" y="111"/>
                  </a:moveTo>
                  <a:lnTo>
                    <a:pt x="40" y="111"/>
                  </a:lnTo>
                  <a:lnTo>
                    <a:pt x="34" y="126"/>
                  </a:lnTo>
                  <a:cubicBezTo>
                    <a:pt x="31" y="131"/>
                    <a:pt x="30" y="135"/>
                    <a:pt x="30" y="138"/>
                  </a:cubicBezTo>
                  <a:cubicBezTo>
                    <a:pt x="30" y="142"/>
                    <a:pt x="32" y="145"/>
                    <a:pt x="36" y="147"/>
                  </a:cubicBezTo>
                  <a:cubicBezTo>
                    <a:pt x="38" y="148"/>
                    <a:pt x="42" y="149"/>
                    <a:pt x="50" y="150"/>
                  </a:cubicBezTo>
                  <a:lnTo>
                    <a:pt x="50" y="154"/>
                  </a:lnTo>
                  <a:lnTo>
                    <a:pt x="0" y="154"/>
                  </a:lnTo>
                  <a:lnTo>
                    <a:pt x="0" y="150"/>
                  </a:lnTo>
                  <a:cubicBezTo>
                    <a:pt x="5" y="149"/>
                    <a:pt x="10" y="147"/>
                    <a:pt x="13" y="143"/>
                  </a:cubicBezTo>
                  <a:cubicBezTo>
                    <a:pt x="17" y="140"/>
                    <a:pt x="21" y="132"/>
                    <a:pt x="26" y="120"/>
                  </a:cubicBezTo>
                  <a:lnTo>
                    <a:pt x="80" y="0"/>
                  </a:lnTo>
                  <a:lnTo>
                    <a:pt x="83" y="0"/>
                  </a:lnTo>
                  <a:lnTo>
                    <a:pt x="137" y="124"/>
                  </a:lnTo>
                  <a:cubicBezTo>
                    <a:pt x="142" y="135"/>
                    <a:pt x="147" y="143"/>
                    <a:pt x="150" y="146"/>
                  </a:cubicBezTo>
                  <a:cubicBezTo>
                    <a:pt x="152" y="148"/>
                    <a:pt x="156" y="150"/>
                    <a:pt x="161" y="150"/>
                  </a:cubicBezTo>
                  <a:lnTo>
                    <a:pt x="161" y="154"/>
                  </a:lnTo>
                  <a:lnTo>
                    <a:pt x="87" y="154"/>
                  </a:lnTo>
                  <a:lnTo>
                    <a:pt x="87" y="150"/>
                  </a:lnTo>
                  <a:lnTo>
                    <a:pt x="91" y="150"/>
                  </a:lnTo>
                  <a:cubicBezTo>
                    <a:pt x="96" y="150"/>
                    <a:pt x="101" y="149"/>
                    <a:pt x="103" y="147"/>
                  </a:cubicBezTo>
                  <a:cubicBezTo>
                    <a:pt x="105" y="146"/>
                    <a:pt x="105" y="145"/>
                    <a:pt x="105" y="142"/>
                  </a:cubicBezTo>
                  <a:cubicBezTo>
                    <a:pt x="105" y="141"/>
                    <a:pt x="105" y="140"/>
                    <a:pt x="105" y="138"/>
                  </a:cubicBezTo>
                  <a:cubicBezTo>
                    <a:pt x="105" y="138"/>
                    <a:pt x="103" y="135"/>
                    <a:pt x="101" y="130"/>
                  </a:cubicBezTo>
                  <a:lnTo>
                    <a:pt x="93" y="111"/>
                  </a:lnTo>
                  <a:close/>
                  <a:moveTo>
                    <a:pt x="90" y="103"/>
                  </a:moveTo>
                  <a:lnTo>
                    <a:pt x="67" y="51"/>
                  </a:lnTo>
                  <a:lnTo>
                    <a:pt x="44" y="103"/>
                  </a:lnTo>
                  <a:lnTo>
                    <a:pt x="90" y="10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9" name="Freeform 220"/>
            <p:cNvSpPr>
              <a:spLocks/>
            </p:cNvSpPr>
            <p:nvPr userDrawn="1"/>
          </p:nvSpPr>
          <p:spPr bwMode="auto">
            <a:xfrm>
              <a:off x="3732213" y="1990725"/>
              <a:ext cx="88900" cy="85725"/>
            </a:xfrm>
            <a:custGeom>
              <a:avLst/>
              <a:gdLst>
                <a:gd name="T0" fmla="*/ 101 w 112"/>
                <a:gd name="T1" fmla="*/ 0 h 107"/>
                <a:gd name="T2" fmla="*/ 101 w 112"/>
                <a:gd name="T3" fmla="*/ 81 h 107"/>
                <a:gd name="T4" fmla="*/ 103 w 112"/>
                <a:gd name="T5" fmla="*/ 96 h 107"/>
                <a:gd name="T6" fmla="*/ 112 w 112"/>
                <a:gd name="T7" fmla="*/ 100 h 107"/>
                <a:gd name="T8" fmla="*/ 112 w 112"/>
                <a:gd name="T9" fmla="*/ 104 h 107"/>
                <a:gd name="T10" fmla="*/ 70 w 112"/>
                <a:gd name="T11" fmla="*/ 104 h 107"/>
                <a:gd name="T12" fmla="*/ 70 w 112"/>
                <a:gd name="T13" fmla="*/ 90 h 107"/>
                <a:gd name="T14" fmla="*/ 55 w 112"/>
                <a:gd name="T15" fmla="*/ 103 h 107"/>
                <a:gd name="T16" fmla="*/ 38 w 112"/>
                <a:gd name="T17" fmla="*/ 107 h 107"/>
                <a:gd name="T18" fmla="*/ 22 w 112"/>
                <a:gd name="T19" fmla="*/ 102 h 107"/>
                <a:gd name="T20" fmla="*/ 13 w 112"/>
                <a:gd name="T21" fmla="*/ 89 h 107"/>
                <a:gd name="T22" fmla="*/ 11 w 112"/>
                <a:gd name="T23" fmla="*/ 64 h 107"/>
                <a:gd name="T24" fmla="*/ 11 w 112"/>
                <a:gd name="T25" fmla="*/ 22 h 107"/>
                <a:gd name="T26" fmla="*/ 9 w 112"/>
                <a:gd name="T27" fmla="*/ 8 h 107"/>
                <a:gd name="T28" fmla="*/ 0 w 112"/>
                <a:gd name="T29" fmla="*/ 4 h 107"/>
                <a:gd name="T30" fmla="*/ 0 w 112"/>
                <a:gd name="T31" fmla="*/ 0 h 107"/>
                <a:gd name="T32" fmla="*/ 42 w 112"/>
                <a:gd name="T33" fmla="*/ 0 h 107"/>
                <a:gd name="T34" fmla="*/ 42 w 112"/>
                <a:gd name="T35" fmla="*/ 71 h 107"/>
                <a:gd name="T36" fmla="*/ 43 w 112"/>
                <a:gd name="T37" fmla="*/ 85 h 107"/>
                <a:gd name="T38" fmla="*/ 47 w 112"/>
                <a:gd name="T39" fmla="*/ 90 h 107"/>
                <a:gd name="T40" fmla="*/ 52 w 112"/>
                <a:gd name="T41" fmla="*/ 92 h 107"/>
                <a:gd name="T42" fmla="*/ 59 w 112"/>
                <a:gd name="T43" fmla="*/ 90 h 107"/>
                <a:gd name="T44" fmla="*/ 70 w 112"/>
                <a:gd name="T45" fmla="*/ 78 h 107"/>
                <a:gd name="T46" fmla="*/ 70 w 112"/>
                <a:gd name="T47" fmla="*/ 22 h 107"/>
                <a:gd name="T48" fmla="*/ 68 w 112"/>
                <a:gd name="T49" fmla="*/ 8 h 107"/>
                <a:gd name="T50" fmla="*/ 59 w 112"/>
                <a:gd name="T51" fmla="*/ 4 h 107"/>
                <a:gd name="T52" fmla="*/ 59 w 112"/>
                <a:gd name="T53" fmla="*/ 0 h 107"/>
                <a:gd name="T54" fmla="*/ 101 w 112"/>
                <a:gd name="T5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 h="107">
                  <a:moveTo>
                    <a:pt x="101" y="0"/>
                  </a:moveTo>
                  <a:lnTo>
                    <a:pt x="101" y="81"/>
                  </a:lnTo>
                  <a:cubicBezTo>
                    <a:pt x="101" y="89"/>
                    <a:pt x="102" y="94"/>
                    <a:pt x="103" y="96"/>
                  </a:cubicBezTo>
                  <a:cubicBezTo>
                    <a:pt x="105" y="98"/>
                    <a:pt x="108" y="100"/>
                    <a:pt x="112" y="100"/>
                  </a:cubicBezTo>
                  <a:lnTo>
                    <a:pt x="112" y="104"/>
                  </a:lnTo>
                  <a:lnTo>
                    <a:pt x="70" y="104"/>
                  </a:lnTo>
                  <a:lnTo>
                    <a:pt x="70" y="90"/>
                  </a:lnTo>
                  <a:cubicBezTo>
                    <a:pt x="65" y="96"/>
                    <a:pt x="60" y="100"/>
                    <a:pt x="55" y="103"/>
                  </a:cubicBezTo>
                  <a:cubicBezTo>
                    <a:pt x="50" y="106"/>
                    <a:pt x="44" y="107"/>
                    <a:pt x="38" y="107"/>
                  </a:cubicBezTo>
                  <a:cubicBezTo>
                    <a:pt x="32" y="107"/>
                    <a:pt x="27" y="105"/>
                    <a:pt x="22" y="102"/>
                  </a:cubicBezTo>
                  <a:cubicBezTo>
                    <a:pt x="18" y="98"/>
                    <a:pt x="15" y="94"/>
                    <a:pt x="13" y="89"/>
                  </a:cubicBezTo>
                  <a:cubicBezTo>
                    <a:pt x="12" y="84"/>
                    <a:pt x="11" y="76"/>
                    <a:pt x="11" y="64"/>
                  </a:cubicBezTo>
                  <a:lnTo>
                    <a:pt x="11" y="22"/>
                  </a:lnTo>
                  <a:cubicBezTo>
                    <a:pt x="11" y="15"/>
                    <a:pt x="10" y="10"/>
                    <a:pt x="9" y="8"/>
                  </a:cubicBezTo>
                  <a:cubicBezTo>
                    <a:pt x="7" y="6"/>
                    <a:pt x="4" y="4"/>
                    <a:pt x="0" y="4"/>
                  </a:cubicBezTo>
                  <a:lnTo>
                    <a:pt x="0" y="0"/>
                  </a:lnTo>
                  <a:lnTo>
                    <a:pt x="42" y="0"/>
                  </a:lnTo>
                  <a:lnTo>
                    <a:pt x="42" y="71"/>
                  </a:lnTo>
                  <a:cubicBezTo>
                    <a:pt x="42" y="78"/>
                    <a:pt x="43" y="83"/>
                    <a:pt x="43" y="85"/>
                  </a:cubicBezTo>
                  <a:cubicBezTo>
                    <a:pt x="44" y="88"/>
                    <a:pt x="45" y="89"/>
                    <a:pt x="47" y="90"/>
                  </a:cubicBezTo>
                  <a:cubicBezTo>
                    <a:pt x="48" y="91"/>
                    <a:pt x="50" y="92"/>
                    <a:pt x="52" y="92"/>
                  </a:cubicBezTo>
                  <a:cubicBezTo>
                    <a:pt x="55" y="92"/>
                    <a:pt x="57" y="91"/>
                    <a:pt x="59" y="90"/>
                  </a:cubicBezTo>
                  <a:cubicBezTo>
                    <a:pt x="62" y="88"/>
                    <a:pt x="66" y="84"/>
                    <a:pt x="70" y="78"/>
                  </a:cubicBezTo>
                  <a:lnTo>
                    <a:pt x="70" y="22"/>
                  </a:lnTo>
                  <a:cubicBezTo>
                    <a:pt x="70" y="15"/>
                    <a:pt x="69" y="10"/>
                    <a:pt x="68" y="8"/>
                  </a:cubicBezTo>
                  <a:cubicBezTo>
                    <a:pt x="66" y="6"/>
                    <a:pt x="63" y="4"/>
                    <a:pt x="59" y="4"/>
                  </a:cubicBezTo>
                  <a:lnTo>
                    <a:pt x="59" y="0"/>
                  </a:lnTo>
                  <a:lnTo>
                    <a:pt x="101"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0" name="Freeform 221"/>
            <p:cNvSpPr>
              <a:spLocks/>
            </p:cNvSpPr>
            <p:nvPr userDrawn="1"/>
          </p:nvSpPr>
          <p:spPr bwMode="auto">
            <a:xfrm>
              <a:off x="3827463" y="1989138"/>
              <a:ext cx="57150" cy="87313"/>
            </a:xfrm>
            <a:custGeom>
              <a:avLst/>
              <a:gdLst>
                <a:gd name="T0" fmla="*/ 64 w 71"/>
                <a:gd name="T1" fmla="*/ 0 h 110"/>
                <a:gd name="T2" fmla="*/ 66 w 71"/>
                <a:gd name="T3" fmla="*/ 35 h 110"/>
                <a:gd name="T4" fmla="*/ 62 w 71"/>
                <a:gd name="T5" fmla="*/ 35 h 110"/>
                <a:gd name="T6" fmla="*/ 48 w 71"/>
                <a:gd name="T7" fmla="*/ 14 h 110"/>
                <a:gd name="T8" fmla="*/ 33 w 71"/>
                <a:gd name="T9" fmla="*/ 8 h 110"/>
                <a:gd name="T10" fmla="*/ 26 w 71"/>
                <a:gd name="T11" fmla="*/ 11 h 110"/>
                <a:gd name="T12" fmla="*/ 22 w 71"/>
                <a:gd name="T13" fmla="*/ 18 h 110"/>
                <a:gd name="T14" fmla="*/ 25 w 71"/>
                <a:gd name="T15" fmla="*/ 24 h 110"/>
                <a:gd name="T16" fmla="*/ 45 w 71"/>
                <a:gd name="T17" fmla="*/ 40 h 110"/>
                <a:gd name="T18" fmla="*/ 66 w 71"/>
                <a:gd name="T19" fmla="*/ 59 h 110"/>
                <a:gd name="T20" fmla="*/ 71 w 71"/>
                <a:gd name="T21" fmla="*/ 76 h 110"/>
                <a:gd name="T22" fmla="*/ 67 w 71"/>
                <a:gd name="T23" fmla="*/ 93 h 110"/>
                <a:gd name="T24" fmla="*/ 55 w 71"/>
                <a:gd name="T25" fmla="*/ 106 h 110"/>
                <a:gd name="T26" fmla="*/ 37 w 71"/>
                <a:gd name="T27" fmla="*/ 110 h 110"/>
                <a:gd name="T28" fmla="*/ 17 w 71"/>
                <a:gd name="T29" fmla="*/ 105 h 110"/>
                <a:gd name="T30" fmla="*/ 13 w 71"/>
                <a:gd name="T31" fmla="*/ 104 h 110"/>
                <a:gd name="T32" fmla="*/ 7 w 71"/>
                <a:gd name="T33" fmla="*/ 110 h 110"/>
                <a:gd name="T34" fmla="*/ 3 w 71"/>
                <a:gd name="T35" fmla="*/ 110 h 110"/>
                <a:gd name="T36" fmla="*/ 1 w 71"/>
                <a:gd name="T37" fmla="*/ 72 h 110"/>
                <a:gd name="T38" fmla="*/ 5 w 71"/>
                <a:gd name="T39" fmla="*/ 72 h 110"/>
                <a:gd name="T40" fmla="*/ 19 w 71"/>
                <a:gd name="T41" fmla="*/ 94 h 110"/>
                <a:gd name="T42" fmla="*/ 35 w 71"/>
                <a:gd name="T43" fmla="*/ 102 h 110"/>
                <a:gd name="T44" fmla="*/ 44 w 71"/>
                <a:gd name="T45" fmla="*/ 99 h 110"/>
                <a:gd name="T46" fmla="*/ 47 w 71"/>
                <a:gd name="T47" fmla="*/ 91 h 110"/>
                <a:gd name="T48" fmla="*/ 44 w 71"/>
                <a:gd name="T49" fmla="*/ 81 h 110"/>
                <a:gd name="T50" fmla="*/ 29 w 71"/>
                <a:gd name="T51" fmla="*/ 69 h 110"/>
                <a:gd name="T52" fmla="*/ 7 w 71"/>
                <a:gd name="T53" fmla="*/ 51 h 110"/>
                <a:gd name="T54" fmla="*/ 0 w 71"/>
                <a:gd name="T55" fmla="*/ 31 h 110"/>
                <a:gd name="T56" fmla="*/ 8 w 71"/>
                <a:gd name="T57" fmla="*/ 9 h 110"/>
                <a:gd name="T58" fmla="*/ 32 w 71"/>
                <a:gd name="T59" fmla="*/ 0 h 110"/>
                <a:gd name="T60" fmla="*/ 48 w 71"/>
                <a:gd name="T61" fmla="*/ 4 h 110"/>
                <a:gd name="T62" fmla="*/ 53 w 71"/>
                <a:gd name="T63" fmla="*/ 5 h 110"/>
                <a:gd name="T64" fmla="*/ 57 w 71"/>
                <a:gd name="T65" fmla="*/ 5 h 110"/>
                <a:gd name="T66" fmla="*/ 60 w 71"/>
                <a:gd name="T67" fmla="*/ 0 h 110"/>
                <a:gd name="T68" fmla="*/ 64 w 71"/>
                <a:gd name="T6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1" h="110">
                  <a:moveTo>
                    <a:pt x="64" y="0"/>
                  </a:moveTo>
                  <a:lnTo>
                    <a:pt x="66" y="35"/>
                  </a:lnTo>
                  <a:lnTo>
                    <a:pt x="62" y="35"/>
                  </a:lnTo>
                  <a:cubicBezTo>
                    <a:pt x="58" y="25"/>
                    <a:pt x="53" y="18"/>
                    <a:pt x="48" y="14"/>
                  </a:cubicBezTo>
                  <a:cubicBezTo>
                    <a:pt x="43" y="10"/>
                    <a:pt x="38" y="8"/>
                    <a:pt x="33" y="8"/>
                  </a:cubicBezTo>
                  <a:cubicBezTo>
                    <a:pt x="30" y="8"/>
                    <a:pt x="28" y="9"/>
                    <a:pt x="26" y="11"/>
                  </a:cubicBezTo>
                  <a:cubicBezTo>
                    <a:pt x="23" y="13"/>
                    <a:pt x="22" y="15"/>
                    <a:pt x="22" y="18"/>
                  </a:cubicBezTo>
                  <a:cubicBezTo>
                    <a:pt x="22" y="20"/>
                    <a:pt x="23" y="22"/>
                    <a:pt x="25" y="24"/>
                  </a:cubicBezTo>
                  <a:cubicBezTo>
                    <a:pt x="27" y="27"/>
                    <a:pt x="34" y="32"/>
                    <a:pt x="45" y="40"/>
                  </a:cubicBezTo>
                  <a:cubicBezTo>
                    <a:pt x="56" y="47"/>
                    <a:pt x="63" y="53"/>
                    <a:pt x="66" y="59"/>
                  </a:cubicBezTo>
                  <a:cubicBezTo>
                    <a:pt x="70" y="64"/>
                    <a:pt x="71" y="69"/>
                    <a:pt x="71" y="76"/>
                  </a:cubicBezTo>
                  <a:cubicBezTo>
                    <a:pt x="71" y="82"/>
                    <a:pt x="70" y="87"/>
                    <a:pt x="67" y="93"/>
                  </a:cubicBezTo>
                  <a:cubicBezTo>
                    <a:pt x="64" y="98"/>
                    <a:pt x="60" y="103"/>
                    <a:pt x="55" y="106"/>
                  </a:cubicBezTo>
                  <a:cubicBezTo>
                    <a:pt x="49" y="109"/>
                    <a:pt x="44" y="110"/>
                    <a:pt x="37" y="110"/>
                  </a:cubicBezTo>
                  <a:cubicBezTo>
                    <a:pt x="32" y="110"/>
                    <a:pt x="26" y="109"/>
                    <a:pt x="17" y="105"/>
                  </a:cubicBezTo>
                  <a:cubicBezTo>
                    <a:pt x="15" y="105"/>
                    <a:pt x="13" y="104"/>
                    <a:pt x="13" y="104"/>
                  </a:cubicBezTo>
                  <a:cubicBezTo>
                    <a:pt x="10" y="104"/>
                    <a:pt x="8" y="106"/>
                    <a:pt x="7" y="110"/>
                  </a:cubicBezTo>
                  <a:lnTo>
                    <a:pt x="3" y="110"/>
                  </a:lnTo>
                  <a:lnTo>
                    <a:pt x="1" y="72"/>
                  </a:lnTo>
                  <a:lnTo>
                    <a:pt x="5" y="72"/>
                  </a:lnTo>
                  <a:cubicBezTo>
                    <a:pt x="8" y="82"/>
                    <a:pt x="13" y="90"/>
                    <a:pt x="19" y="94"/>
                  </a:cubicBezTo>
                  <a:cubicBezTo>
                    <a:pt x="24" y="99"/>
                    <a:pt x="30" y="102"/>
                    <a:pt x="35" y="102"/>
                  </a:cubicBezTo>
                  <a:cubicBezTo>
                    <a:pt x="39" y="102"/>
                    <a:pt x="42" y="101"/>
                    <a:pt x="44" y="99"/>
                  </a:cubicBezTo>
                  <a:cubicBezTo>
                    <a:pt x="46" y="96"/>
                    <a:pt x="47" y="94"/>
                    <a:pt x="47" y="91"/>
                  </a:cubicBezTo>
                  <a:cubicBezTo>
                    <a:pt x="47" y="87"/>
                    <a:pt x="46" y="84"/>
                    <a:pt x="44" y="81"/>
                  </a:cubicBezTo>
                  <a:cubicBezTo>
                    <a:pt x="42" y="79"/>
                    <a:pt x="37" y="75"/>
                    <a:pt x="29" y="69"/>
                  </a:cubicBezTo>
                  <a:cubicBezTo>
                    <a:pt x="18" y="62"/>
                    <a:pt x="10" y="56"/>
                    <a:pt x="7" y="51"/>
                  </a:cubicBezTo>
                  <a:cubicBezTo>
                    <a:pt x="2" y="45"/>
                    <a:pt x="0" y="39"/>
                    <a:pt x="0" y="31"/>
                  </a:cubicBezTo>
                  <a:cubicBezTo>
                    <a:pt x="0" y="23"/>
                    <a:pt x="2" y="16"/>
                    <a:pt x="8" y="9"/>
                  </a:cubicBezTo>
                  <a:cubicBezTo>
                    <a:pt x="13" y="3"/>
                    <a:pt x="21" y="0"/>
                    <a:pt x="32" y="0"/>
                  </a:cubicBezTo>
                  <a:cubicBezTo>
                    <a:pt x="38" y="0"/>
                    <a:pt x="43" y="1"/>
                    <a:pt x="48" y="4"/>
                  </a:cubicBezTo>
                  <a:cubicBezTo>
                    <a:pt x="50" y="5"/>
                    <a:pt x="52" y="5"/>
                    <a:pt x="53" y="5"/>
                  </a:cubicBezTo>
                  <a:cubicBezTo>
                    <a:pt x="55" y="5"/>
                    <a:pt x="56" y="5"/>
                    <a:pt x="57" y="5"/>
                  </a:cubicBezTo>
                  <a:cubicBezTo>
                    <a:pt x="57" y="4"/>
                    <a:pt x="59" y="2"/>
                    <a:pt x="60" y="0"/>
                  </a:cubicBezTo>
                  <a:lnTo>
                    <a:pt x="64"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1" name="Freeform 222"/>
            <p:cNvSpPr>
              <a:spLocks/>
            </p:cNvSpPr>
            <p:nvPr userDrawn="1"/>
          </p:nvSpPr>
          <p:spPr bwMode="auto">
            <a:xfrm>
              <a:off x="3887788" y="1960563"/>
              <a:ext cx="53975" cy="114300"/>
            </a:xfrm>
            <a:custGeom>
              <a:avLst/>
              <a:gdLst>
                <a:gd name="T0" fmla="*/ 44 w 69"/>
                <a:gd name="T1" fmla="*/ 0 h 144"/>
                <a:gd name="T2" fmla="*/ 44 w 69"/>
                <a:gd name="T3" fmla="*/ 38 h 144"/>
                <a:gd name="T4" fmla="*/ 69 w 69"/>
                <a:gd name="T5" fmla="*/ 38 h 144"/>
                <a:gd name="T6" fmla="*/ 69 w 69"/>
                <a:gd name="T7" fmla="*/ 49 h 144"/>
                <a:gd name="T8" fmla="*/ 44 w 69"/>
                <a:gd name="T9" fmla="*/ 49 h 144"/>
                <a:gd name="T10" fmla="*/ 44 w 69"/>
                <a:gd name="T11" fmla="*/ 113 h 144"/>
                <a:gd name="T12" fmla="*/ 45 w 69"/>
                <a:gd name="T13" fmla="*/ 125 h 144"/>
                <a:gd name="T14" fmla="*/ 48 w 69"/>
                <a:gd name="T15" fmla="*/ 129 h 144"/>
                <a:gd name="T16" fmla="*/ 52 w 69"/>
                <a:gd name="T17" fmla="*/ 131 h 144"/>
                <a:gd name="T18" fmla="*/ 66 w 69"/>
                <a:gd name="T19" fmla="*/ 120 h 144"/>
                <a:gd name="T20" fmla="*/ 69 w 69"/>
                <a:gd name="T21" fmla="*/ 122 h 144"/>
                <a:gd name="T22" fmla="*/ 40 w 69"/>
                <a:gd name="T23" fmla="*/ 144 h 144"/>
                <a:gd name="T24" fmla="*/ 23 w 69"/>
                <a:gd name="T25" fmla="*/ 138 h 144"/>
                <a:gd name="T26" fmla="*/ 14 w 69"/>
                <a:gd name="T27" fmla="*/ 126 h 144"/>
                <a:gd name="T28" fmla="*/ 13 w 69"/>
                <a:gd name="T29" fmla="*/ 105 h 144"/>
                <a:gd name="T30" fmla="*/ 13 w 69"/>
                <a:gd name="T31" fmla="*/ 49 h 144"/>
                <a:gd name="T32" fmla="*/ 0 w 69"/>
                <a:gd name="T33" fmla="*/ 49 h 144"/>
                <a:gd name="T34" fmla="*/ 0 w 69"/>
                <a:gd name="T35" fmla="*/ 45 h 144"/>
                <a:gd name="T36" fmla="*/ 23 w 69"/>
                <a:gd name="T37" fmla="*/ 24 h 144"/>
                <a:gd name="T38" fmla="*/ 41 w 69"/>
                <a:gd name="T39" fmla="*/ 0 h 144"/>
                <a:gd name="T40" fmla="*/ 44 w 69"/>
                <a:gd name="T4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144">
                  <a:moveTo>
                    <a:pt x="44" y="0"/>
                  </a:moveTo>
                  <a:lnTo>
                    <a:pt x="44" y="38"/>
                  </a:lnTo>
                  <a:lnTo>
                    <a:pt x="69" y="38"/>
                  </a:lnTo>
                  <a:lnTo>
                    <a:pt x="69" y="49"/>
                  </a:lnTo>
                  <a:lnTo>
                    <a:pt x="44" y="49"/>
                  </a:lnTo>
                  <a:lnTo>
                    <a:pt x="44" y="113"/>
                  </a:lnTo>
                  <a:cubicBezTo>
                    <a:pt x="44" y="119"/>
                    <a:pt x="45" y="123"/>
                    <a:pt x="45" y="125"/>
                  </a:cubicBezTo>
                  <a:cubicBezTo>
                    <a:pt x="46" y="127"/>
                    <a:pt x="47" y="128"/>
                    <a:pt x="48" y="129"/>
                  </a:cubicBezTo>
                  <a:cubicBezTo>
                    <a:pt x="50" y="130"/>
                    <a:pt x="51" y="131"/>
                    <a:pt x="52" y="131"/>
                  </a:cubicBezTo>
                  <a:cubicBezTo>
                    <a:pt x="57" y="131"/>
                    <a:pt x="62" y="127"/>
                    <a:pt x="66" y="120"/>
                  </a:cubicBezTo>
                  <a:lnTo>
                    <a:pt x="69" y="122"/>
                  </a:lnTo>
                  <a:cubicBezTo>
                    <a:pt x="63" y="136"/>
                    <a:pt x="53" y="144"/>
                    <a:pt x="40" y="144"/>
                  </a:cubicBezTo>
                  <a:cubicBezTo>
                    <a:pt x="33" y="144"/>
                    <a:pt x="28" y="142"/>
                    <a:pt x="23" y="138"/>
                  </a:cubicBezTo>
                  <a:cubicBezTo>
                    <a:pt x="18" y="134"/>
                    <a:pt x="16" y="130"/>
                    <a:pt x="14" y="126"/>
                  </a:cubicBezTo>
                  <a:cubicBezTo>
                    <a:pt x="14" y="123"/>
                    <a:pt x="13" y="116"/>
                    <a:pt x="13" y="105"/>
                  </a:cubicBezTo>
                  <a:lnTo>
                    <a:pt x="13" y="49"/>
                  </a:lnTo>
                  <a:lnTo>
                    <a:pt x="0" y="49"/>
                  </a:lnTo>
                  <a:lnTo>
                    <a:pt x="0" y="45"/>
                  </a:lnTo>
                  <a:cubicBezTo>
                    <a:pt x="9" y="38"/>
                    <a:pt x="17" y="31"/>
                    <a:pt x="23" y="24"/>
                  </a:cubicBezTo>
                  <a:cubicBezTo>
                    <a:pt x="30" y="17"/>
                    <a:pt x="36" y="9"/>
                    <a:pt x="41" y="0"/>
                  </a:cubicBezTo>
                  <a:lnTo>
                    <a:pt x="44"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2" name="Freeform 223"/>
            <p:cNvSpPr>
              <a:spLocks/>
            </p:cNvSpPr>
            <p:nvPr userDrawn="1"/>
          </p:nvSpPr>
          <p:spPr bwMode="auto">
            <a:xfrm>
              <a:off x="3946525" y="1989138"/>
              <a:ext cx="71438" cy="84138"/>
            </a:xfrm>
            <a:custGeom>
              <a:avLst/>
              <a:gdLst>
                <a:gd name="T0" fmla="*/ 43 w 90"/>
                <a:gd name="T1" fmla="*/ 3 h 107"/>
                <a:gd name="T2" fmla="*/ 43 w 90"/>
                <a:gd name="T3" fmla="*/ 26 h 107"/>
                <a:gd name="T4" fmla="*/ 61 w 90"/>
                <a:gd name="T5" fmla="*/ 5 h 107"/>
                <a:gd name="T6" fmla="*/ 76 w 90"/>
                <a:gd name="T7" fmla="*/ 0 h 107"/>
                <a:gd name="T8" fmla="*/ 86 w 90"/>
                <a:gd name="T9" fmla="*/ 4 h 107"/>
                <a:gd name="T10" fmla="*/ 90 w 90"/>
                <a:gd name="T11" fmla="*/ 14 h 107"/>
                <a:gd name="T12" fmla="*/ 86 w 90"/>
                <a:gd name="T13" fmla="*/ 26 h 107"/>
                <a:gd name="T14" fmla="*/ 77 w 90"/>
                <a:gd name="T15" fmla="*/ 30 h 107"/>
                <a:gd name="T16" fmla="*/ 67 w 90"/>
                <a:gd name="T17" fmla="*/ 26 h 107"/>
                <a:gd name="T18" fmla="*/ 62 w 90"/>
                <a:gd name="T19" fmla="*/ 22 h 107"/>
                <a:gd name="T20" fmla="*/ 59 w 90"/>
                <a:gd name="T21" fmla="*/ 21 h 107"/>
                <a:gd name="T22" fmla="*/ 53 w 90"/>
                <a:gd name="T23" fmla="*/ 24 h 107"/>
                <a:gd name="T24" fmla="*/ 46 w 90"/>
                <a:gd name="T25" fmla="*/ 35 h 107"/>
                <a:gd name="T26" fmla="*/ 43 w 90"/>
                <a:gd name="T27" fmla="*/ 59 h 107"/>
                <a:gd name="T28" fmla="*/ 43 w 90"/>
                <a:gd name="T29" fmla="*/ 83 h 107"/>
                <a:gd name="T30" fmla="*/ 43 w 90"/>
                <a:gd name="T31" fmla="*/ 89 h 107"/>
                <a:gd name="T32" fmla="*/ 44 w 90"/>
                <a:gd name="T33" fmla="*/ 97 h 107"/>
                <a:gd name="T34" fmla="*/ 48 w 90"/>
                <a:gd name="T35" fmla="*/ 101 h 107"/>
                <a:gd name="T36" fmla="*/ 57 w 90"/>
                <a:gd name="T37" fmla="*/ 103 h 107"/>
                <a:gd name="T38" fmla="*/ 57 w 90"/>
                <a:gd name="T39" fmla="*/ 107 h 107"/>
                <a:gd name="T40" fmla="*/ 0 w 90"/>
                <a:gd name="T41" fmla="*/ 107 h 107"/>
                <a:gd name="T42" fmla="*/ 0 w 90"/>
                <a:gd name="T43" fmla="*/ 103 h 107"/>
                <a:gd name="T44" fmla="*/ 9 w 90"/>
                <a:gd name="T45" fmla="*/ 99 h 107"/>
                <a:gd name="T46" fmla="*/ 12 w 90"/>
                <a:gd name="T47" fmla="*/ 83 h 107"/>
                <a:gd name="T48" fmla="*/ 12 w 90"/>
                <a:gd name="T49" fmla="*/ 25 h 107"/>
                <a:gd name="T50" fmla="*/ 11 w 90"/>
                <a:gd name="T51" fmla="*/ 13 h 107"/>
                <a:gd name="T52" fmla="*/ 8 w 90"/>
                <a:gd name="T53" fmla="*/ 9 h 107"/>
                <a:gd name="T54" fmla="*/ 0 w 90"/>
                <a:gd name="T55" fmla="*/ 7 h 107"/>
                <a:gd name="T56" fmla="*/ 0 w 90"/>
                <a:gd name="T57" fmla="*/ 3 h 107"/>
                <a:gd name="T58" fmla="*/ 43 w 90"/>
                <a:gd name="T59"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0" h="107">
                  <a:moveTo>
                    <a:pt x="43" y="3"/>
                  </a:moveTo>
                  <a:lnTo>
                    <a:pt x="43" y="26"/>
                  </a:lnTo>
                  <a:cubicBezTo>
                    <a:pt x="50" y="16"/>
                    <a:pt x="56" y="8"/>
                    <a:pt x="61" y="5"/>
                  </a:cubicBezTo>
                  <a:cubicBezTo>
                    <a:pt x="66" y="1"/>
                    <a:pt x="71" y="0"/>
                    <a:pt x="76" y="0"/>
                  </a:cubicBezTo>
                  <a:cubicBezTo>
                    <a:pt x="80" y="0"/>
                    <a:pt x="84" y="1"/>
                    <a:pt x="86" y="4"/>
                  </a:cubicBezTo>
                  <a:cubicBezTo>
                    <a:pt x="89" y="6"/>
                    <a:pt x="90" y="10"/>
                    <a:pt x="90" y="14"/>
                  </a:cubicBezTo>
                  <a:cubicBezTo>
                    <a:pt x="90" y="19"/>
                    <a:pt x="89" y="23"/>
                    <a:pt x="86" y="26"/>
                  </a:cubicBezTo>
                  <a:cubicBezTo>
                    <a:pt x="84" y="29"/>
                    <a:pt x="81" y="30"/>
                    <a:pt x="77" y="30"/>
                  </a:cubicBezTo>
                  <a:cubicBezTo>
                    <a:pt x="73" y="30"/>
                    <a:pt x="70" y="29"/>
                    <a:pt x="67" y="26"/>
                  </a:cubicBezTo>
                  <a:cubicBezTo>
                    <a:pt x="64" y="24"/>
                    <a:pt x="63" y="22"/>
                    <a:pt x="62" y="22"/>
                  </a:cubicBezTo>
                  <a:cubicBezTo>
                    <a:pt x="61" y="22"/>
                    <a:pt x="60" y="21"/>
                    <a:pt x="59" y="21"/>
                  </a:cubicBezTo>
                  <a:cubicBezTo>
                    <a:pt x="57" y="21"/>
                    <a:pt x="55" y="22"/>
                    <a:pt x="53" y="24"/>
                  </a:cubicBezTo>
                  <a:cubicBezTo>
                    <a:pt x="50" y="26"/>
                    <a:pt x="48" y="30"/>
                    <a:pt x="46" y="35"/>
                  </a:cubicBezTo>
                  <a:cubicBezTo>
                    <a:pt x="44" y="42"/>
                    <a:pt x="43" y="50"/>
                    <a:pt x="43" y="59"/>
                  </a:cubicBezTo>
                  <a:lnTo>
                    <a:pt x="43" y="83"/>
                  </a:lnTo>
                  <a:lnTo>
                    <a:pt x="43" y="89"/>
                  </a:lnTo>
                  <a:cubicBezTo>
                    <a:pt x="43" y="93"/>
                    <a:pt x="43" y="96"/>
                    <a:pt x="44" y="97"/>
                  </a:cubicBezTo>
                  <a:cubicBezTo>
                    <a:pt x="45" y="99"/>
                    <a:pt x="46" y="100"/>
                    <a:pt x="48" y="101"/>
                  </a:cubicBezTo>
                  <a:cubicBezTo>
                    <a:pt x="49" y="102"/>
                    <a:pt x="52" y="103"/>
                    <a:pt x="57" y="103"/>
                  </a:cubicBezTo>
                  <a:lnTo>
                    <a:pt x="57" y="107"/>
                  </a:lnTo>
                  <a:lnTo>
                    <a:pt x="0" y="107"/>
                  </a:lnTo>
                  <a:lnTo>
                    <a:pt x="0" y="103"/>
                  </a:lnTo>
                  <a:cubicBezTo>
                    <a:pt x="5" y="103"/>
                    <a:pt x="8" y="101"/>
                    <a:pt x="9" y="99"/>
                  </a:cubicBezTo>
                  <a:cubicBezTo>
                    <a:pt x="11" y="97"/>
                    <a:pt x="12" y="92"/>
                    <a:pt x="12" y="83"/>
                  </a:cubicBezTo>
                  <a:lnTo>
                    <a:pt x="12" y="25"/>
                  </a:lnTo>
                  <a:cubicBezTo>
                    <a:pt x="12" y="19"/>
                    <a:pt x="12" y="15"/>
                    <a:pt x="11" y="13"/>
                  </a:cubicBezTo>
                  <a:cubicBezTo>
                    <a:pt x="10" y="11"/>
                    <a:pt x="9" y="10"/>
                    <a:pt x="8" y="9"/>
                  </a:cubicBezTo>
                  <a:cubicBezTo>
                    <a:pt x="6" y="8"/>
                    <a:pt x="4" y="7"/>
                    <a:pt x="0" y="7"/>
                  </a:cubicBezTo>
                  <a:lnTo>
                    <a:pt x="0" y="3"/>
                  </a:lnTo>
                  <a:lnTo>
                    <a:pt x="43"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3" name="Freeform 224"/>
            <p:cNvSpPr>
              <a:spLocks noEditPoints="1"/>
            </p:cNvSpPr>
            <p:nvPr userDrawn="1"/>
          </p:nvSpPr>
          <p:spPr bwMode="auto">
            <a:xfrm>
              <a:off x="4019550" y="1989138"/>
              <a:ext cx="79375" cy="85725"/>
            </a:xfrm>
            <a:custGeom>
              <a:avLst/>
              <a:gdLst>
                <a:gd name="T0" fmla="*/ 55 w 100"/>
                <a:gd name="T1" fmla="*/ 92 h 109"/>
                <a:gd name="T2" fmla="*/ 21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3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3 w 100"/>
                <a:gd name="T43" fmla="*/ 6 h 109"/>
                <a:gd name="T44" fmla="*/ 85 w 100"/>
                <a:gd name="T45" fmla="*/ 20 h 109"/>
                <a:gd name="T46" fmla="*/ 86 w 100"/>
                <a:gd name="T47" fmla="*/ 41 h 109"/>
                <a:gd name="T48" fmla="*/ 86 w 100"/>
                <a:gd name="T49" fmla="*/ 82 h 109"/>
                <a:gd name="T50" fmla="*/ 87 w 100"/>
                <a:gd name="T51" fmla="*/ 91 h 109"/>
                <a:gd name="T52" fmla="*/ 88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1" y="108"/>
                    <a:pt x="21" y="109"/>
                  </a:cubicBezTo>
                  <a:cubicBezTo>
                    <a:pt x="15" y="109"/>
                    <a:pt x="10" y="107"/>
                    <a:pt x="6" y="103"/>
                  </a:cubicBezTo>
                  <a:cubicBezTo>
                    <a:pt x="2" y="99"/>
                    <a:pt x="0" y="94"/>
                    <a:pt x="0" y="88"/>
                  </a:cubicBezTo>
                  <a:cubicBezTo>
                    <a:pt x="0" y="80"/>
                    <a:pt x="4" y="73"/>
                    <a:pt x="10"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3" y="28"/>
                    <a:pt x="33" y="31"/>
                  </a:cubicBezTo>
                  <a:cubicBezTo>
                    <a:pt x="33"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3" y="6"/>
                  </a:cubicBezTo>
                  <a:cubicBezTo>
                    <a:pt x="79" y="10"/>
                    <a:pt x="83" y="15"/>
                    <a:pt x="85" y="20"/>
                  </a:cubicBezTo>
                  <a:cubicBezTo>
                    <a:pt x="86" y="23"/>
                    <a:pt x="86" y="30"/>
                    <a:pt x="86" y="41"/>
                  </a:cubicBezTo>
                  <a:lnTo>
                    <a:pt x="86" y="82"/>
                  </a:lnTo>
                  <a:cubicBezTo>
                    <a:pt x="86" y="86"/>
                    <a:pt x="86" y="89"/>
                    <a:pt x="87" y="91"/>
                  </a:cubicBezTo>
                  <a:cubicBezTo>
                    <a:pt x="87" y="92"/>
                    <a:pt x="88" y="93"/>
                    <a:pt x="88"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39"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4" name="Freeform 225"/>
            <p:cNvSpPr>
              <a:spLocks/>
            </p:cNvSpPr>
            <p:nvPr userDrawn="1"/>
          </p:nvSpPr>
          <p:spPr bwMode="auto">
            <a:xfrm>
              <a:off x="4098925" y="1954213"/>
              <a:ext cx="44450" cy="119063"/>
            </a:xfrm>
            <a:custGeom>
              <a:avLst/>
              <a:gdLst>
                <a:gd name="T0" fmla="*/ 43 w 56"/>
                <a:gd name="T1" fmla="*/ 0 h 151"/>
                <a:gd name="T2" fmla="*/ 43 w 56"/>
                <a:gd name="T3" fmla="*/ 129 h 151"/>
                <a:gd name="T4" fmla="*/ 46 w 56"/>
                <a:gd name="T5" fmla="*/ 144 h 151"/>
                <a:gd name="T6" fmla="*/ 56 w 56"/>
                <a:gd name="T7" fmla="*/ 147 h 151"/>
                <a:gd name="T8" fmla="*/ 56 w 56"/>
                <a:gd name="T9" fmla="*/ 151 h 151"/>
                <a:gd name="T10" fmla="*/ 0 w 56"/>
                <a:gd name="T11" fmla="*/ 151 h 151"/>
                <a:gd name="T12" fmla="*/ 0 w 56"/>
                <a:gd name="T13" fmla="*/ 147 h 151"/>
                <a:gd name="T14" fmla="*/ 10 w 56"/>
                <a:gd name="T15" fmla="*/ 143 h 151"/>
                <a:gd name="T16" fmla="*/ 12 w 56"/>
                <a:gd name="T17" fmla="*/ 129 h 151"/>
                <a:gd name="T18" fmla="*/ 12 w 56"/>
                <a:gd name="T19" fmla="*/ 21 h 151"/>
                <a:gd name="T20" fmla="*/ 10 w 56"/>
                <a:gd name="T21" fmla="*/ 8 h 151"/>
                <a:gd name="T22" fmla="*/ 0 w 56"/>
                <a:gd name="T23" fmla="*/ 4 h 151"/>
                <a:gd name="T24" fmla="*/ 0 w 56"/>
                <a:gd name="T25" fmla="*/ 0 h 151"/>
                <a:gd name="T26" fmla="*/ 43 w 56"/>
                <a:gd name="T27"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 h="151">
                  <a:moveTo>
                    <a:pt x="43" y="0"/>
                  </a:moveTo>
                  <a:lnTo>
                    <a:pt x="43" y="129"/>
                  </a:lnTo>
                  <a:cubicBezTo>
                    <a:pt x="43" y="137"/>
                    <a:pt x="44" y="142"/>
                    <a:pt x="46" y="144"/>
                  </a:cubicBezTo>
                  <a:cubicBezTo>
                    <a:pt x="48" y="146"/>
                    <a:pt x="51" y="147"/>
                    <a:pt x="56" y="147"/>
                  </a:cubicBezTo>
                  <a:lnTo>
                    <a:pt x="56" y="151"/>
                  </a:lnTo>
                  <a:lnTo>
                    <a:pt x="0" y="151"/>
                  </a:lnTo>
                  <a:lnTo>
                    <a:pt x="0" y="147"/>
                  </a:lnTo>
                  <a:cubicBezTo>
                    <a:pt x="4" y="147"/>
                    <a:pt x="8" y="146"/>
                    <a:pt x="10" y="143"/>
                  </a:cubicBezTo>
                  <a:cubicBezTo>
                    <a:pt x="11" y="141"/>
                    <a:pt x="12" y="137"/>
                    <a:pt x="12" y="129"/>
                  </a:cubicBezTo>
                  <a:lnTo>
                    <a:pt x="12" y="21"/>
                  </a:lnTo>
                  <a:cubicBezTo>
                    <a:pt x="12" y="14"/>
                    <a:pt x="11" y="10"/>
                    <a:pt x="10" y="8"/>
                  </a:cubicBezTo>
                  <a:cubicBezTo>
                    <a:pt x="8" y="5"/>
                    <a:pt x="5" y="4"/>
                    <a:pt x="0" y="4"/>
                  </a:cubicBezTo>
                  <a:lnTo>
                    <a:pt x="0" y="0"/>
                  </a:lnTo>
                  <a:lnTo>
                    <a:pt x="43"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5" name="Freeform 226"/>
            <p:cNvSpPr>
              <a:spLocks noEditPoints="1"/>
            </p:cNvSpPr>
            <p:nvPr userDrawn="1"/>
          </p:nvSpPr>
          <p:spPr bwMode="auto">
            <a:xfrm>
              <a:off x="4149725" y="1951038"/>
              <a:ext cx="44450" cy="122238"/>
            </a:xfrm>
            <a:custGeom>
              <a:avLst/>
              <a:gdLst>
                <a:gd name="T0" fmla="*/ 28 w 56"/>
                <a:gd name="T1" fmla="*/ 0 h 155"/>
                <a:gd name="T2" fmla="*/ 40 w 56"/>
                <a:gd name="T3" fmla="*/ 5 h 155"/>
                <a:gd name="T4" fmla="*/ 45 w 56"/>
                <a:gd name="T5" fmla="*/ 18 h 155"/>
                <a:gd name="T6" fmla="*/ 40 w 56"/>
                <a:gd name="T7" fmla="*/ 30 h 155"/>
                <a:gd name="T8" fmla="*/ 28 w 56"/>
                <a:gd name="T9" fmla="*/ 35 h 155"/>
                <a:gd name="T10" fmla="*/ 16 w 56"/>
                <a:gd name="T11" fmla="*/ 30 h 155"/>
                <a:gd name="T12" fmla="*/ 11 w 56"/>
                <a:gd name="T13" fmla="*/ 18 h 155"/>
                <a:gd name="T14" fmla="*/ 16 w 56"/>
                <a:gd name="T15" fmla="*/ 5 h 155"/>
                <a:gd name="T16" fmla="*/ 28 w 56"/>
                <a:gd name="T17" fmla="*/ 0 h 155"/>
                <a:gd name="T18" fmla="*/ 44 w 56"/>
                <a:gd name="T19" fmla="*/ 51 h 155"/>
                <a:gd name="T20" fmla="*/ 44 w 56"/>
                <a:gd name="T21" fmla="*/ 133 h 155"/>
                <a:gd name="T22" fmla="*/ 46 w 56"/>
                <a:gd name="T23" fmla="*/ 148 h 155"/>
                <a:gd name="T24" fmla="*/ 56 w 56"/>
                <a:gd name="T25" fmla="*/ 151 h 155"/>
                <a:gd name="T26" fmla="*/ 56 w 56"/>
                <a:gd name="T27" fmla="*/ 155 h 155"/>
                <a:gd name="T28" fmla="*/ 0 w 56"/>
                <a:gd name="T29" fmla="*/ 155 h 155"/>
                <a:gd name="T30" fmla="*/ 0 w 56"/>
                <a:gd name="T31" fmla="*/ 151 h 155"/>
                <a:gd name="T32" fmla="*/ 10 w 56"/>
                <a:gd name="T33" fmla="*/ 147 h 155"/>
                <a:gd name="T34" fmla="*/ 13 w 56"/>
                <a:gd name="T35" fmla="*/ 133 h 155"/>
                <a:gd name="T36" fmla="*/ 13 w 56"/>
                <a:gd name="T37" fmla="*/ 73 h 155"/>
                <a:gd name="T38" fmla="*/ 10 w 56"/>
                <a:gd name="T39" fmla="*/ 58 h 155"/>
                <a:gd name="T40" fmla="*/ 0 w 56"/>
                <a:gd name="T41" fmla="*/ 55 h 155"/>
                <a:gd name="T42" fmla="*/ 0 w 56"/>
                <a:gd name="T43" fmla="*/ 51 h 155"/>
                <a:gd name="T44" fmla="*/ 44 w 56"/>
                <a:gd name="T45"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155">
                  <a:moveTo>
                    <a:pt x="28" y="0"/>
                  </a:moveTo>
                  <a:cubicBezTo>
                    <a:pt x="33" y="0"/>
                    <a:pt x="37" y="2"/>
                    <a:pt x="40" y="5"/>
                  </a:cubicBezTo>
                  <a:cubicBezTo>
                    <a:pt x="44" y="9"/>
                    <a:pt x="45" y="13"/>
                    <a:pt x="45" y="18"/>
                  </a:cubicBezTo>
                  <a:cubicBezTo>
                    <a:pt x="45" y="22"/>
                    <a:pt x="44" y="26"/>
                    <a:pt x="40" y="30"/>
                  </a:cubicBezTo>
                  <a:cubicBezTo>
                    <a:pt x="37" y="33"/>
                    <a:pt x="33" y="35"/>
                    <a:pt x="28" y="35"/>
                  </a:cubicBezTo>
                  <a:cubicBezTo>
                    <a:pt x="23" y="35"/>
                    <a:pt x="19" y="33"/>
                    <a:pt x="16" y="30"/>
                  </a:cubicBezTo>
                  <a:cubicBezTo>
                    <a:pt x="13" y="26"/>
                    <a:pt x="11" y="22"/>
                    <a:pt x="11" y="18"/>
                  </a:cubicBezTo>
                  <a:cubicBezTo>
                    <a:pt x="11" y="13"/>
                    <a:pt x="13" y="9"/>
                    <a:pt x="16" y="5"/>
                  </a:cubicBezTo>
                  <a:cubicBezTo>
                    <a:pt x="19" y="2"/>
                    <a:pt x="23" y="0"/>
                    <a:pt x="28" y="0"/>
                  </a:cubicBezTo>
                  <a:moveTo>
                    <a:pt x="44" y="51"/>
                  </a:moveTo>
                  <a:lnTo>
                    <a:pt x="44" y="133"/>
                  </a:lnTo>
                  <a:cubicBezTo>
                    <a:pt x="44" y="141"/>
                    <a:pt x="45" y="146"/>
                    <a:pt x="46" y="148"/>
                  </a:cubicBezTo>
                  <a:cubicBezTo>
                    <a:pt x="48" y="150"/>
                    <a:pt x="51" y="151"/>
                    <a:pt x="56" y="151"/>
                  </a:cubicBezTo>
                  <a:lnTo>
                    <a:pt x="56" y="155"/>
                  </a:lnTo>
                  <a:lnTo>
                    <a:pt x="0" y="155"/>
                  </a:lnTo>
                  <a:lnTo>
                    <a:pt x="0" y="151"/>
                  </a:lnTo>
                  <a:cubicBezTo>
                    <a:pt x="5" y="151"/>
                    <a:pt x="8" y="150"/>
                    <a:pt x="10" y="147"/>
                  </a:cubicBezTo>
                  <a:cubicBezTo>
                    <a:pt x="12" y="145"/>
                    <a:pt x="13" y="141"/>
                    <a:pt x="13" y="133"/>
                  </a:cubicBezTo>
                  <a:lnTo>
                    <a:pt x="13" y="73"/>
                  </a:lnTo>
                  <a:cubicBezTo>
                    <a:pt x="13" y="65"/>
                    <a:pt x="12" y="60"/>
                    <a:pt x="10" y="58"/>
                  </a:cubicBezTo>
                  <a:cubicBezTo>
                    <a:pt x="8" y="56"/>
                    <a:pt x="5" y="55"/>
                    <a:pt x="0" y="55"/>
                  </a:cubicBezTo>
                  <a:lnTo>
                    <a:pt x="0" y="51"/>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6" name="Freeform 227"/>
            <p:cNvSpPr>
              <a:spLocks noEditPoints="1"/>
            </p:cNvSpPr>
            <p:nvPr userDrawn="1"/>
          </p:nvSpPr>
          <p:spPr bwMode="auto">
            <a:xfrm>
              <a:off x="4198938" y="1989138"/>
              <a:ext cx="79375" cy="85725"/>
            </a:xfrm>
            <a:custGeom>
              <a:avLst/>
              <a:gdLst>
                <a:gd name="T0" fmla="*/ 55 w 100"/>
                <a:gd name="T1" fmla="*/ 92 h 109"/>
                <a:gd name="T2" fmla="*/ 21 w 100"/>
                <a:gd name="T3" fmla="*/ 109 h 109"/>
                <a:gd name="T4" fmla="*/ 6 w 100"/>
                <a:gd name="T5" fmla="*/ 103 h 109"/>
                <a:gd name="T6" fmla="*/ 0 w 100"/>
                <a:gd name="T7" fmla="*/ 88 h 109"/>
                <a:gd name="T8" fmla="*/ 11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4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4 w 100"/>
                <a:gd name="T43" fmla="*/ 6 h 109"/>
                <a:gd name="T44" fmla="*/ 85 w 100"/>
                <a:gd name="T45" fmla="*/ 20 h 109"/>
                <a:gd name="T46" fmla="*/ 86 w 100"/>
                <a:gd name="T47" fmla="*/ 41 h 109"/>
                <a:gd name="T48" fmla="*/ 86 w 100"/>
                <a:gd name="T49" fmla="*/ 82 h 109"/>
                <a:gd name="T50" fmla="*/ 87 w 100"/>
                <a:gd name="T51" fmla="*/ 91 h 109"/>
                <a:gd name="T52" fmla="*/ 89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3" y="103"/>
                    <a:pt x="31" y="108"/>
                    <a:pt x="21" y="109"/>
                  </a:cubicBezTo>
                  <a:cubicBezTo>
                    <a:pt x="15" y="109"/>
                    <a:pt x="10" y="107"/>
                    <a:pt x="6" y="103"/>
                  </a:cubicBezTo>
                  <a:cubicBezTo>
                    <a:pt x="2" y="99"/>
                    <a:pt x="0" y="94"/>
                    <a:pt x="0" y="88"/>
                  </a:cubicBezTo>
                  <a:cubicBezTo>
                    <a:pt x="0" y="80"/>
                    <a:pt x="4" y="73"/>
                    <a:pt x="11"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4" y="28"/>
                    <a:pt x="34" y="31"/>
                  </a:cubicBezTo>
                  <a:cubicBezTo>
                    <a:pt x="34"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4" y="6"/>
                  </a:cubicBezTo>
                  <a:cubicBezTo>
                    <a:pt x="79" y="10"/>
                    <a:pt x="83" y="15"/>
                    <a:pt x="85" y="20"/>
                  </a:cubicBezTo>
                  <a:cubicBezTo>
                    <a:pt x="86" y="23"/>
                    <a:pt x="86" y="30"/>
                    <a:pt x="86" y="41"/>
                  </a:cubicBezTo>
                  <a:lnTo>
                    <a:pt x="86" y="82"/>
                  </a:lnTo>
                  <a:cubicBezTo>
                    <a:pt x="86" y="86"/>
                    <a:pt x="87" y="89"/>
                    <a:pt x="87" y="91"/>
                  </a:cubicBezTo>
                  <a:cubicBezTo>
                    <a:pt x="87" y="92"/>
                    <a:pt x="88" y="93"/>
                    <a:pt x="89"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40"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7" name="Freeform 228"/>
            <p:cNvSpPr>
              <a:spLocks/>
            </p:cNvSpPr>
            <p:nvPr userDrawn="1"/>
          </p:nvSpPr>
          <p:spPr bwMode="auto">
            <a:xfrm>
              <a:off x="4278313" y="1989138"/>
              <a:ext cx="88900" cy="84138"/>
            </a:xfrm>
            <a:custGeom>
              <a:avLst/>
              <a:gdLst>
                <a:gd name="T0" fmla="*/ 42 w 112"/>
                <a:gd name="T1" fmla="*/ 3 h 107"/>
                <a:gd name="T2" fmla="*/ 42 w 112"/>
                <a:gd name="T3" fmla="*/ 16 h 107"/>
                <a:gd name="T4" fmla="*/ 57 w 112"/>
                <a:gd name="T5" fmla="*/ 4 h 107"/>
                <a:gd name="T6" fmla="*/ 73 w 112"/>
                <a:gd name="T7" fmla="*/ 0 h 107"/>
                <a:gd name="T8" fmla="*/ 90 w 112"/>
                <a:gd name="T9" fmla="*/ 5 h 107"/>
                <a:gd name="T10" fmla="*/ 99 w 112"/>
                <a:gd name="T11" fmla="*/ 19 h 107"/>
                <a:gd name="T12" fmla="*/ 101 w 112"/>
                <a:gd name="T13" fmla="*/ 44 h 107"/>
                <a:gd name="T14" fmla="*/ 101 w 112"/>
                <a:gd name="T15" fmla="*/ 84 h 107"/>
                <a:gd name="T16" fmla="*/ 103 w 112"/>
                <a:gd name="T17" fmla="*/ 99 h 107"/>
                <a:gd name="T18" fmla="*/ 112 w 112"/>
                <a:gd name="T19" fmla="*/ 103 h 107"/>
                <a:gd name="T20" fmla="*/ 112 w 112"/>
                <a:gd name="T21" fmla="*/ 107 h 107"/>
                <a:gd name="T22" fmla="*/ 59 w 112"/>
                <a:gd name="T23" fmla="*/ 107 h 107"/>
                <a:gd name="T24" fmla="*/ 59 w 112"/>
                <a:gd name="T25" fmla="*/ 103 h 107"/>
                <a:gd name="T26" fmla="*/ 68 w 112"/>
                <a:gd name="T27" fmla="*/ 98 h 107"/>
                <a:gd name="T28" fmla="*/ 70 w 112"/>
                <a:gd name="T29" fmla="*/ 84 h 107"/>
                <a:gd name="T30" fmla="*/ 70 w 112"/>
                <a:gd name="T31" fmla="*/ 38 h 107"/>
                <a:gd name="T32" fmla="*/ 69 w 112"/>
                <a:gd name="T33" fmla="*/ 22 h 107"/>
                <a:gd name="T34" fmla="*/ 65 w 112"/>
                <a:gd name="T35" fmla="*/ 17 h 107"/>
                <a:gd name="T36" fmla="*/ 60 w 112"/>
                <a:gd name="T37" fmla="*/ 15 h 107"/>
                <a:gd name="T38" fmla="*/ 42 w 112"/>
                <a:gd name="T39" fmla="*/ 28 h 107"/>
                <a:gd name="T40" fmla="*/ 42 w 112"/>
                <a:gd name="T41" fmla="*/ 84 h 107"/>
                <a:gd name="T42" fmla="*/ 44 w 112"/>
                <a:gd name="T43" fmla="*/ 99 h 107"/>
                <a:gd name="T44" fmla="*/ 52 w 112"/>
                <a:gd name="T45" fmla="*/ 103 h 107"/>
                <a:gd name="T46" fmla="*/ 52 w 112"/>
                <a:gd name="T47" fmla="*/ 107 h 107"/>
                <a:gd name="T48" fmla="*/ 0 w 112"/>
                <a:gd name="T49" fmla="*/ 107 h 107"/>
                <a:gd name="T50" fmla="*/ 0 w 112"/>
                <a:gd name="T51" fmla="*/ 103 h 107"/>
                <a:gd name="T52" fmla="*/ 9 w 112"/>
                <a:gd name="T53" fmla="*/ 99 h 107"/>
                <a:gd name="T54" fmla="*/ 11 w 112"/>
                <a:gd name="T55" fmla="*/ 84 h 107"/>
                <a:gd name="T56" fmla="*/ 11 w 112"/>
                <a:gd name="T57" fmla="*/ 25 h 107"/>
                <a:gd name="T58" fmla="*/ 9 w 112"/>
                <a:gd name="T59" fmla="*/ 11 h 107"/>
                <a:gd name="T60" fmla="*/ 0 w 112"/>
                <a:gd name="T61" fmla="*/ 7 h 107"/>
                <a:gd name="T62" fmla="*/ 0 w 112"/>
                <a:gd name="T63" fmla="*/ 3 h 107"/>
                <a:gd name="T64" fmla="*/ 42 w 112"/>
                <a:gd name="T65"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2" h="107">
                  <a:moveTo>
                    <a:pt x="42" y="3"/>
                  </a:moveTo>
                  <a:lnTo>
                    <a:pt x="42" y="16"/>
                  </a:lnTo>
                  <a:cubicBezTo>
                    <a:pt x="47" y="10"/>
                    <a:pt x="53" y="6"/>
                    <a:pt x="57" y="4"/>
                  </a:cubicBezTo>
                  <a:cubicBezTo>
                    <a:pt x="62" y="1"/>
                    <a:pt x="68" y="0"/>
                    <a:pt x="73" y="0"/>
                  </a:cubicBezTo>
                  <a:cubicBezTo>
                    <a:pt x="80" y="0"/>
                    <a:pt x="86" y="2"/>
                    <a:pt x="90" y="5"/>
                  </a:cubicBezTo>
                  <a:cubicBezTo>
                    <a:pt x="95" y="9"/>
                    <a:pt x="98" y="14"/>
                    <a:pt x="99" y="19"/>
                  </a:cubicBezTo>
                  <a:cubicBezTo>
                    <a:pt x="100" y="24"/>
                    <a:pt x="101" y="32"/>
                    <a:pt x="101" y="44"/>
                  </a:cubicBezTo>
                  <a:lnTo>
                    <a:pt x="101" y="84"/>
                  </a:lnTo>
                  <a:cubicBezTo>
                    <a:pt x="101" y="92"/>
                    <a:pt x="102" y="97"/>
                    <a:pt x="103" y="99"/>
                  </a:cubicBezTo>
                  <a:cubicBezTo>
                    <a:pt x="104" y="101"/>
                    <a:pt x="108" y="103"/>
                    <a:pt x="112" y="103"/>
                  </a:cubicBezTo>
                  <a:lnTo>
                    <a:pt x="112" y="107"/>
                  </a:lnTo>
                  <a:lnTo>
                    <a:pt x="59" y="107"/>
                  </a:lnTo>
                  <a:lnTo>
                    <a:pt x="59" y="103"/>
                  </a:lnTo>
                  <a:cubicBezTo>
                    <a:pt x="63" y="103"/>
                    <a:pt x="66" y="101"/>
                    <a:pt x="68" y="98"/>
                  </a:cubicBezTo>
                  <a:cubicBezTo>
                    <a:pt x="69" y="96"/>
                    <a:pt x="70" y="92"/>
                    <a:pt x="70" y="84"/>
                  </a:cubicBezTo>
                  <a:lnTo>
                    <a:pt x="70" y="38"/>
                  </a:lnTo>
                  <a:cubicBezTo>
                    <a:pt x="70" y="29"/>
                    <a:pt x="69" y="24"/>
                    <a:pt x="69" y="22"/>
                  </a:cubicBezTo>
                  <a:cubicBezTo>
                    <a:pt x="68" y="20"/>
                    <a:pt x="67" y="18"/>
                    <a:pt x="65" y="17"/>
                  </a:cubicBezTo>
                  <a:cubicBezTo>
                    <a:pt x="64" y="15"/>
                    <a:pt x="62" y="15"/>
                    <a:pt x="60" y="15"/>
                  </a:cubicBezTo>
                  <a:cubicBezTo>
                    <a:pt x="54" y="15"/>
                    <a:pt x="48" y="19"/>
                    <a:pt x="42" y="28"/>
                  </a:cubicBezTo>
                  <a:lnTo>
                    <a:pt x="42" y="84"/>
                  </a:lnTo>
                  <a:cubicBezTo>
                    <a:pt x="42" y="92"/>
                    <a:pt x="43" y="97"/>
                    <a:pt x="44" y="99"/>
                  </a:cubicBezTo>
                  <a:cubicBezTo>
                    <a:pt x="46" y="101"/>
                    <a:pt x="48" y="103"/>
                    <a:pt x="52" y="103"/>
                  </a:cubicBezTo>
                  <a:lnTo>
                    <a:pt x="52" y="107"/>
                  </a:lnTo>
                  <a:lnTo>
                    <a:pt x="0" y="107"/>
                  </a:lnTo>
                  <a:lnTo>
                    <a:pt x="0" y="103"/>
                  </a:lnTo>
                  <a:cubicBezTo>
                    <a:pt x="4" y="103"/>
                    <a:pt x="7" y="101"/>
                    <a:pt x="9" y="99"/>
                  </a:cubicBezTo>
                  <a:cubicBezTo>
                    <a:pt x="10" y="97"/>
                    <a:pt x="11" y="92"/>
                    <a:pt x="11" y="84"/>
                  </a:cubicBezTo>
                  <a:lnTo>
                    <a:pt x="11" y="25"/>
                  </a:lnTo>
                  <a:cubicBezTo>
                    <a:pt x="11" y="18"/>
                    <a:pt x="10" y="13"/>
                    <a:pt x="9" y="11"/>
                  </a:cubicBezTo>
                  <a:cubicBezTo>
                    <a:pt x="7" y="9"/>
                    <a:pt x="4" y="7"/>
                    <a:pt x="0" y="7"/>
                  </a:cubicBezTo>
                  <a:lnTo>
                    <a:pt x="0" y="3"/>
                  </a:lnTo>
                  <a:lnTo>
                    <a:pt x="42"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8" name="Freeform 229"/>
            <p:cNvSpPr>
              <a:spLocks/>
            </p:cNvSpPr>
            <p:nvPr userDrawn="1"/>
          </p:nvSpPr>
          <p:spPr bwMode="auto">
            <a:xfrm>
              <a:off x="4408488" y="1954213"/>
              <a:ext cx="107950" cy="119063"/>
            </a:xfrm>
            <a:custGeom>
              <a:avLst/>
              <a:gdLst>
                <a:gd name="T0" fmla="*/ 135 w 135"/>
                <a:gd name="T1" fmla="*/ 0 h 151"/>
                <a:gd name="T2" fmla="*/ 135 w 135"/>
                <a:gd name="T3" fmla="*/ 41 h 151"/>
                <a:gd name="T4" fmla="*/ 131 w 135"/>
                <a:gd name="T5" fmla="*/ 41 h 151"/>
                <a:gd name="T6" fmla="*/ 124 w 135"/>
                <a:gd name="T7" fmla="*/ 20 h 151"/>
                <a:gd name="T8" fmla="*/ 112 w 135"/>
                <a:gd name="T9" fmla="*/ 11 h 151"/>
                <a:gd name="T10" fmla="*/ 97 w 135"/>
                <a:gd name="T11" fmla="*/ 9 h 151"/>
                <a:gd name="T12" fmla="*/ 86 w 135"/>
                <a:gd name="T13" fmla="*/ 9 h 151"/>
                <a:gd name="T14" fmla="*/ 86 w 135"/>
                <a:gd name="T15" fmla="*/ 125 h 151"/>
                <a:gd name="T16" fmla="*/ 87 w 135"/>
                <a:gd name="T17" fmla="*/ 140 h 151"/>
                <a:gd name="T18" fmla="*/ 92 w 135"/>
                <a:gd name="T19" fmla="*/ 145 h 151"/>
                <a:gd name="T20" fmla="*/ 102 w 135"/>
                <a:gd name="T21" fmla="*/ 147 h 151"/>
                <a:gd name="T22" fmla="*/ 107 w 135"/>
                <a:gd name="T23" fmla="*/ 147 h 151"/>
                <a:gd name="T24" fmla="*/ 107 w 135"/>
                <a:gd name="T25" fmla="*/ 151 h 151"/>
                <a:gd name="T26" fmla="*/ 28 w 135"/>
                <a:gd name="T27" fmla="*/ 151 h 151"/>
                <a:gd name="T28" fmla="*/ 28 w 135"/>
                <a:gd name="T29" fmla="*/ 147 h 151"/>
                <a:gd name="T30" fmla="*/ 33 w 135"/>
                <a:gd name="T31" fmla="*/ 147 h 151"/>
                <a:gd name="T32" fmla="*/ 43 w 135"/>
                <a:gd name="T33" fmla="*/ 145 h 151"/>
                <a:gd name="T34" fmla="*/ 48 w 135"/>
                <a:gd name="T35" fmla="*/ 139 h 151"/>
                <a:gd name="T36" fmla="*/ 49 w 135"/>
                <a:gd name="T37" fmla="*/ 125 h 151"/>
                <a:gd name="T38" fmla="*/ 49 w 135"/>
                <a:gd name="T39" fmla="*/ 9 h 151"/>
                <a:gd name="T40" fmla="*/ 38 w 135"/>
                <a:gd name="T41" fmla="*/ 9 h 151"/>
                <a:gd name="T42" fmla="*/ 16 w 135"/>
                <a:gd name="T43" fmla="*/ 15 h 151"/>
                <a:gd name="T44" fmla="*/ 4 w 135"/>
                <a:gd name="T45" fmla="*/ 41 h 151"/>
                <a:gd name="T46" fmla="*/ 0 w 135"/>
                <a:gd name="T47" fmla="*/ 41 h 151"/>
                <a:gd name="T48" fmla="*/ 0 w 135"/>
                <a:gd name="T49" fmla="*/ 0 h 151"/>
                <a:gd name="T50" fmla="*/ 135 w 135"/>
                <a:gd name="T5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5" h="151">
                  <a:moveTo>
                    <a:pt x="135" y="0"/>
                  </a:moveTo>
                  <a:lnTo>
                    <a:pt x="135" y="41"/>
                  </a:lnTo>
                  <a:lnTo>
                    <a:pt x="131" y="41"/>
                  </a:lnTo>
                  <a:cubicBezTo>
                    <a:pt x="129" y="31"/>
                    <a:pt x="126" y="25"/>
                    <a:pt x="124" y="20"/>
                  </a:cubicBezTo>
                  <a:cubicBezTo>
                    <a:pt x="121" y="16"/>
                    <a:pt x="117" y="13"/>
                    <a:pt x="112" y="11"/>
                  </a:cubicBezTo>
                  <a:cubicBezTo>
                    <a:pt x="109" y="9"/>
                    <a:pt x="104" y="9"/>
                    <a:pt x="97" y="9"/>
                  </a:cubicBezTo>
                  <a:lnTo>
                    <a:pt x="86" y="9"/>
                  </a:lnTo>
                  <a:lnTo>
                    <a:pt x="86" y="125"/>
                  </a:lnTo>
                  <a:cubicBezTo>
                    <a:pt x="86" y="133"/>
                    <a:pt x="86" y="138"/>
                    <a:pt x="87" y="140"/>
                  </a:cubicBezTo>
                  <a:cubicBezTo>
                    <a:pt x="88" y="142"/>
                    <a:pt x="89" y="143"/>
                    <a:pt x="92" y="145"/>
                  </a:cubicBezTo>
                  <a:cubicBezTo>
                    <a:pt x="94" y="146"/>
                    <a:pt x="98" y="147"/>
                    <a:pt x="102" y="147"/>
                  </a:cubicBezTo>
                  <a:lnTo>
                    <a:pt x="107" y="147"/>
                  </a:lnTo>
                  <a:lnTo>
                    <a:pt x="107" y="151"/>
                  </a:lnTo>
                  <a:lnTo>
                    <a:pt x="28" y="151"/>
                  </a:lnTo>
                  <a:lnTo>
                    <a:pt x="28" y="147"/>
                  </a:lnTo>
                  <a:lnTo>
                    <a:pt x="33" y="147"/>
                  </a:lnTo>
                  <a:cubicBezTo>
                    <a:pt x="37" y="147"/>
                    <a:pt x="41" y="146"/>
                    <a:pt x="43" y="145"/>
                  </a:cubicBezTo>
                  <a:cubicBezTo>
                    <a:pt x="45" y="144"/>
                    <a:pt x="47" y="142"/>
                    <a:pt x="48" y="139"/>
                  </a:cubicBezTo>
                  <a:cubicBezTo>
                    <a:pt x="49" y="137"/>
                    <a:pt x="49" y="133"/>
                    <a:pt x="49" y="125"/>
                  </a:cubicBezTo>
                  <a:lnTo>
                    <a:pt x="49" y="9"/>
                  </a:lnTo>
                  <a:lnTo>
                    <a:pt x="38" y="9"/>
                  </a:lnTo>
                  <a:cubicBezTo>
                    <a:pt x="28" y="9"/>
                    <a:pt x="21" y="11"/>
                    <a:pt x="16" y="15"/>
                  </a:cubicBezTo>
                  <a:cubicBezTo>
                    <a:pt x="10" y="21"/>
                    <a:pt x="6" y="30"/>
                    <a:pt x="4" y="41"/>
                  </a:cubicBezTo>
                  <a:lnTo>
                    <a:pt x="0" y="41"/>
                  </a:lnTo>
                  <a:lnTo>
                    <a:pt x="0" y="0"/>
                  </a:lnTo>
                  <a:lnTo>
                    <a:pt x="135"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39" name="Freeform 230"/>
            <p:cNvSpPr>
              <a:spLocks noEditPoints="1"/>
            </p:cNvSpPr>
            <p:nvPr userDrawn="1"/>
          </p:nvSpPr>
          <p:spPr bwMode="auto">
            <a:xfrm>
              <a:off x="4513263" y="1989138"/>
              <a:ext cx="79375" cy="85725"/>
            </a:xfrm>
            <a:custGeom>
              <a:avLst/>
              <a:gdLst>
                <a:gd name="T0" fmla="*/ 55 w 100"/>
                <a:gd name="T1" fmla="*/ 92 h 109"/>
                <a:gd name="T2" fmla="*/ 21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4 w 100"/>
                <a:gd name="T15" fmla="*/ 16 h 109"/>
                <a:gd name="T16" fmla="*/ 49 w 100"/>
                <a:gd name="T17" fmla="*/ 10 h 109"/>
                <a:gd name="T18" fmla="*/ 41 w 100"/>
                <a:gd name="T19" fmla="*/ 8 h 109"/>
                <a:gd name="T20" fmla="*/ 29 w 100"/>
                <a:gd name="T21" fmla="*/ 11 h 109"/>
                <a:gd name="T22" fmla="*/ 26 w 100"/>
                <a:gd name="T23" fmla="*/ 16 h 109"/>
                <a:gd name="T24" fmla="*/ 29 w 100"/>
                <a:gd name="T25" fmla="*/ 22 h 109"/>
                <a:gd name="T26" fmla="*/ 34 w 100"/>
                <a:gd name="T27" fmla="*/ 31 h 109"/>
                <a:gd name="T28" fmla="*/ 29 w 100"/>
                <a:gd name="T29" fmla="*/ 40 h 109"/>
                <a:gd name="T30" fmla="*/ 19 w 100"/>
                <a:gd name="T31" fmla="*/ 44 h 109"/>
                <a:gd name="T32" fmla="*/ 7 w 100"/>
                <a:gd name="T33" fmla="*/ 40 h 109"/>
                <a:gd name="T34" fmla="*/ 2 w 100"/>
                <a:gd name="T35" fmla="*/ 30 h 109"/>
                <a:gd name="T36" fmla="*/ 9 w 100"/>
                <a:gd name="T37" fmla="*/ 15 h 109"/>
                <a:gd name="T38" fmla="*/ 26 w 100"/>
                <a:gd name="T39" fmla="*/ 4 h 109"/>
                <a:gd name="T40" fmla="*/ 50 w 100"/>
                <a:gd name="T41" fmla="*/ 0 h 109"/>
                <a:gd name="T42" fmla="*/ 73 w 100"/>
                <a:gd name="T43" fmla="*/ 6 h 109"/>
                <a:gd name="T44" fmla="*/ 85 w 100"/>
                <a:gd name="T45" fmla="*/ 20 h 109"/>
                <a:gd name="T46" fmla="*/ 86 w 100"/>
                <a:gd name="T47" fmla="*/ 41 h 109"/>
                <a:gd name="T48" fmla="*/ 86 w 100"/>
                <a:gd name="T49" fmla="*/ 82 h 109"/>
                <a:gd name="T50" fmla="*/ 87 w 100"/>
                <a:gd name="T51" fmla="*/ 91 h 109"/>
                <a:gd name="T52" fmla="*/ 89 w 100"/>
                <a:gd name="T53" fmla="*/ 93 h 109"/>
                <a:gd name="T54" fmla="*/ 91 w 100"/>
                <a:gd name="T55" fmla="*/ 94 h 109"/>
                <a:gd name="T56" fmla="*/ 97 w 100"/>
                <a:gd name="T57" fmla="*/ 90 h 109"/>
                <a:gd name="T58" fmla="*/ 100 w 100"/>
                <a:gd name="T59" fmla="*/ 93 h 109"/>
                <a:gd name="T60" fmla="*/ 89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1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1" y="108"/>
                    <a:pt x="21" y="109"/>
                  </a:cubicBezTo>
                  <a:cubicBezTo>
                    <a:pt x="15" y="109"/>
                    <a:pt x="10" y="107"/>
                    <a:pt x="6" y="103"/>
                  </a:cubicBezTo>
                  <a:cubicBezTo>
                    <a:pt x="2" y="99"/>
                    <a:pt x="0" y="94"/>
                    <a:pt x="0" y="88"/>
                  </a:cubicBezTo>
                  <a:cubicBezTo>
                    <a:pt x="0" y="80"/>
                    <a:pt x="4" y="73"/>
                    <a:pt x="10" y="67"/>
                  </a:cubicBezTo>
                  <a:cubicBezTo>
                    <a:pt x="17" y="60"/>
                    <a:pt x="32" y="52"/>
                    <a:pt x="55" y="41"/>
                  </a:cubicBezTo>
                  <a:lnTo>
                    <a:pt x="55" y="31"/>
                  </a:lnTo>
                  <a:cubicBezTo>
                    <a:pt x="55" y="23"/>
                    <a:pt x="55" y="18"/>
                    <a:pt x="54" y="16"/>
                  </a:cubicBezTo>
                  <a:cubicBezTo>
                    <a:pt x="53" y="14"/>
                    <a:pt x="51" y="12"/>
                    <a:pt x="49" y="10"/>
                  </a:cubicBezTo>
                  <a:cubicBezTo>
                    <a:pt x="47" y="9"/>
                    <a:pt x="44" y="8"/>
                    <a:pt x="41" y="8"/>
                  </a:cubicBezTo>
                  <a:cubicBezTo>
                    <a:pt x="36" y="8"/>
                    <a:pt x="32" y="9"/>
                    <a:pt x="29" y="11"/>
                  </a:cubicBezTo>
                  <a:cubicBezTo>
                    <a:pt x="27" y="13"/>
                    <a:pt x="26" y="14"/>
                    <a:pt x="26" y="16"/>
                  </a:cubicBezTo>
                  <a:cubicBezTo>
                    <a:pt x="26" y="18"/>
                    <a:pt x="27" y="20"/>
                    <a:pt x="29" y="22"/>
                  </a:cubicBezTo>
                  <a:cubicBezTo>
                    <a:pt x="32" y="25"/>
                    <a:pt x="34" y="28"/>
                    <a:pt x="34" y="31"/>
                  </a:cubicBezTo>
                  <a:cubicBezTo>
                    <a:pt x="34" y="35"/>
                    <a:pt x="32" y="38"/>
                    <a:pt x="29" y="40"/>
                  </a:cubicBezTo>
                  <a:cubicBezTo>
                    <a:pt x="27" y="43"/>
                    <a:pt x="23" y="44"/>
                    <a:pt x="19" y="44"/>
                  </a:cubicBezTo>
                  <a:cubicBezTo>
                    <a:pt x="14" y="44"/>
                    <a:pt x="10" y="43"/>
                    <a:pt x="7" y="40"/>
                  </a:cubicBezTo>
                  <a:cubicBezTo>
                    <a:pt x="4" y="37"/>
                    <a:pt x="2" y="34"/>
                    <a:pt x="2" y="30"/>
                  </a:cubicBezTo>
                  <a:cubicBezTo>
                    <a:pt x="2" y="25"/>
                    <a:pt x="4" y="20"/>
                    <a:pt x="9" y="15"/>
                  </a:cubicBezTo>
                  <a:cubicBezTo>
                    <a:pt x="13" y="10"/>
                    <a:pt x="19" y="6"/>
                    <a:pt x="26" y="4"/>
                  </a:cubicBezTo>
                  <a:cubicBezTo>
                    <a:pt x="34" y="1"/>
                    <a:pt x="42" y="0"/>
                    <a:pt x="50" y="0"/>
                  </a:cubicBezTo>
                  <a:cubicBezTo>
                    <a:pt x="60" y="0"/>
                    <a:pt x="68" y="2"/>
                    <a:pt x="73" y="6"/>
                  </a:cubicBezTo>
                  <a:cubicBezTo>
                    <a:pt x="79" y="10"/>
                    <a:pt x="83" y="15"/>
                    <a:pt x="85" y="20"/>
                  </a:cubicBezTo>
                  <a:cubicBezTo>
                    <a:pt x="86" y="23"/>
                    <a:pt x="86" y="30"/>
                    <a:pt x="86" y="41"/>
                  </a:cubicBezTo>
                  <a:lnTo>
                    <a:pt x="86" y="82"/>
                  </a:lnTo>
                  <a:cubicBezTo>
                    <a:pt x="86" y="86"/>
                    <a:pt x="86" y="89"/>
                    <a:pt x="87" y="91"/>
                  </a:cubicBezTo>
                  <a:cubicBezTo>
                    <a:pt x="87" y="92"/>
                    <a:pt x="88" y="93"/>
                    <a:pt x="89" y="93"/>
                  </a:cubicBezTo>
                  <a:cubicBezTo>
                    <a:pt x="89" y="94"/>
                    <a:pt x="90" y="94"/>
                    <a:pt x="91" y="94"/>
                  </a:cubicBezTo>
                  <a:cubicBezTo>
                    <a:pt x="93" y="94"/>
                    <a:pt x="95" y="93"/>
                    <a:pt x="97" y="90"/>
                  </a:cubicBezTo>
                  <a:lnTo>
                    <a:pt x="100" y="93"/>
                  </a:lnTo>
                  <a:cubicBezTo>
                    <a:pt x="97" y="98"/>
                    <a:pt x="93" y="102"/>
                    <a:pt x="89" y="105"/>
                  </a:cubicBezTo>
                  <a:cubicBezTo>
                    <a:pt x="85" y="107"/>
                    <a:pt x="80" y="109"/>
                    <a:pt x="75" y="109"/>
                  </a:cubicBezTo>
                  <a:cubicBezTo>
                    <a:pt x="69" y="109"/>
                    <a:pt x="65" y="107"/>
                    <a:pt x="61" y="104"/>
                  </a:cubicBezTo>
                  <a:cubicBezTo>
                    <a:pt x="58" y="102"/>
                    <a:pt x="56" y="97"/>
                    <a:pt x="55" y="92"/>
                  </a:cubicBezTo>
                  <a:moveTo>
                    <a:pt x="55" y="84"/>
                  </a:moveTo>
                  <a:lnTo>
                    <a:pt x="55" y="49"/>
                  </a:lnTo>
                  <a:cubicBezTo>
                    <a:pt x="46" y="54"/>
                    <a:pt x="39" y="60"/>
                    <a:pt x="35" y="66"/>
                  </a:cubicBezTo>
                  <a:cubicBezTo>
                    <a:pt x="32" y="70"/>
                    <a:pt x="31" y="74"/>
                    <a:pt x="31" y="78"/>
                  </a:cubicBezTo>
                  <a:cubicBezTo>
                    <a:pt x="31" y="81"/>
                    <a:pt x="32" y="84"/>
                    <a:pt x="34" y="87"/>
                  </a:cubicBezTo>
                  <a:cubicBezTo>
                    <a:pt x="36" y="89"/>
                    <a:pt x="39" y="90"/>
                    <a:pt x="42" y="90"/>
                  </a:cubicBezTo>
                  <a:cubicBezTo>
                    <a:pt x="46"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0" name="Freeform 231"/>
            <p:cNvSpPr>
              <a:spLocks/>
            </p:cNvSpPr>
            <p:nvPr userDrawn="1"/>
          </p:nvSpPr>
          <p:spPr bwMode="auto">
            <a:xfrm>
              <a:off x="4594225" y="1990725"/>
              <a:ext cx="84138" cy="82550"/>
            </a:xfrm>
            <a:custGeom>
              <a:avLst/>
              <a:gdLst>
                <a:gd name="T0" fmla="*/ 64 w 105"/>
                <a:gd name="T1" fmla="*/ 40 h 104"/>
                <a:gd name="T2" fmla="*/ 82 w 105"/>
                <a:gd name="T3" fmla="*/ 74 h 104"/>
                <a:gd name="T4" fmla="*/ 97 w 105"/>
                <a:gd name="T5" fmla="*/ 97 h 104"/>
                <a:gd name="T6" fmla="*/ 105 w 105"/>
                <a:gd name="T7" fmla="*/ 100 h 104"/>
                <a:gd name="T8" fmla="*/ 105 w 105"/>
                <a:gd name="T9" fmla="*/ 104 h 104"/>
                <a:gd name="T10" fmla="*/ 47 w 105"/>
                <a:gd name="T11" fmla="*/ 104 h 104"/>
                <a:gd name="T12" fmla="*/ 47 w 105"/>
                <a:gd name="T13" fmla="*/ 100 h 104"/>
                <a:gd name="T14" fmla="*/ 55 w 105"/>
                <a:gd name="T15" fmla="*/ 98 h 104"/>
                <a:gd name="T16" fmla="*/ 57 w 105"/>
                <a:gd name="T17" fmla="*/ 95 h 104"/>
                <a:gd name="T18" fmla="*/ 53 w 105"/>
                <a:gd name="T19" fmla="*/ 85 h 104"/>
                <a:gd name="T20" fmla="*/ 44 w 105"/>
                <a:gd name="T21" fmla="*/ 68 h 104"/>
                <a:gd name="T22" fmla="*/ 36 w 105"/>
                <a:gd name="T23" fmla="*/ 79 h 104"/>
                <a:gd name="T24" fmla="*/ 31 w 105"/>
                <a:gd name="T25" fmla="*/ 89 h 104"/>
                <a:gd name="T26" fmla="*/ 30 w 105"/>
                <a:gd name="T27" fmla="*/ 92 h 104"/>
                <a:gd name="T28" fmla="*/ 31 w 105"/>
                <a:gd name="T29" fmla="*/ 97 h 104"/>
                <a:gd name="T30" fmla="*/ 34 w 105"/>
                <a:gd name="T31" fmla="*/ 99 h 104"/>
                <a:gd name="T32" fmla="*/ 40 w 105"/>
                <a:gd name="T33" fmla="*/ 100 h 104"/>
                <a:gd name="T34" fmla="*/ 40 w 105"/>
                <a:gd name="T35" fmla="*/ 104 h 104"/>
                <a:gd name="T36" fmla="*/ 0 w 105"/>
                <a:gd name="T37" fmla="*/ 104 h 104"/>
                <a:gd name="T38" fmla="*/ 0 w 105"/>
                <a:gd name="T39" fmla="*/ 100 h 104"/>
                <a:gd name="T40" fmla="*/ 13 w 105"/>
                <a:gd name="T41" fmla="*/ 96 h 104"/>
                <a:gd name="T42" fmla="*/ 32 w 105"/>
                <a:gd name="T43" fmla="*/ 74 h 104"/>
                <a:gd name="T44" fmla="*/ 40 w 105"/>
                <a:gd name="T45" fmla="*/ 61 h 104"/>
                <a:gd name="T46" fmla="*/ 22 w 105"/>
                <a:gd name="T47" fmla="*/ 28 h 104"/>
                <a:gd name="T48" fmla="*/ 9 w 105"/>
                <a:gd name="T49" fmla="*/ 8 h 104"/>
                <a:gd name="T50" fmla="*/ 0 w 105"/>
                <a:gd name="T51" fmla="*/ 4 h 104"/>
                <a:gd name="T52" fmla="*/ 0 w 105"/>
                <a:gd name="T53" fmla="*/ 0 h 104"/>
                <a:gd name="T54" fmla="*/ 57 w 105"/>
                <a:gd name="T55" fmla="*/ 0 h 104"/>
                <a:gd name="T56" fmla="*/ 57 w 105"/>
                <a:gd name="T57" fmla="*/ 4 h 104"/>
                <a:gd name="T58" fmla="*/ 54 w 105"/>
                <a:gd name="T59" fmla="*/ 4 h 104"/>
                <a:gd name="T60" fmla="*/ 48 w 105"/>
                <a:gd name="T61" fmla="*/ 6 h 104"/>
                <a:gd name="T62" fmla="*/ 48 w 105"/>
                <a:gd name="T63" fmla="*/ 9 h 104"/>
                <a:gd name="T64" fmla="*/ 48 w 105"/>
                <a:gd name="T65" fmla="*/ 12 h 104"/>
                <a:gd name="T66" fmla="*/ 51 w 105"/>
                <a:gd name="T67" fmla="*/ 18 h 104"/>
                <a:gd name="T68" fmla="*/ 59 w 105"/>
                <a:gd name="T69" fmla="*/ 33 h 104"/>
                <a:gd name="T70" fmla="*/ 64 w 105"/>
                <a:gd name="T71" fmla="*/ 27 h 104"/>
                <a:gd name="T72" fmla="*/ 73 w 105"/>
                <a:gd name="T73" fmla="*/ 10 h 104"/>
                <a:gd name="T74" fmla="*/ 71 w 105"/>
                <a:gd name="T75" fmla="*/ 6 h 104"/>
                <a:gd name="T76" fmla="*/ 64 w 105"/>
                <a:gd name="T77" fmla="*/ 4 h 104"/>
                <a:gd name="T78" fmla="*/ 64 w 105"/>
                <a:gd name="T79" fmla="*/ 0 h 104"/>
                <a:gd name="T80" fmla="*/ 101 w 105"/>
                <a:gd name="T81" fmla="*/ 0 h 104"/>
                <a:gd name="T82" fmla="*/ 101 w 105"/>
                <a:gd name="T83" fmla="*/ 4 h 104"/>
                <a:gd name="T84" fmla="*/ 88 w 105"/>
                <a:gd name="T85" fmla="*/ 8 h 104"/>
                <a:gd name="T86" fmla="*/ 75 w 105"/>
                <a:gd name="T87" fmla="*/ 23 h 104"/>
                <a:gd name="T88" fmla="*/ 64 w 105"/>
                <a:gd name="T89" fmla="*/ 4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5" h="104">
                  <a:moveTo>
                    <a:pt x="64" y="40"/>
                  </a:moveTo>
                  <a:lnTo>
                    <a:pt x="82" y="74"/>
                  </a:lnTo>
                  <a:cubicBezTo>
                    <a:pt x="88" y="86"/>
                    <a:pt x="93" y="94"/>
                    <a:pt x="97" y="97"/>
                  </a:cubicBezTo>
                  <a:cubicBezTo>
                    <a:pt x="99" y="99"/>
                    <a:pt x="101" y="100"/>
                    <a:pt x="105" y="100"/>
                  </a:cubicBezTo>
                  <a:lnTo>
                    <a:pt x="105" y="104"/>
                  </a:lnTo>
                  <a:lnTo>
                    <a:pt x="47" y="104"/>
                  </a:lnTo>
                  <a:lnTo>
                    <a:pt x="47" y="100"/>
                  </a:lnTo>
                  <a:cubicBezTo>
                    <a:pt x="51" y="100"/>
                    <a:pt x="54" y="99"/>
                    <a:pt x="55" y="98"/>
                  </a:cubicBezTo>
                  <a:cubicBezTo>
                    <a:pt x="56" y="97"/>
                    <a:pt x="57" y="96"/>
                    <a:pt x="57" y="95"/>
                  </a:cubicBezTo>
                  <a:cubicBezTo>
                    <a:pt x="57" y="93"/>
                    <a:pt x="56" y="90"/>
                    <a:pt x="53" y="85"/>
                  </a:cubicBezTo>
                  <a:lnTo>
                    <a:pt x="44" y="68"/>
                  </a:lnTo>
                  <a:lnTo>
                    <a:pt x="36" y="79"/>
                  </a:lnTo>
                  <a:cubicBezTo>
                    <a:pt x="33" y="85"/>
                    <a:pt x="31" y="88"/>
                    <a:pt x="31" y="89"/>
                  </a:cubicBezTo>
                  <a:cubicBezTo>
                    <a:pt x="30" y="90"/>
                    <a:pt x="30" y="91"/>
                    <a:pt x="30" y="92"/>
                  </a:cubicBezTo>
                  <a:cubicBezTo>
                    <a:pt x="30" y="94"/>
                    <a:pt x="30" y="96"/>
                    <a:pt x="31" y="97"/>
                  </a:cubicBezTo>
                  <a:cubicBezTo>
                    <a:pt x="31" y="98"/>
                    <a:pt x="32" y="99"/>
                    <a:pt x="34" y="99"/>
                  </a:cubicBezTo>
                  <a:cubicBezTo>
                    <a:pt x="35" y="100"/>
                    <a:pt x="37" y="100"/>
                    <a:pt x="40" y="100"/>
                  </a:cubicBezTo>
                  <a:lnTo>
                    <a:pt x="40" y="104"/>
                  </a:lnTo>
                  <a:lnTo>
                    <a:pt x="0" y="104"/>
                  </a:lnTo>
                  <a:lnTo>
                    <a:pt x="0" y="100"/>
                  </a:lnTo>
                  <a:cubicBezTo>
                    <a:pt x="5" y="100"/>
                    <a:pt x="9" y="99"/>
                    <a:pt x="13" y="96"/>
                  </a:cubicBezTo>
                  <a:cubicBezTo>
                    <a:pt x="18" y="93"/>
                    <a:pt x="24" y="86"/>
                    <a:pt x="32" y="74"/>
                  </a:cubicBezTo>
                  <a:lnTo>
                    <a:pt x="40" y="61"/>
                  </a:lnTo>
                  <a:lnTo>
                    <a:pt x="22" y="28"/>
                  </a:lnTo>
                  <a:cubicBezTo>
                    <a:pt x="17" y="17"/>
                    <a:pt x="12" y="10"/>
                    <a:pt x="9" y="8"/>
                  </a:cubicBezTo>
                  <a:cubicBezTo>
                    <a:pt x="6" y="6"/>
                    <a:pt x="3" y="4"/>
                    <a:pt x="0" y="4"/>
                  </a:cubicBezTo>
                  <a:lnTo>
                    <a:pt x="0" y="0"/>
                  </a:lnTo>
                  <a:lnTo>
                    <a:pt x="57" y="0"/>
                  </a:lnTo>
                  <a:lnTo>
                    <a:pt x="57" y="4"/>
                  </a:lnTo>
                  <a:lnTo>
                    <a:pt x="54" y="4"/>
                  </a:lnTo>
                  <a:lnTo>
                    <a:pt x="48" y="6"/>
                  </a:lnTo>
                  <a:cubicBezTo>
                    <a:pt x="48" y="7"/>
                    <a:pt x="48" y="7"/>
                    <a:pt x="48" y="9"/>
                  </a:cubicBezTo>
                  <a:cubicBezTo>
                    <a:pt x="48" y="10"/>
                    <a:pt x="48" y="11"/>
                    <a:pt x="48" y="12"/>
                  </a:cubicBezTo>
                  <a:cubicBezTo>
                    <a:pt x="48" y="13"/>
                    <a:pt x="49" y="15"/>
                    <a:pt x="51" y="18"/>
                  </a:cubicBezTo>
                  <a:lnTo>
                    <a:pt x="59" y="33"/>
                  </a:lnTo>
                  <a:lnTo>
                    <a:pt x="64" y="27"/>
                  </a:lnTo>
                  <a:cubicBezTo>
                    <a:pt x="70" y="19"/>
                    <a:pt x="73" y="13"/>
                    <a:pt x="73" y="10"/>
                  </a:cubicBezTo>
                  <a:cubicBezTo>
                    <a:pt x="73" y="8"/>
                    <a:pt x="72" y="7"/>
                    <a:pt x="71" y="6"/>
                  </a:cubicBezTo>
                  <a:cubicBezTo>
                    <a:pt x="69" y="5"/>
                    <a:pt x="67" y="4"/>
                    <a:pt x="64" y="4"/>
                  </a:cubicBezTo>
                  <a:lnTo>
                    <a:pt x="64" y="0"/>
                  </a:lnTo>
                  <a:lnTo>
                    <a:pt x="101" y="0"/>
                  </a:lnTo>
                  <a:lnTo>
                    <a:pt x="101" y="4"/>
                  </a:lnTo>
                  <a:cubicBezTo>
                    <a:pt x="96" y="4"/>
                    <a:pt x="92" y="5"/>
                    <a:pt x="88" y="8"/>
                  </a:cubicBezTo>
                  <a:cubicBezTo>
                    <a:pt x="84" y="11"/>
                    <a:pt x="79" y="16"/>
                    <a:pt x="75" y="23"/>
                  </a:cubicBezTo>
                  <a:lnTo>
                    <a:pt x="64" y="4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1" name="Freeform 232"/>
            <p:cNvSpPr>
              <a:spLocks noEditPoints="1"/>
            </p:cNvSpPr>
            <p:nvPr userDrawn="1"/>
          </p:nvSpPr>
          <p:spPr bwMode="auto">
            <a:xfrm>
              <a:off x="4681538" y="1989138"/>
              <a:ext cx="79375" cy="85725"/>
            </a:xfrm>
            <a:custGeom>
              <a:avLst/>
              <a:gdLst>
                <a:gd name="T0" fmla="*/ 55 w 100"/>
                <a:gd name="T1" fmla="*/ 92 h 109"/>
                <a:gd name="T2" fmla="*/ 20 w 100"/>
                <a:gd name="T3" fmla="*/ 109 h 109"/>
                <a:gd name="T4" fmla="*/ 6 w 100"/>
                <a:gd name="T5" fmla="*/ 103 h 109"/>
                <a:gd name="T6" fmla="*/ 0 w 100"/>
                <a:gd name="T7" fmla="*/ 88 h 109"/>
                <a:gd name="T8" fmla="*/ 10 w 100"/>
                <a:gd name="T9" fmla="*/ 67 h 109"/>
                <a:gd name="T10" fmla="*/ 55 w 100"/>
                <a:gd name="T11" fmla="*/ 41 h 109"/>
                <a:gd name="T12" fmla="*/ 55 w 100"/>
                <a:gd name="T13" fmla="*/ 31 h 109"/>
                <a:gd name="T14" fmla="*/ 53 w 100"/>
                <a:gd name="T15" fmla="*/ 16 h 109"/>
                <a:gd name="T16" fmla="*/ 48 w 100"/>
                <a:gd name="T17" fmla="*/ 10 h 109"/>
                <a:gd name="T18" fmla="*/ 40 w 100"/>
                <a:gd name="T19" fmla="*/ 8 h 109"/>
                <a:gd name="T20" fmla="*/ 29 w 100"/>
                <a:gd name="T21" fmla="*/ 11 h 109"/>
                <a:gd name="T22" fmla="*/ 26 w 100"/>
                <a:gd name="T23" fmla="*/ 16 h 109"/>
                <a:gd name="T24" fmla="*/ 29 w 100"/>
                <a:gd name="T25" fmla="*/ 22 h 109"/>
                <a:gd name="T26" fmla="*/ 33 w 100"/>
                <a:gd name="T27" fmla="*/ 31 h 109"/>
                <a:gd name="T28" fmla="*/ 29 w 100"/>
                <a:gd name="T29" fmla="*/ 40 h 109"/>
                <a:gd name="T30" fmla="*/ 18 w 100"/>
                <a:gd name="T31" fmla="*/ 44 h 109"/>
                <a:gd name="T32" fmla="*/ 6 w 100"/>
                <a:gd name="T33" fmla="*/ 40 h 109"/>
                <a:gd name="T34" fmla="*/ 2 w 100"/>
                <a:gd name="T35" fmla="*/ 30 h 109"/>
                <a:gd name="T36" fmla="*/ 8 w 100"/>
                <a:gd name="T37" fmla="*/ 15 h 109"/>
                <a:gd name="T38" fmla="*/ 26 w 100"/>
                <a:gd name="T39" fmla="*/ 4 h 109"/>
                <a:gd name="T40" fmla="*/ 49 w 100"/>
                <a:gd name="T41" fmla="*/ 0 h 109"/>
                <a:gd name="T42" fmla="*/ 73 w 100"/>
                <a:gd name="T43" fmla="*/ 6 h 109"/>
                <a:gd name="T44" fmla="*/ 84 w 100"/>
                <a:gd name="T45" fmla="*/ 20 h 109"/>
                <a:gd name="T46" fmla="*/ 86 w 100"/>
                <a:gd name="T47" fmla="*/ 41 h 109"/>
                <a:gd name="T48" fmla="*/ 86 w 100"/>
                <a:gd name="T49" fmla="*/ 82 h 109"/>
                <a:gd name="T50" fmla="*/ 86 w 100"/>
                <a:gd name="T51" fmla="*/ 91 h 109"/>
                <a:gd name="T52" fmla="*/ 88 w 100"/>
                <a:gd name="T53" fmla="*/ 93 h 109"/>
                <a:gd name="T54" fmla="*/ 91 w 100"/>
                <a:gd name="T55" fmla="*/ 94 h 109"/>
                <a:gd name="T56" fmla="*/ 96 w 100"/>
                <a:gd name="T57" fmla="*/ 90 h 109"/>
                <a:gd name="T58" fmla="*/ 100 w 100"/>
                <a:gd name="T59" fmla="*/ 93 h 109"/>
                <a:gd name="T60" fmla="*/ 88 w 100"/>
                <a:gd name="T61" fmla="*/ 105 h 109"/>
                <a:gd name="T62" fmla="*/ 75 w 100"/>
                <a:gd name="T63" fmla="*/ 109 h 109"/>
                <a:gd name="T64" fmla="*/ 61 w 100"/>
                <a:gd name="T65" fmla="*/ 104 h 109"/>
                <a:gd name="T66" fmla="*/ 55 w 100"/>
                <a:gd name="T67" fmla="*/ 92 h 109"/>
                <a:gd name="T68" fmla="*/ 55 w 100"/>
                <a:gd name="T69" fmla="*/ 84 h 109"/>
                <a:gd name="T70" fmla="*/ 55 w 100"/>
                <a:gd name="T71" fmla="*/ 49 h 109"/>
                <a:gd name="T72" fmla="*/ 35 w 100"/>
                <a:gd name="T73" fmla="*/ 66 h 109"/>
                <a:gd name="T74" fmla="*/ 30 w 100"/>
                <a:gd name="T75" fmla="*/ 78 h 109"/>
                <a:gd name="T76" fmla="*/ 34 w 100"/>
                <a:gd name="T77" fmla="*/ 87 h 109"/>
                <a:gd name="T78" fmla="*/ 42 w 100"/>
                <a:gd name="T79" fmla="*/ 90 h 109"/>
                <a:gd name="T80" fmla="*/ 55 w 100"/>
                <a:gd name="T81" fmla="*/ 84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 h="109">
                  <a:moveTo>
                    <a:pt x="55" y="92"/>
                  </a:moveTo>
                  <a:cubicBezTo>
                    <a:pt x="42" y="103"/>
                    <a:pt x="30" y="108"/>
                    <a:pt x="20" y="109"/>
                  </a:cubicBezTo>
                  <a:cubicBezTo>
                    <a:pt x="14" y="109"/>
                    <a:pt x="9" y="107"/>
                    <a:pt x="6" y="103"/>
                  </a:cubicBezTo>
                  <a:cubicBezTo>
                    <a:pt x="2" y="99"/>
                    <a:pt x="0" y="94"/>
                    <a:pt x="0" y="88"/>
                  </a:cubicBezTo>
                  <a:cubicBezTo>
                    <a:pt x="0" y="80"/>
                    <a:pt x="3" y="73"/>
                    <a:pt x="10" y="67"/>
                  </a:cubicBezTo>
                  <a:cubicBezTo>
                    <a:pt x="17" y="60"/>
                    <a:pt x="32" y="52"/>
                    <a:pt x="55" y="41"/>
                  </a:cubicBezTo>
                  <a:lnTo>
                    <a:pt x="55" y="31"/>
                  </a:lnTo>
                  <a:cubicBezTo>
                    <a:pt x="55" y="23"/>
                    <a:pt x="54" y="18"/>
                    <a:pt x="53" y="16"/>
                  </a:cubicBezTo>
                  <a:cubicBezTo>
                    <a:pt x="52" y="14"/>
                    <a:pt x="51" y="12"/>
                    <a:pt x="48" y="10"/>
                  </a:cubicBezTo>
                  <a:cubicBezTo>
                    <a:pt x="46" y="9"/>
                    <a:pt x="43" y="8"/>
                    <a:pt x="40" y="8"/>
                  </a:cubicBezTo>
                  <a:cubicBezTo>
                    <a:pt x="36" y="8"/>
                    <a:pt x="32" y="9"/>
                    <a:pt x="29" y="11"/>
                  </a:cubicBezTo>
                  <a:cubicBezTo>
                    <a:pt x="27" y="13"/>
                    <a:pt x="26" y="14"/>
                    <a:pt x="26" y="16"/>
                  </a:cubicBezTo>
                  <a:cubicBezTo>
                    <a:pt x="26" y="18"/>
                    <a:pt x="27" y="20"/>
                    <a:pt x="29" y="22"/>
                  </a:cubicBezTo>
                  <a:cubicBezTo>
                    <a:pt x="32" y="25"/>
                    <a:pt x="33" y="28"/>
                    <a:pt x="33" y="31"/>
                  </a:cubicBezTo>
                  <a:cubicBezTo>
                    <a:pt x="33" y="35"/>
                    <a:pt x="32" y="38"/>
                    <a:pt x="29" y="40"/>
                  </a:cubicBezTo>
                  <a:cubicBezTo>
                    <a:pt x="26" y="43"/>
                    <a:pt x="23" y="44"/>
                    <a:pt x="18" y="44"/>
                  </a:cubicBezTo>
                  <a:cubicBezTo>
                    <a:pt x="14" y="44"/>
                    <a:pt x="10" y="43"/>
                    <a:pt x="6" y="40"/>
                  </a:cubicBezTo>
                  <a:cubicBezTo>
                    <a:pt x="3" y="37"/>
                    <a:pt x="2" y="34"/>
                    <a:pt x="2" y="30"/>
                  </a:cubicBezTo>
                  <a:cubicBezTo>
                    <a:pt x="2" y="25"/>
                    <a:pt x="4" y="20"/>
                    <a:pt x="8" y="15"/>
                  </a:cubicBezTo>
                  <a:cubicBezTo>
                    <a:pt x="12" y="10"/>
                    <a:pt x="18" y="6"/>
                    <a:pt x="26" y="4"/>
                  </a:cubicBezTo>
                  <a:cubicBezTo>
                    <a:pt x="33" y="1"/>
                    <a:pt x="41" y="0"/>
                    <a:pt x="49" y="0"/>
                  </a:cubicBezTo>
                  <a:cubicBezTo>
                    <a:pt x="59" y="0"/>
                    <a:pt x="67" y="2"/>
                    <a:pt x="73" y="6"/>
                  </a:cubicBezTo>
                  <a:cubicBezTo>
                    <a:pt x="79" y="10"/>
                    <a:pt x="82" y="15"/>
                    <a:pt x="84" y="20"/>
                  </a:cubicBezTo>
                  <a:cubicBezTo>
                    <a:pt x="85" y="23"/>
                    <a:pt x="86" y="30"/>
                    <a:pt x="86" y="41"/>
                  </a:cubicBezTo>
                  <a:lnTo>
                    <a:pt x="86" y="82"/>
                  </a:lnTo>
                  <a:cubicBezTo>
                    <a:pt x="86" y="86"/>
                    <a:pt x="86" y="89"/>
                    <a:pt x="86" y="91"/>
                  </a:cubicBezTo>
                  <a:cubicBezTo>
                    <a:pt x="87" y="92"/>
                    <a:pt x="87" y="93"/>
                    <a:pt x="88" y="93"/>
                  </a:cubicBezTo>
                  <a:cubicBezTo>
                    <a:pt x="89" y="94"/>
                    <a:pt x="90" y="94"/>
                    <a:pt x="91" y="94"/>
                  </a:cubicBezTo>
                  <a:cubicBezTo>
                    <a:pt x="92" y="94"/>
                    <a:pt x="94" y="93"/>
                    <a:pt x="96" y="90"/>
                  </a:cubicBezTo>
                  <a:lnTo>
                    <a:pt x="100" y="93"/>
                  </a:lnTo>
                  <a:cubicBezTo>
                    <a:pt x="96" y="98"/>
                    <a:pt x="92" y="102"/>
                    <a:pt x="88" y="105"/>
                  </a:cubicBezTo>
                  <a:cubicBezTo>
                    <a:pt x="84" y="107"/>
                    <a:pt x="80" y="109"/>
                    <a:pt x="75" y="109"/>
                  </a:cubicBezTo>
                  <a:cubicBezTo>
                    <a:pt x="69" y="109"/>
                    <a:pt x="64" y="107"/>
                    <a:pt x="61" y="104"/>
                  </a:cubicBezTo>
                  <a:cubicBezTo>
                    <a:pt x="57" y="102"/>
                    <a:pt x="55" y="97"/>
                    <a:pt x="55" y="92"/>
                  </a:cubicBezTo>
                  <a:moveTo>
                    <a:pt x="55" y="84"/>
                  </a:moveTo>
                  <a:lnTo>
                    <a:pt x="55" y="49"/>
                  </a:lnTo>
                  <a:cubicBezTo>
                    <a:pt x="46" y="54"/>
                    <a:pt x="39" y="60"/>
                    <a:pt x="35" y="66"/>
                  </a:cubicBezTo>
                  <a:cubicBezTo>
                    <a:pt x="32" y="70"/>
                    <a:pt x="30" y="74"/>
                    <a:pt x="30" y="78"/>
                  </a:cubicBezTo>
                  <a:cubicBezTo>
                    <a:pt x="30" y="81"/>
                    <a:pt x="31" y="84"/>
                    <a:pt x="34" y="87"/>
                  </a:cubicBezTo>
                  <a:cubicBezTo>
                    <a:pt x="36" y="89"/>
                    <a:pt x="38" y="90"/>
                    <a:pt x="42" y="90"/>
                  </a:cubicBezTo>
                  <a:cubicBezTo>
                    <a:pt x="45" y="90"/>
                    <a:pt x="50" y="88"/>
                    <a:pt x="55" y="84"/>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2" name="Freeform 233"/>
            <p:cNvSpPr>
              <a:spLocks/>
            </p:cNvSpPr>
            <p:nvPr userDrawn="1"/>
          </p:nvSpPr>
          <p:spPr bwMode="auto">
            <a:xfrm>
              <a:off x="4760913" y="1960563"/>
              <a:ext cx="53975" cy="114300"/>
            </a:xfrm>
            <a:custGeom>
              <a:avLst/>
              <a:gdLst>
                <a:gd name="T0" fmla="*/ 45 w 69"/>
                <a:gd name="T1" fmla="*/ 0 h 144"/>
                <a:gd name="T2" fmla="*/ 45 w 69"/>
                <a:gd name="T3" fmla="*/ 38 h 144"/>
                <a:gd name="T4" fmla="*/ 69 w 69"/>
                <a:gd name="T5" fmla="*/ 38 h 144"/>
                <a:gd name="T6" fmla="*/ 69 w 69"/>
                <a:gd name="T7" fmla="*/ 49 h 144"/>
                <a:gd name="T8" fmla="*/ 45 w 69"/>
                <a:gd name="T9" fmla="*/ 49 h 144"/>
                <a:gd name="T10" fmla="*/ 45 w 69"/>
                <a:gd name="T11" fmla="*/ 113 h 144"/>
                <a:gd name="T12" fmla="*/ 45 w 69"/>
                <a:gd name="T13" fmla="*/ 125 h 144"/>
                <a:gd name="T14" fmla="*/ 48 w 69"/>
                <a:gd name="T15" fmla="*/ 129 h 144"/>
                <a:gd name="T16" fmla="*/ 52 w 69"/>
                <a:gd name="T17" fmla="*/ 131 h 144"/>
                <a:gd name="T18" fmla="*/ 66 w 69"/>
                <a:gd name="T19" fmla="*/ 120 h 144"/>
                <a:gd name="T20" fmla="*/ 69 w 69"/>
                <a:gd name="T21" fmla="*/ 122 h 144"/>
                <a:gd name="T22" fmla="*/ 40 w 69"/>
                <a:gd name="T23" fmla="*/ 144 h 144"/>
                <a:gd name="T24" fmla="*/ 23 w 69"/>
                <a:gd name="T25" fmla="*/ 138 h 144"/>
                <a:gd name="T26" fmla="*/ 14 w 69"/>
                <a:gd name="T27" fmla="*/ 126 h 144"/>
                <a:gd name="T28" fmla="*/ 13 w 69"/>
                <a:gd name="T29" fmla="*/ 105 h 144"/>
                <a:gd name="T30" fmla="*/ 13 w 69"/>
                <a:gd name="T31" fmla="*/ 49 h 144"/>
                <a:gd name="T32" fmla="*/ 0 w 69"/>
                <a:gd name="T33" fmla="*/ 49 h 144"/>
                <a:gd name="T34" fmla="*/ 0 w 69"/>
                <a:gd name="T35" fmla="*/ 45 h 144"/>
                <a:gd name="T36" fmla="*/ 24 w 69"/>
                <a:gd name="T37" fmla="*/ 24 h 144"/>
                <a:gd name="T38" fmla="*/ 41 w 69"/>
                <a:gd name="T39" fmla="*/ 0 h 144"/>
                <a:gd name="T40" fmla="*/ 45 w 69"/>
                <a:gd name="T4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144">
                  <a:moveTo>
                    <a:pt x="45" y="0"/>
                  </a:moveTo>
                  <a:lnTo>
                    <a:pt x="45" y="38"/>
                  </a:lnTo>
                  <a:lnTo>
                    <a:pt x="69" y="38"/>
                  </a:lnTo>
                  <a:lnTo>
                    <a:pt x="69" y="49"/>
                  </a:lnTo>
                  <a:lnTo>
                    <a:pt x="45" y="49"/>
                  </a:lnTo>
                  <a:lnTo>
                    <a:pt x="45" y="113"/>
                  </a:lnTo>
                  <a:cubicBezTo>
                    <a:pt x="45" y="119"/>
                    <a:pt x="45" y="123"/>
                    <a:pt x="45" y="125"/>
                  </a:cubicBezTo>
                  <a:cubicBezTo>
                    <a:pt x="46" y="127"/>
                    <a:pt x="47" y="128"/>
                    <a:pt x="48" y="129"/>
                  </a:cubicBezTo>
                  <a:cubicBezTo>
                    <a:pt x="50" y="130"/>
                    <a:pt x="51" y="131"/>
                    <a:pt x="52" y="131"/>
                  </a:cubicBezTo>
                  <a:cubicBezTo>
                    <a:pt x="57" y="131"/>
                    <a:pt x="62" y="127"/>
                    <a:pt x="66" y="120"/>
                  </a:cubicBezTo>
                  <a:lnTo>
                    <a:pt x="69" y="122"/>
                  </a:lnTo>
                  <a:cubicBezTo>
                    <a:pt x="63" y="136"/>
                    <a:pt x="53" y="144"/>
                    <a:pt x="40" y="144"/>
                  </a:cubicBezTo>
                  <a:cubicBezTo>
                    <a:pt x="33" y="144"/>
                    <a:pt x="28" y="142"/>
                    <a:pt x="23" y="138"/>
                  </a:cubicBezTo>
                  <a:cubicBezTo>
                    <a:pt x="19" y="134"/>
                    <a:pt x="16" y="130"/>
                    <a:pt x="14" y="126"/>
                  </a:cubicBezTo>
                  <a:cubicBezTo>
                    <a:pt x="14" y="123"/>
                    <a:pt x="13" y="116"/>
                    <a:pt x="13" y="105"/>
                  </a:cubicBezTo>
                  <a:lnTo>
                    <a:pt x="13" y="49"/>
                  </a:lnTo>
                  <a:lnTo>
                    <a:pt x="0" y="49"/>
                  </a:lnTo>
                  <a:lnTo>
                    <a:pt x="0" y="45"/>
                  </a:lnTo>
                  <a:cubicBezTo>
                    <a:pt x="9" y="38"/>
                    <a:pt x="17" y="31"/>
                    <a:pt x="24" y="24"/>
                  </a:cubicBezTo>
                  <a:cubicBezTo>
                    <a:pt x="30" y="17"/>
                    <a:pt x="36" y="9"/>
                    <a:pt x="41" y="0"/>
                  </a:cubicBezTo>
                  <a:lnTo>
                    <a:pt x="45" y="0"/>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3" name="Freeform 234"/>
            <p:cNvSpPr>
              <a:spLocks noEditPoints="1"/>
            </p:cNvSpPr>
            <p:nvPr userDrawn="1"/>
          </p:nvSpPr>
          <p:spPr bwMode="auto">
            <a:xfrm>
              <a:off x="4822825" y="1951038"/>
              <a:ext cx="44450" cy="122238"/>
            </a:xfrm>
            <a:custGeom>
              <a:avLst/>
              <a:gdLst>
                <a:gd name="T0" fmla="*/ 29 w 57"/>
                <a:gd name="T1" fmla="*/ 0 h 155"/>
                <a:gd name="T2" fmla="*/ 41 w 57"/>
                <a:gd name="T3" fmla="*/ 5 h 155"/>
                <a:gd name="T4" fmla="*/ 46 w 57"/>
                <a:gd name="T5" fmla="*/ 18 h 155"/>
                <a:gd name="T6" fmla="*/ 41 w 57"/>
                <a:gd name="T7" fmla="*/ 30 h 155"/>
                <a:gd name="T8" fmla="*/ 29 w 57"/>
                <a:gd name="T9" fmla="*/ 35 h 155"/>
                <a:gd name="T10" fmla="*/ 16 w 57"/>
                <a:gd name="T11" fmla="*/ 30 h 155"/>
                <a:gd name="T12" fmla="*/ 11 w 57"/>
                <a:gd name="T13" fmla="*/ 18 h 155"/>
                <a:gd name="T14" fmla="*/ 16 w 57"/>
                <a:gd name="T15" fmla="*/ 5 h 155"/>
                <a:gd name="T16" fmla="*/ 29 w 57"/>
                <a:gd name="T17" fmla="*/ 0 h 155"/>
                <a:gd name="T18" fmla="*/ 44 w 57"/>
                <a:gd name="T19" fmla="*/ 51 h 155"/>
                <a:gd name="T20" fmla="*/ 44 w 57"/>
                <a:gd name="T21" fmla="*/ 133 h 155"/>
                <a:gd name="T22" fmla="*/ 47 w 57"/>
                <a:gd name="T23" fmla="*/ 148 h 155"/>
                <a:gd name="T24" fmla="*/ 57 w 57"/>
                <a:gd name="T25" fmla="*/ 151 h 155"/>
                <a:gd name="T26" fmla="*/ 57 w 57"/>
                <a:gd name="T27" fmla="*/ 155 h 155"/>
                <a:gd name="T28" fmla="*/ 0 w 57"/>
                <a:gd name="T29" fmla="*/ 155 h 155"/>
                <a:gd name="T30" fmla="*/ 0 w 57"/>
                <a:gd name="T31" fmla="*/ 151 h 155"/>
                <a:gd name="T32" fmla="*/ 11 w 57"/>
                <a:gd name="T33" fmla="*/ 147 h 155"/>
                <a:gd name="T34" fmla="*/ 13 w 57"/>
                <a:gd name="T35" fmla="*/ 133 h 155"/>
                <a:gd name="T36" fmla="*/ 13 w 57"/>
                <a:gd name="T37" fmla="*/ 73 h 155"/>
                <a:gd name="T38" fmla="*/ 10 w 57"/>
                <a:gd name="T39" fmla="*/ 58 h 155"/>
                <a:gd name="T40" fmla="*/ 0 w 57"/>
                <a:gd name="T41" fmla="*/ 55 h 155"/>
                <a:gd name="T42" fmla="*/ 0 w 57"/>
                <a:gd name="T43" fmla="*/ 51 h 155"/>
                <a:gd name="T44" fmla="*/ 44 w 57"/>
                <a:gd name="T45"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7" h="155">
                  <a:moveTo>
                    <a:pt x="29" y="0"/>
                  </a:moveTo>
                  <a:cubicBezTo>
                    <a:pt x="33" y="0"/>
                    <a:pt x="38" y="2"/>
                    <a:pt x="41" y="5"/>
                  </a:cubicBezTo>
                  <a:cubicBezTo>
                    <a:pt x="44" y="9"/>
                    <a:pt x="46" y="13"/>
                    <a:pt x="46" y="18"/>
                  </a:cubicBezTo>
                  <a:cubicBezTo>
                    <a:pt x="46" y="22"/>
                    <a:pt x="44" y="26"/>
                    <a:pt x="41" y="30"/>
                  </a:cubicBezTo>
                  <a:cubicBezTo>
                    <a:pt x="37" y="33"/>
                    <a:pt x="33" y="35"/>
                    <a:pt x="29" y="35"/>
                  </a:cubicBezTo>
                  <a:cubicBezTo>
                    <a:pt x="24" y="35"/>
                    <a:pt x="20" y="33"/>
                    <a:pt x="16" y="30"/>
                  </a:cubicBezTo>
                  <a:cubicBezTo>
                    <a:pt x="13" y="26"/>
                    <a:pt x="11" y="22"/>
                    <a:pt x="11" y="18"/>
                  </a:cubicBezTo>
                  <a:cubicBezTo>
                    <a:pt x="11" y="13"/>
                    <a:pt x="13" y="9"/>
                    <a:pt x="16" y="5"/>
                  </a:cubicBezTo>
                  <a:cubicBezTo>
                    <a:pt x="20" y="2"/>
                    <a:pt x="24" y="0"/>
                    <a:pt x="29" y="0"/>
                  </a:cubicBezTo>
                  <a:moveTo>
                    <a:pt x="44" y="51"/>
                  </a:moveTo>
                  <a:lnTo>
                    <a:pt x="44" y="133"/>
                  </a:lnTo>
                  <a:cubicBezTo>
                    <a:pt x="44" y="141"/>
                    <a:pt x="45" y="146"/>
                    <a:pt x="47" y="148"/>
                  </a:cubicBezTo>
                  <a:cubicBezTo>
                    <a:pt x="48" y="150"/>
                    <a:pt x="52" y="151"/>
                    <a:pt x="57" y="151"/>
                  </a:cubicBezTo>
                  <a:lnTo>
                    <a:pt x="57" y="155"/>
                  </a:lnTo>
                  <a:lnTo>
                    <a:pt x="0" y="155"/>
                  </a:lnTo>
                  <a:lnTo>
                    <a:pt x="0" y="151"/>
                  </a:lnTo>
                  <a:cubicBezTo>
                    <a:pt x="5" y="151"/>
                    <a:pt x="9" y="150"/>
                    <a:pt x="11" y="147"/>
                  </a:cubicBezTo>
                  <a:cubicBezTo>
                    <a:pt x="12" y="145"/>
                    <a:pt x="13" y="141"/>
                    <a:pt x="13" y="133"/>
                  </a:cubicBezTo>
                  <a:lnTo>
                    <a:pt x="13" y="73"/>
                  </a:lnTo>
                  <a:cubicBezTo>
                    <a:pt x="13" y="65"/>
                    <a:pt x="12" y="60"/>
                    <a:pt x="10" y="58"/>
                  </a:cubicBezTo>
                  <a:cubicBezTo>
                    <a:pt x="9" y="56"/>
                    <a:pt x="5" y="55"/>
                    <a:pt x="0" y="55"/>
                  </a:cubicBezTo>
                  <a:lnTo>
                    <a:pt x="0" y="51"/>
                  </a:lnTo>
                  <a:lnTo>
                    <a:pt x="44"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4" name="Freeform 235"/>
            <p:cNvSpPr>
              <a:spLocks noEditPoints="1"/>
            </p:cNvSpPr>
            <p:nvPr userDrawn="1"/>
          </p:nvSpPr>
          <p:spPr bwMode="auto">
            <a:xfrm>
              <a:off x="4870450" y="1989138"/>
              <a:ext cx="77788" cy="87313"/>
            </a:xfrm>
            <a:custGeom>
              <a:avLst/>
              <a:gdLst>
                <a:gd name="T0" fmla="*/ 48 w 97"/>
                <a:gd name="T1" fmla="*/ 0 h 110"/>
                <a:gd name="T2" fmla="*/ 74 w 97"/>
                <a:gd name="T3" fmla="*/ 7 h 110"/>
                <a:gd name="T4" fmla="*/ 91 w 97"/>
                <a:gd name="T5" fmla="*/ 27 h 110"/>
                <a:gd name="T6" fmla="*/ 97 w 97"/>
                <a:gd name="T7" fmla="*/ 55 h 110"/>
                <a:gd name="T8" fmla="*/ 86 w 97"/>
                <a:gd name="T9" fmla="*/ 92 h 110"/>
                <a:gd name="T10" fmla="*/ 49 w 97"/>
                <a:gd name="T11" fmla="*/ 110 h 110"/>
                <a:gd name="T12" fmla="*/ 12 w 97"/>
                <a:gd name="T13" fmla="*/ 94 h 110"/>
                <a:gd name="T14" fmla="*/ 0 w 97"/>
                <a:gd name="T15" fmla="*/ 55 h 110"/>
                <a:gd name="T16" fmla="*/ 13 w 97"/>
                <a:gd name="T17" fmla="*/ 16 h 110"/>
                <a:gd name="T18" fmla="*/ 48 w 97"/>
                <a:gd name="T19" fmla="*/ 0 h 110"/>
                <a:gd name="T20" fmla="*/ 49 w 97"/>
                <a:gd name="T21" fmla="*/ 8 h 110"/>
                <a:gd name="T22" fmla="*/ 39 w 97"/>
                <a:gd name="T23" fmla="*/ 12 h 110"/>
                <a:gd name="T24" fmla="*/ 34 w 97"/>
                <a:gd name="T25" fmla="*/ 29 h 110"/>
                <a:gd name="T26" fmla="*/ 32 w 97"/>
                <a:gd name="T27" fmla="*/ 64 h 110"/>
                <a:gd name="T28" fmla="*/ 34 w 97"/>
                <a:gd name="T29" fmla="*/ 86 h 110"/>
                <a:gd name="T30" fmla="*/ 39 w 97"/>
                <a:gd name="T31" fmla="*/ 98 h 110"/>
                <a:gd name="T32" fmla="*/ 48 w 97"/>
                <a:gd name="T33" fmla="*/ 102 h 110"/>
                <a:gd name="T34" fmla="*/ 57 w 97"/>
                <a:gd name="T35" fmla="*/ 100 h 110"/>
                <a:gd name="T36" fmla="*/ 62 w 97"/>
                <a:gd name="T37" fmla="*/ 89 h 110"/>
                <a:gd name="T38" fmla="*/ 65 w 97"/>
                <a:gd name="T39" fmla="*/ 46 h 110"/>
                <a:gd name="T40" fmla="*/ 63 w 97"/>
                <a:gd name="T41" fmla="*/ 20 h 110"/>
                <a:gd name="T42" fmla="*/ 56 w 97"/>
                <a:gd name="T43" fmla="*/ 10 h 110"/>
                <a:gd name="T44" fmla="*/ 49 w 97"/>
                <a:gd name="T45" fmla="*/ 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7" h="110">
                  <a:moveTo>
                    <a:pt x="48" y="0"/>
                  </a:moveTo>
                  <a:cubicBezTo>
                    <a:pt x="57" y="0"/>
                    <a:pt x="66" y="2"/>
                    <a:pt x="74" y="7"/>
                  </a:cubicBezTo>
                  <a:cubicBezTo>
                    <a:pt x="81" y="11"/>
                    <a:pt x="87" y="18"/>
                    <a:pt x="91" y="27"/>
                  </a:cubicBezTo>
                  <a:cubicBezTo>
                    <a:pt x="95" y="35"/>
                    <a:pt x="97" y="45"/>
                    <a:pt x="97" y="55"/>
                  </a:cubicBezTo>
                  <a:cubicBezTo>
                    <a:pt x="97" y="70"/>
                    <a:pt x="94" y="82"/>
                    <a:pt x="86" y="92"/>
                  </a:cubicBezTo>
                  <a:cubicBezTo>
                    <a:pt x="77" y="104"/>
                    <a:pt x="65" y="110"/>
                    <a:pt x="49" y="110"/>
                  </a:cubicBezTo>
                  <a:cubicBezTo>
                    <a:pt x="33" y="110"/>
                    <a:pt x="21" y="105"/>
                    <a:pt x="12" y="94"/>
                  </a:cubicBezTo>
                  <a:cubicBezTo>
                    <a:pt x="4" y="83"/>
                    <a:pt x="0" y="70"/>
                    <a:pt x="0" y="55"/>
                  </a:cubicBezTo>
                  <a:cubicBezTo>
                    <a:pt x="0" y="40"/>
                    <a:pt x="4" y="27"/>
                    <a:pt x="13" y="16"/>
                  </a:cubicBezTo>
                  <a:cubicBezTo>
                    <a:pt x="21" y="5"/>
                    <a:pt x="33" y="0"/>
                    <a:pt x="48" y="0"/>
                  </a:cubicBezTo>
                  <a:moveTo>
                    <a:pt x="49" y="8"/>
                  </a:moveTo>
                  <a:cubicBezTo>
                    <a:pt x="45" y="8"/>
                    <a:pt x="42" y="9"/>
                    <a:pt x="39" y="12"/>
                  </a:cubicBezTo>
                  <a:cubicBezTo>
                    <a:pt x="36" y="15"/>
                    <a:pt x="34" y="20"/>
                    <a:pt x="34" y="29"/>
                  </a:cubicBezTo>
                  <a:cubicBezTo>
                    <a:pt x="33" y="37"/>
                    <a:pt x="32" y="49"/>
                    <a:pt x="32" y="64"/>
                  </a:cubicBezTo>
                  <a:cubicBezTo>
                    <a:pt x="32" y="72"/>
                    <a:pt x="33" y="79"/>
                    <a:pt x="34" y="86"/>
                  </a:cubicBezTo>
                  <a:cubicBezTo>
                    <a:pt x="35" y="92"/>
                    <a:pt x="36" y="96"/>
                    <a:pt x="39" y="98"/>
                  </a:cubicBezTo>
                  <a:cubicBezTo>
                    <a:pt x="42" y="101"/>
                    <a:pt x="45" y="102"/>
                    <a:pt x="48" y="102"/>
                  </a:cubicBezTo>
                  <a:cubicBezTo>
                    <a:pt x="52" y="102"/>
                    <a:pt x="54" y="102"/>
                    <a:pt x="57" y="100"/>
                  </a:cubicBezTo>
                  <a:cubicBezTo>
                    <a:pt x="60" y="97"/>
                    <a:pt x="61" y="94"/>
                    <a:pt x="62" y="89"/>
                  </a:cubicBezTo>
                  <a:cubicBezTo>
                    <a:pt x="64" y="82"/>
                    <a:pt x="65" y="68"/>
                    <a:pt x="65" y="46"/>
                  </a:cubicBezTo>
                  <a:cubicBezTo>
                    <a:pt x="65" y="34"/>
                    <a:pt x="64" y="25"/>
                    <a:pt x="63" y="20"/>
                  </a:cubicBezTo>
                  <a:cubicBezTo>
                    <a:pt x="61" y="16"/>
                    <a:pt x="59" y="12"/>
                    <a:pt x="56" y="10"/>
                  </a:cubicBezTo>
                  <a:cubicBezTo>
                    <a:pt x="54" y="8"/>
                    <a:pt x="52" y="8"/>
                    <a:pt x="49"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5" name="Freeform 236"/>
            <p:cNvSpPr>
              <a:spLocks/>
            </p:cNvSpPr>
            <p:nvPr userDrawn="1"/>
          </p:nvSpPr>
          <p:spPr bwMode="auto">
            <a:xfrm>
              <a:off x="4953000" y="1989138"/>
              <a:ext cx="90488" cy="84138"/>
            </a:xfrm>
            <a:custGeom>
              <a:avLst/>
              <a:gdLst>
                <a:gd name="T0" fmla="*/ 43 w 113"/>
                <a:gd name="T1" fmla="*/ 3 h 107"/>
                <a:gd name="T2" fmla="*/ 43 w 113"/>
                <a:gd name="T3" fmla="*/ 16 h 107"/>
                <a:gd name="T4" fmla="*/ 58 w 113"/>
                <a:gd name="T5" fmla="*/ 4 h 107"/>
                <a:gd name="T6" fmla="*/ 74 w 113"/>
                <a:gd name="T7" fmla="*/ 0 h 107"/>
                <a:gd name="T8" fmla="*/ 91 w 113"/>
                <a:gd name="T9" fmla="*/ 5 h 107"/>
                <a:gd name="T10" fmla="*/ 100 w 113"/>
                <a:gd name="T11" fmla="*/ 19 h 107"/>
                <a:gd name="T12" fmla="*/ 102 w 113"/>
                <a:gd name="T13" fmla="*/ 44 h 107"/>
                <a:gd name="T14" fmla="*/ 102 w 113"/>
                <a:gd name="T15" fmla="*/ 84 h 107"/>
                <a:gd name="T16" fmla="*/ 104 w 113"/>
                <a:gd name="T17" fmla="*/ 99 h 107"/>
                <a:gd name="T18" fmla="*/ 113 w 113"/>
                <a:gd name="T19" fmla="*/ 103 h 107"/>
                <a:gd name="T20" fmla="*/ 113 w 113"/>
                <a:gd name="T21" fmla="*/ 107 h 107"/>
                <a:gd name="T22" fmla="*/ 60 w 113"/>
                <a:gd name="T23" fmla="*/ 107 h 107"/>
                <a:gd name="T24" fmla="*/ 60 w 113"/>
                <a:gd name="T25" fmla="*/ 103 h 107"/>
                <a:gd name="T26" fmla="*/ 69 w 113"/>
                <a:gd name="T27" fmla="*/ 98 h 107"/>
                <a:gd name="T28" fmla="*/ 70 w 113"/>
                <a:gd name="T29" fmla="*/ 84 h 107"/>
                <a:gd name="T30" fmla="*/ 70 w 113"/>
                <a:gd name="T31" fmla="*/ 38 h 107"/>
                <a:gd name="T32" fmla="*/ 69 w 113"/>
                <a:gd name="T33" fmla="*/ 22 h 107"/>
                <a:gd name="T34" fmla="*/ 66 w 113"/>
                <a:gd name="T35" fmla="*/ 17 h 107"/>
                <a:gd name="T36" fmla="*/ 61 w 113"/>
                <a:gd name="T37" fmla="*/ 15 h 107"/>
                <a:gd name="T38" fmla="*/ 43 w 113"/>
                <a:gd name="T39" fmla="*/ 28 h 107"/>
                <a:gd name="T40" fmla="*/ 43 w 113"/>
                <a:gd name="T41" fmla="*/ 84 h 107"/>
                <a:gd name="T42" fmla="*/ 45 w 113"/>
                <a:gd name="T43" fmla="*/ 99 h 107"/>
                <a:gd name="T44" fmla="*/ 53 w 113"/>
                <a:gd name="T45" fmla="*/ 103 h 107"/>
                <a:gd name="T46" fmla="*/ 53 w 113"/>
                <a:gd name="T47" fmla="*/ 107 h 107"/>
                <a:gd name="T48" fmla="*/ 0 w 113"/>
                <a:gd name="T49" fmla="*/ 107 h 107"/>
                <a:gd name="T50" fmla="*/ 0 w 113"/>
                <a:gd name="T51" fmla="*/ 103 h 107"/>
                <a:gd name="T52" fmla="*/ 10 w 113"/>
                <a:gd name="T53" fmla="*/ 99 h 107"/>
                <a:gd name="T54" fmla="*/ 12 w 113"/>
                <a:gd name="T55" fmla="*/ 84 h 107"/>
                <a:gd name="T56" fmla="*/ 12 w 113"/>
                <a:gd name="T57" fmla="*/ 25 h 107"/>
                <a:gd name="T58" fmla="*/ 9 w 113"/>
                <a:gd name="T59" fmla="*/ 11 h 107"/>
                <a:gd name="T60" fmla="*/ 0 w 113"/>
                <a:gd name="T61" fmla="*/ 7 h 107"/>
                <a:gd name="T62" fmla="*/ 0 w 113"/>
                <a:gd name="T63" fmla="*/ 3 h 107"/>
                <a:gd name="T64" fmla="*/ 43 w 113"/>
                <a:gd name="T65"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07">
                  <a:moveTo>
                    <a:pt x="43" y="3"/>
                  </a:moveTo>
                  <a:lnTo>
                    <a:pt x="43" y="16"/>
                  </a:lnTo>
                  <a:cubicBezTo>
                    <a:pt x="48" y="10"/>
                    <a:pt x="53" y="6"/>
                    <a:pt x="58" y="4"/>
                  </a:cubicBezTo>
                  <a:cubicBezTo>
                    <a:pt x="63" y="1"/>
                    <a:pt x="68" y="0"/>
                    <a:pt x="74" y="0"/>
                  </a:cubicBezTo>
                  <a:cubicBezTo>
                    <a:pt x="81" y="0"/>
                    <a:pt x="86" y="2"/>
                    <a:pt x="91" y="5"/>
                  </a:cubicBezTo>
                  <a:cubicBezTo>
                    <a:pt x="95" y="9"/>
                    <a:pt x="98" y="14"/>
                    <a:pt x="100" y="19"/>
                  </a:cubicBezTo>
                  <a:cubicBezTo>
                    <a:pt x="101" y="24"/>
                    <a:pt x="102" y="32"/>
                    <a:pt x="102" y="44"/>
                  </a:cubicBezTo>
                  <a:lnTo>
                    <a:pt x="102" y="84"/>
                  </a:lnTo>
                  <a:cubicBezTo>
                    <a:pt x="102" y="92"/>
                    <a:pt x="102" y="97"/>
                    <a:pt x="104" y="99"/>
                  </a:cubicBezTo>
                  <a:cubicBezTo>
                    <a:pt x="105" y="101"/>
                    <a:pt x="108" y="103"/>
                    <a:pt x="113" y="103"/>
                  </a:cubicBezTo>
                  <a:lnTo>
                    <a:pt x="113" y="107"/>
                  </a:lnTo>
                  <a:lnTo>
                    <a:pt x="60" y="107"/>
                  </a:lnTo>
                  <a:lnTo>
                    <a:pt x="60" y="103"/>
                  </a:lnTo>
                  <a:cubicBezTo>
                    <a:pt x="64" y="103"/>
                    <a:pt x="67" y="101"/>
                    <a:pt x="69" y="98"/>
                  </a:cubicBezTo>
                  <a:cubicBezTo>
                    <a:pt x="70" y="96"/>
                    <a:pt x="70" y="92"/>
                    <a:pt x="70" y="84"/>
                  </a:cubicBezTo>
                  <a:lnTo>
                    <a:pt x="70" y="38"/>
                  </a:lnTo>
                  <a:cubicBezTo>
                    <a:pt x="70" y="29"/>
                    <a:pt x="70" y="24"/>
                    <a:pt x="69" y="22"/>
                  </a:cubicBezTo>
                  <a:cubicBezTo>
                    <a:pt x="69" y="20"/>
                    <a:pt x="68" y="18"/>
                    <a:pt x="66" y="17"/>
                  </a:cubicBezTo>
                  <a:cubicBezTo>
                    <a:pt x="64" y="15"/>
                    <a:pt x="63" y="15"/>
                    <a:pt x="61" y="15"/>
                  </a:cubicBezTo>
                  <a:cubicBezTo>
                    <a:pt x="54" y="15"/>
                    <a:pt x="48" y="19"/>
                    <a:pt x="43" y="28"/>
                  </a:cubicBezTo>
                  <a:lnTo>
                    <a:pt x="43" y="84"/>
                  </a:lnTo>
                  <a:cubicBezTo>
                    <a:pt x="43" y="92"/>
                    <a:pt x="44" y="97"/>
                    <a:pt x="45" y="99"/>
                  </a:cubicBezTo>
                  <a:cubicBezTo>
                    <a:pt x="46" y="101"/>
                    <a:pt x="49" y="103"/>
                    <a:pt x="53" y="103"/>
                  </a:cubicBezTo>
                  <a:lnTo>
                    <a:pt x="53" y="107"/>
                  </a:lnTo>
                  <a:lnTo>
                    <a:pt x="0" y="107"/>
                  </a:lnTo>
                  <a:lnTo>
                    <a:pt x="0" y="103"/>
                  </a:lnTo>
                  <a:cubicBezTo>
                    <a:pt x="5" y="103"/>
                    <a:pt x="8" y="101"/>
                    <a:pt x="10" y="99"/>
                  </a:cubicBezTo>
                  <a:cubicBezTo>
                    <a:pt x="11" y="97"/>
                    <a:pt x="12" y="92"/>
                    <a:pt x="12" y="84"/>
                  </a:cubicBezTo>
                  <a:lnTo>
                    <a:pt x="12" y="25"/>
                  </a:lnTo>
                  <a:cubicBezTo>
                    <a:pt x="12" y="18"/>
                    <a:pt x="11" y="13"/>
                    <a:pt x="9" y="11"/>
                  </a:cubicBezTo>
                  <a:cubicBezTo>
                    <a:pt x="8" y="9"/>
                    <a:pt x="5" y="7"/>
                    <a:pt x="0" y="7"/>
                  </a:cubicBezTo>
                  <a:lnTo>
                    <a:pt x="0" y="3"/>
                  </a:lnTo>
                  <a:lnTo>
                    <a:pt x="43" y="3"/>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6" name="Freeform 237"/>
            <p:cNvSpPr>
              <a:spLocks noEditPoints="1"/>
            </p:cNvSpPr>
            <p:nvPr userDrawn="1"/>
          </p:nvSpPr>
          <p:spPr bwMode="auto">
            <a:xfrm>
              <a:off x="5087938" y="1951038"/>
              <a:ext cx="127000" cy="125413"/>
            </a:xfrm>
            <a:custGeom>
              <a:avLst/>
              <a:gdLst>
                <a:gd name="T0" fmla="*/ 79 w 160"/>
                <a:gd name="T1" fmla="*/ 1 h 158"/>
                <a:gd name="T2" fmla="*/ 138 w 160"/>
                <a:gd name="T3" fmla="*/ 22 h 158"/>
                <a:gd name="T4" fmla="*/ 160 w 160"/>
                <a:gd name="T5" fmla="*/ 78 h 158"/>
                <a:gd name="T6" fmla="*/ 143 w 160"/>
                <a:gd name="T7" fmla="*/ 129 h 158"/>
                <a:gd name="T8" fmla="*/ 80 w 160"/>
                <a:gd name="T9" fmla="*/ 158 h 158"/>
                <a:gd name="T10" fmla="*/ 17 w 160"/>
                <a:gd name="T11" fmla="*/ 130 h 158"/>
                <a:gd name="T12" fmla="*/ 0 w 160"/>
                <a:gd name="T13" fmla="*/ 78 h 158"/>
                <a:gd name="T14" fmla="*/ 22 w 160"/>
                <a:gd name="T15" fmla="*/ 22 h 158"/>
                <a:gd name="T16" fmla="*/ 79 w 160"/>
                <a:gd name="T17" fmla="*/ 1 h 158"/>
                <a:gd name="T18" fmla="*/ 80 w 160"/>
                <a:gd name="T19" fmla="*/ 8 h 158"/>
                <a:gd name="T20" fmla="*/ 49 w 160"/>
                <a:gd name="T21" fmla="*/ 29 h 158"/>
                <a:gd name="T22" fmla="*/ 40 w 160"/>
                <a:gd name="T23" fmla="*/ 79 h 158"/>
                <a:gd name="T24" fmla="*/ 53 w 160"/>
                <a:gd name="T25" fmla="*/ 136 h 158"/>
                <a:gd name="T26" fmla="*/ 80 w 160"/>
                <a:gd name="T27" fmla="*/ 149 h 158"/>
                <a:gd name="T28" fmla="*/ 99 w 160"/>
                <a:gd name="T29" fmla="*/ 144 h 158"/>
                <a:gd name="T30" fmla="*/ 114 w 160"/>
                <a:gd name="T31" fmla="*/ 121 h 158"/>
                <a:gd name="T32" fmla="*/ 120 w 160"/>
                <a:gd name="T33" fmla="*/ 80 h 158"/>
                <a:gd name="T34" fmla="*/ 114 w 160"/>
                <a:gd name="T35" fmla="*/ 35 h 158"/>
                <a:gd name="T36" fmla="*/ 100 w 160"/>
                <a:gd name="T37" fmla="*/ 14 h 158"/>
                <a:gd name="T38" fmla="*/ 80 w 160"/>
                <a:gd name="T39" fmla="*/ 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0" h="158">
                  <a:moveTo>
                    <a:pt x="79" y="1"/>
                  </a:moveTo>
                  <a:cubicBezTo>
                    <a:pt x="103" y="0"/>
                    <a:pt x="123" y="7"/>
                    <a:pt x="138" y="22"/>
                  </a:cubicBezTo>
                  <a:cubicBezTo>
                    <a:pt x="153" y="37"/>
                    <a:pt x="160" y="55"/>
                    <a:pt x="160" y="78"/>
                  </a:cubicBezTo>
                  <a:cubicBezTo>
                    <a:pt x="160" y="97"/>
                    <a:pt x="155" y="114"/>
                    <a:pt x="143" y="129"/>
                  </a:cubicBezTo>
                  <a:cubicBezTo>
                    <a:pt x="128" y="148"/>
                    <a:pt x="107" y="158"/>
                    <a:pt x="80" y="158"/>
                  </a:cubicBezTo>
                  <a:cubicBezTo>
                    <a:pt x="53" y="158"/>
                    <a:pt x="32" y="148"/>
                    <a:pt x="17" y="130"/>
                  </a:cubicBezTo>
                  <a:cubicBezTo>
                    <a:pt x="5" y="115"/>
                    <a:pt x="0" y="98"/>
                    <a:pt x="0" y="78"/>
                  </a:cubicBezTo>
                  <a:cubicBezTo>
                    <a:pt x="0" y="56"/>
                    <a:pt x="7" y="37"/>
                    <a:pt x="22" y="22"/>
                  </a:cubicBezTo>
                  <a:cubicBezTo>
                    <a:pt x="38" y="7"/>
                    <a:pt x="57" y="0"/>
                    <a:pt x="79" y="1"/>
                  </a:cubicBezTo>
                  <a:moveTo>
                    <a:pt x="80" y="8"/>
                  </a:moveTo>
                  <a:cubicBezTo>
                    <a:pt x="66" y="8"/>
                    <a:pt x="56" y="15"/>
                    <a:pt x="49" y="29"/>
                  </a:cubicBezTo>
                  <a:cubicBezTo>
                    <a:pt x="43" y="41"/>
                    <a:pt x="40" y="57"/>
                    <a:pt x="40" y="79"/>
                  </a:cubicBezTo>
                  <a:cubicBezTo>
                    <a:pt x="40" y="105"/>
                    <a:pt x="44" y="124"/>
                    <a:pt x="53" y="136"/>
                  </a:cubicBezTo>
                  <a:cubicBezTo>
                    <a:pt x="60" y="145"/>
                    <a:pt x="69" y="149"/>
                    <a:pt x="80" y="149"/>
                  </a:cubicBezTo>
                  <a:cubicBezTo>
                    <a:pt x="88" y="149"/>
                    <a:pt x="94" y="147"/>
                    <a:pt x="99" y="144"/>
                  </a:cubicBezTo>
                  <a:cubicBezTo>
                    <a:pt x="106" y="139"/>
                    <a:pt x="111" y="131"/>
                    <a:pt x="114" y="121"/>
                  </a:cubicBezTo>
                  <a:cubicBezTo>
                    <a:pt x="118" y="110"/>
                    <a:pt x="120" y="97"/>
                    <a:pt x="120" y="80"/>
                  </a:cubicBezTo>
                  <a:cubicBezTo>
                    <a:pt x="120" y="60"/>
                    <a:pt x="118" y="45"/>
                    <a:pt x="114" y="35"/>
                  </a:cubicBezTo>
                  <a:cubicBezTo>
                    <a:pt x="111" y="25"/>
                    <a:pt x="106" y="18"/>
                    <a:pt x="100" y="14"/>
                  </a:cubicBezTo>
                  <a:cubicBezTo>
                    <a:pt x="94" y="10"/>
                    <a:pt x="88" y="8"/>
                    <a:pt x="80" y="8"/>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7" name="Freeform 238"/>
            <p:cNvSpPr>
              <a:spLocks/>
            </p:cNvSpPr>
            <p:nvPr userDrawn="1"/>
          </p:nvSpPr>
          <p:spPr bwMode="auto">
            <a:xfrm>
              <a:off x="5221288" y="1951038"/>
              <a:ext cx="66675" cy="122238"/>
            </a:xfrm>
            <a:custGeom>
              <a:avLst/>
              <a:gdLst>
                <a:gd name="T0" fmla="*/ 46 w 85"/>
                <a:gd name="T1" fmla="*/ 62 h 155"/>
                <a:gd name="T2" fmla="*/ 46 w 85"/>
                <a:gd name="T3" fmla="*/ 134 h 155"/>
                <a:gd name="T4" fmla="*/ 48 w 85"/>
                <a:gd name="T5" fmla="*/ 147 h 155"/>
                <a:gd name="T6" fmla="*/ 61 w 85"/>
                <a:gd name="T7" fmla="*/ 151 h 155"/>
                <a:gd name="T8" fmla="*/ 61 w 85"/>
                <a:gd name="T9" fmla="*/ 155 h 155"/>
                <a:gd name="T10" fmla="*/ 0 w 85"/>
                <a:gd name="T11" fmla="*/ 155 h 155"/>
                <a:gd name="T12" fmla="*/ 0 w 85"/>
                <a:gd name="T13" fmla="*/ 151 h 155"/>
                <a:gd name="T14" fmla="*/ 9 w 85"/>
                <a:gd name="T15" fmla="*/ 149 h 155"/>
                <a:gd name="T16" fmla="*/ 14 w 85"/>
                <a:gd name="T17" fmla="*/ 145 h 155"/>
                <a:gd name="T18" fmla="*/ 15 w 85"/>
                <a:gd name="T19" fmla="*/ 134 h 155"/>
                <a:gd name="T20" fmla="*/ 15 w 85"/>
                <a:gd name="T21" fmla="*/ 62 h 155"/>
                <a:gd name="T22" fmla="*/ 0 w 85"/>
                <a:gd name="T23" fmla="*/ 62 h 155"/>
                <a:gd name="T24" fmla="*/ 0 w 85"/>
                <a:gd name="T25" fmla="*/ 51 h 155"/>
                <a:gd name="T26" fmla="*/ 15 w 85"/>
                <a:gd name="T27" fmla="*/ 51 h 155"/>
                <a:gd name="T28" fmla="*/ 15 w 85"/>
                <a:gd name="T29" fmla="*/ 43 h 155"/>
                <a:gd name="T30" fmla="*/ 15 w 85"/>
                <a:gd name="T31" fmla="*/ 38 h 155"/>
                <a:gd name="T32" fmla="*/ 26 w 85"/>
                <a:gd name="T33" fmla="*/ 11 h 155"/>
                <a:gd name="T34" fmla="*/ 58 w 85"/>
                <a:gd name="T35" fmla="*/ 0 h 155"/>
                <a:gd name="T36" fmla="*/ 79 w 85"/>
                <a:gd name="T37" fmla="*/ 5 h 155"/>
                <a:gd name="T38" fmla="*/ 85 w 85"/>
                <a:gd name="T39" fmla="*/ 17 h 155"/>
                <a:gd name="T40" fmla="*/ 81 w 85"/>
                <a:gd name="T41" fmla="*/ 26 h 155"/>
                <a:gd name="T42" fmla="*/ 70 w 85"/>
                <a:gd name="T43" fmla="*/ 29 h 155"/>
                <a:gd name="T44" fmla="*/ 61 w 85"/>
                <a:gd name="T45" fmla="*/ 26 h 155"/>
                <a:gd name="T46" fmla="*/ 58 w 85"/>
                <a:gd name="T47" fmla="*/ 20 h 155"/>
                <a:gd name="T48" fmla="*/ 58 w 85"/>
                <a:gd name="T49" fmla="*/ 15 h 155"/>
                <a:gd name="T50" fmla="*/ 59 w 85"/>
                <a:gd name="T51" fmla="*/ 12 h 155"/>
                <a:gd name="T52" fmla="*/ 57 w 85"/>
                <a:gd name="T53" fmla="*/ 8 h 155"/>
                <a:gd name="T54" fmla="*/ 53 w 85"/>
                <a:gd name="T55" fmla="*/ 7 h 155"/>
                <a:gd name="T56" fmla="*/ 48 w 85"/>
                <a:gd name="T57" fmla="*/ 9 h 155"/>
                <a:gd name="T58" fmla="*/ 45 w 85"/>
                <a:gd name="T59" fmla="*/ 18 h 155"/>
                <a:gd name="T60" fmla="*/ 46 w 85"/>
                <a:gd name="T61" fmla="*/ 37 h 155"/>
                <a:gd name="T62" fmla="*/ 46 w 85"/>
                <a:gd name="T63" fmla="*/ 51 h 155"/>
                <a:gd name="T64" fmla="*/ 61 w 85"/>
                <a:gd name="T65" fmla="*/ 51 h 155"/>
                <a:gd name="T66" fmla="*/ 61 w 85"/>
                <a:gd name="T67" fmla="*/ 62 h 155"/>
                <a:gd name="T68" fmla="*/ 46 w 85"/>
                <a:gd name="T69" fmla="*/ 6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5" h="155">
                  <a:moveTo>
                    <a:pt x="46" y="62"/>
                  </a:moveTo>
                  <a:lnTo>
                    <a:pt x="46" y="134"/>
                  </a:lnTo>
                  <a:cubicBezTo>
                    <a:pt x="46" y="141"/>
                    <a:pt x="46" y="145"/>
                    <a:pt x="48" y="147"/>
                  </a:cubicBezTo>
                  <a:cubicBezTo>
                    <a:pt x="50" y="150"/>
                    <a:pt x="55" y="151"/>
                    <a:pt x="61" y="151"/>
                  </a:cubicBezTo>
                  <a:lnTo>
                    <a:pt x="61" y="155"/>
                  </a:lnTo>
                  <a:lnTo>
                    <a:pt x="0" y="155"/>
                  </a:lnTo>
                  <a:lnTo>
                    <a:pt x="0" y="151"/>
                  </a:lnTo>
                  <a:cubicBezTo>
                    <a:pt x="4" y="151"/>
                    <a:pt x="8" y="150"/>
                    <a:pt x="9" y="149"/>
                  </a:cubicBezTo>
                  <a:cubicBezTo>
                    <a:pt x="11" y="148"/>
                    <a:pt x="13" y="147"/>
                    <a:pt x="14" y="145"/>
                  </a:cubicBezTo>
                  <a:cubicBezTo>
                    <a:pt x="14" y="143"/>
                    <a:pt x="15" y="140"/>
                    <a:pt x="15" y="134"/>
                  </a:cubicBezTo>
                  <a:lnTo>
                    <a:pt x="15" y="62"/>
                  </a:lnTo>
                  <a:lnTo>
                    <a:pt x="0" y="62"/>
                  </a:lnTo>
                  <a:lnTo>
                    <a:pt x="0" y="51"/>
                  </a:lnTo>
                  <a:lnTo>
                    <a:pt x="15" y="51"/>
                  </a:lnTo>
                  <a:lnTo>
                    <a:pt x="15" y="43"/>
                  </a:lnTo>
                  <a:lnTo>
                    <a:pt x="15" y="38"/>
                  </a:lnTo>
                  <a:cubicBezTo>
                    <a:pt x="15" y="27"/>
                    <a:pt x="19" y="18"/>
                    <a:pt x="26" y="11"/>
                  </a:cubicBezTo>
                  <a:cubicBezTo>
                    <a:pt x="34" y="4"/>
                    <a:pt x="45" y="0"/>
                    <a:pt x="58" y="0"/>
                  </a:cubicBezTo>
                  <a:cubicBezTo>
                    <a:pt x="67" y="0"/>
                    <a:pt x="74" y="2"/>
                    <a:pt x="79" y="5"/>
                  </a:cubicBezTo>
                  <a:cubicBezTo>
                    <a:pt x="83" y="9"/>
                    <a:pt x="85" y="13"/>
                    <a:pt x="85" y="17"/>
                  </a:cubicBezTo>
                  <a:cubicBezTo>
                    <a:pt x="85" y="20"/>
                    <a:pt x="84" y="23"/>
                    <a:pt x="81" y="26"/>
                  </a:cubicBezTo>
                  <a:cubicBezTo>
                    <a:pt x="78" y="28"/>
                    <a:pt x="75" y="29"/>
                    <a:pt x="70" y="29"/>
                  </a:cubicBezTo>
                  <a:cubicBezTo>
                    <a:pt x="66" y="29"/>
                    <a:pt x="63" y="28"/>
                    <a:pt x="61" y="26"/>
                  </a:cubicBezTo>
                  <a:cubicBezTo>
                    <a:pt x="59" y="24"/>
                    <a:pt x="58" y="22"/>
                    <a:pt x="58" y="20"/>
                  </a:cubicBezTo>
                  <a:cubicBezTo>
                    <a:pt x="58" y="19"/>
                    <a:pt x="58" y="17"/>
                    <a:pt x="58" y="15"/>
                  </a:cubicBezTo>
                  <a:cubicBezTo>
                    <a:pt x="59" y="14"/>
                    <a:pt x="59" y="13"/>
                    <a:pt x="59" y="12"/>
                  </a:cubicBezTo>
                  <a:cubicBezTo>
                    <a:pt x="59" y="10"/>
                    <a:pt x="58" y="9"/>
                    <a:pt x="57" y="8"/>
                  </a:cubicBezTo>
                  <a:cubicBezTo>
                    <a:pt x="56" y="7"/>
                    <a:pt x="55" y="7"/>
                    <a:pt x="53" y="7"/>
                  </a:cubicBezTo>
                  <a:cubicBezTo>
                    <a:pt x="51" y="7"/>
                    <a:pt x="49" y="8"/>
                    <a:pt x="48" y="9"/>
                  </a:cubicBezTo>
                  <a:cubicBezTo>
                    <a:pt x="46" y="11"/>
                    <a:pt x="45" y="14"/>
                    <a:pt x="45" y="18"/>
                  </a:cubicBezTo>
                  <a:lnTo>
                    <a:pt x="46" y="37"/>
                  </a:lnTo>
                  <a:lnTo>
                    <a:pt x="46" y="51"/>
                  </a:lnTo>
                  <a:lnTo>
                    <a:pt x="61" y="51"/>
                  </a:lnTo>
                  <a:lnTo>
                    <a:pt x="61" y="62"/>
                  </a:lnTo>
                  <a:lnTo>
                    <a:pt x="46" y="62"/>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8" name="Freeform 239"/>
            <p:cNvSpPr>
              <a:spLocks/>
            </p:cNvSpPr>
            <p:nvPr userDrawn="1"/>
          </p:nvSpPr>
          <p:spPr bwMode="auto">
            <a:xfrm>
              <a:off x="5280025" y="1951038"/>
              <a:ext cx="92075" cy="122238"/>
            </a:xfrm>
            <a:custGeom>
              <a:avLst/>
              <a:gdLst>
                <a:gd name="T0" fmla="*/ 43 w 115"/>
                <a:gd name="T1" fmla="*/ 51 h 155"/>
                <a:gd name="T2" fmla="*/ 104 w 115"/>
                <a:gd name="T3" fmla="*/ 51 h 155"/>
                <a:gd name="T4" fmla="*/ 104 w 115"/>
                <a:gd name="T5" fmla="*/ 133 h 155"/>
                <a:gd name="T6" fmla="*/ 106 w 115"/>
                <a:gd name="T7" fmla="*/ 147 h 155"/>
                <a:gd name="T8" fmla="*/ 115 w 115"/>
                <a:gd name="T9" fmla="*/ 151 h 155"/>
                <a:gd name="T10" fmla="*/ 115 w 115"/>
                <a:gd name="T11" fmla="*/ 155 h 155"/>
                <a:gd name="T12" fmla="*/ 61 w 115"/>
                <a:gd name="T13" fmla="*/ 155 h 155"/>
                <a:gd name="T14" fmla="*/ 61 w 115"/>
                <a:gd name="T15" fmla="*/ 151 h 155"/>
                <a:gd name="T16" fmla="*/ 71 w 115"/>
                <a:gd name="T17" fmla="*/ 146 h 155"/>
                <a:gd name="T18" fmla="*/ 73 w 115"/>
                <a:gd name="T19" fmla="*/ 133 h 155"/>
                <a:gd name="T20" fmla="*/ 73 w 115"/>
                <a:gd name="T21" fmla="*/ 62 h 155"/>
                <a:gd name="T22" fmla="*/ 43 w 115"/>
                <a:gd name="T23" fmla="*/ 62 h 155"/>
                <a:gd name="T24" fmla="*/ 43 w 115"/>
                <a:gd name="T25" fmla="*/ 133 h 155"/>
                <a:gd name="T26" fmla="*/ 45 w 115"/>
                <a:gd name="T27" fmla="*/ 146 h 155"/>
                <a:gd name="T28" fmla="*/ 55 w 115"/>
                <a:gd name="T29" fmla="*/ 151 h 155"/>
                <a:gd name="T30" fmla="*/ 55 w 115"/>
                <a:gd name="T31" fmla="*/ 155 h 155"/>
                <a:gd name="T32" fmla="*/ 0 w 115"/>
                <a:gd name="T33" fmla="*/ 155 h 155"/>
                <a:gd name="T34" fmla="*/ 0 w 115"/>
                <a:gd name="T35" fmla="*/ 151 h 155"/>
                <a:gd name="T36" fmla="*/ 11 w 115"/>
                <a:gd name="T37" fmla="*/ 146 h 155"/>
                <a:gd name="T38" fmla="*/ 12 w 115"/>
                <a:gd name="T39" fmla="*/ 133 h 155"/>
                <a:gd name="T40" fmla="*/ 12 w 115"/>
                <a:gd name="T41" fmla="*/ 62 h 155"/>
                <a:gd name="T42" fmla="*/ 0 w 115"/>
                <a:gd name="T43" fmla="*/ 62 h 155"/>
                <a:gd name="T44" fmla="*/ 0 w 115"/>
                <a:gd name="T45" fmla="*/ 51 h 155"/>
                <a:gd name="T46" fmla="*/ 12 w 115"/>
                <a:gd name="T47" fmla="*/ 51 h 155"/>
                <a:gd name="T48" fmla="*/ 18 w 115"/>
                <a:gd name="T49" fmla="*/ 23 h 155"/>
                <a:gd name="T50" fmla="*/ 36 w 115"/>
                <a:gd name="T51" fmla="*/ 7 h 155"/>
                <a:gd name="T52" fmla="*/ 64 w 115"/>
                <a:gd name="T53" fmla="*/ 0 h 155"/>
                <a:gd name="T54" fmla="*/ 83 w 115"/>
                <a:gd name="T55" fmla="*/ 3 h 155"/>
                <a:gd name="T56" fmla="*/ 95 w 115"/>
                <a:gd name="T57" fmla="*/ 11 h 155"/>
                <a:gd name="T58" fmla="*/ 99 w 115"/>
                <a:gd name="T59" fmla="*/ 21 h 155"/>
                <a:gd name="T60" fmla="*/ 95 w 115"/>
                <a:gd name="T61" fmla="*/ 31 h 155"/>
                <a:gd name="T62" fmla="*/ 83 w 115"/>
                <a:gd name="T63" fmla="*/ 35 h 155"/>
                <a:gd name="T64" fmla="*/ 73 w 115"/>
                <a:gd name="T65" fmla="*/ 32 h 155"/>
                <a:gd name="T66" fmla="*/ 69 w 115"/>
                <a:gd name="T67" fmla="*/ 24 h 155"/>
                <a:gd name="T68" fmla="*/ 72 w 115"/>
                <a:gd name="T69" fmla="*/ 18 h 155"/>
                <a:gd name="T70" fmla="*/ 74 w 115"/>
                <a:gd name="T71" fmla="*/ 13 h 155"/>
                <a:gd name="T72" fmla="*/ 72 w 115"/>
                <a:gd name="T73" fmla="*/ 9 h 155"/>
                <a:gd name="T74" fmla="*/ 62 w 115"/>
                <a:gd name="T75" fmla="*/ 7 h 155"/>
                <a:gd name="T76" fmla="*/ 51 w 115"/>
                <a:gd name="T77" fmla="*/ 10 h 155"/>
                <a:gd name="T78" fmla="*/ 45 w 115"/>
                <a:gd name="T79" fmla="*/ 19 h 155"/>
                <a:gd name="T80" fmla="*/ 43 w 115"/>
                <a:gd name="T81" fmla="*/ 36 h 155"/>
                <a:gd name="T82" fmla="*/ 43 w 115"/>
                <a:gd name="T83" fmla="*/ 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5" h="155">
                  <a:moveTo>
                    <a:pt x="43" y="51"/>
                  </a:moveTo>
                  <a:lnTo>
                    <a:pt x="104" y="51"/>
                  </a:lnTo>
                  <a:lnTo>
                    <a:pt x="104" y="133"/>
                  </a:lnTo>
                  <a:cubicBezTo>
                    <a:pt x="104" y="140"/>
                    <a:pt x="104" y="145"/>
                    <a:pt x="106" y="147"/>
                  </a:cubicBezTo>
                  <a:cubicBezTo>
                    <a:pt x="107" y="149"/>
                    <a:pt x="111" y="151"/>
                    <a:pt x="115" y="151"/>
                  </a:cubicBezTo>
                  <a:lnTo>
                    <a:pt x="115" y="155"/>
                  </a:lnTo>
                  <a:lnTo>
                    <a:pt x="61" y="155"/>
                  </a:lnTo>
                  <a:lnTo>
                    <a:pt x="61" y="151"/>
                  </a:lnTo>
                  <a:cubicBezTo>
                    <a:pt x="66" y="151"/>
                    <a:pt x="69" y="149"/>
                    <a:pt x="71" y="146"/>
                  </a:cubicBezTo>
                  <a:cubicBezTo>
                    <a:pt x="72" y="144"/>
                    <a:pt x="73" y="140"/>
                    <a:pt x="73" y="133"/>
                  </a:cubicBezTo>
                  <a:lnTo>
                    <a:pt x="73" y="62"/>
                  </a:lnTo>
                  <a:lnTo>
                    <a:pt x="43" y="62"/>
                  </a:lnTo>
                  <a:lnTo>
                    <a:pt x="43" y="133"/>
                  </a:lnTo>
                  <a:cubicBezTo>
                    <a:pt x="43" y="140"/>
                    <a:pt x="44" y="144"/>
                    <a:pt x="45" y="146"/>
                  </a:cubicBezTo>
                  <a:cubicBezTo>
                    <a:pt x="46" y="148"/>
                    <a:pt x="50" y="150"/>
                    <a:pt x="55" y="151"/>
                  </a:cubicBezTo>
                  <a:lnTo>
                    <a:pt x="55" y="155"/>
                  </a:lnTo>
                  <a:lnTo>
                    <a:pt x="0" y="155"/>
                  </a:lnTo>
                  <a:lnTo>
                    <a:pt x="0" y="151"/>
                  </a:lnTo>
                  <a:cubicBezTo>
                    <a:pt x="5" y="151"/>
                    <a:pt x="9" y="149"/>
                    <a:pt x="11" y="146"/>
                  </a:cubicBezTo>
                  <a:cubicBezTo>
                    <a:pt x="12" y="145"/>
                    <a:pt x="12" y="140"/>
                    <a:pt x="12" y="133"/>
                  </a:cubicBezTo>
                  <a:lnTo>
                    <a:pt x="12" y="62"/>
                  </a:lnTo>
                  <a:lnTo>
                    <a:pt x="0" y="62"/>
                  </a:lnTo>
                  <a:lnTo>
                    <a:pt x="0" y="51"/>
                  </a:lnTo>
                  <a:lnTo>
                    <a:pt x="12" y="51"/>
                  </a:lnTo>
                  <a:cubicBezTo>
                    <a:pt x="12" y="40"/>
                    <a:pt x="14" y="30"/>
                    <a:pt x="18" y="23"/>
                  </a:cubicBezTo>
                  <a:cubicBezTo>
                    <a:pt x="21" y="16"/>
                    <a:pt x="27" y="11"/>
                    <a:pt x="36" y="7"/>
                  </a:cubicBezTo>
                  <a:cubicBezTo>
                    <a:pt x="44" y="2"/>
                    <a:pt x="53" y="0"/>
                    <a:pt x="64" y="0"/>
                  </a:cubicBezTo>
                  <a:cubicBezTo>
                    <a:pt x="71" y="0"/>
                    <a:pt x="78" y="1"/>
                    <a:pt x="83" y="3"/>
                  </a:cubicBezTo>
                  <a:cubicBezTo>
                    <a:pt x="89" y="5"/>
                    <a:pt x="93" y="8"/>
                    <a:pt x="95" y="11"/>
                  </a:cubicBezTo>
                  <a:cubicBezTo>
                    <a:pt x="98" y="14"/>
                    <a:pt x="99" y="18"/>
                    <a:pt x="99" y="21"/>
                  </a:cubicBezTo>
                  <a:cubicBezTo>
                    <a:pt x="99" y="25"/>
                    <a:pt x="98" y="28"/>
                    <a:pt x="95" y="31"/>
                  </a:cubicBezTo>
                  <a:cubicBezTo>
                    <a:pt x="92" y="33"/>
                    <a:pt x="88" y="35"/>
                    <a:pt x="83" y="35"/>
                  </a:cubicBezTo>
                  <a:cubicBezTo>
                    <a:pt x="78" y="35"/>
                    <a:pt x="75" y="34"/>
                    <a:pt x="73" y="32"/>
                  </a:cubicBezTo>
                  <a:cubicBezTo>
                    <a:pt x="71" y="30"/>
                    <a:pt x="69" y="27"/>
                    <a:pt x="69" y="24"/>
                  </a:cubicBezTo>
                  <a:cubicBezTo>
                    <a:pt x="69" y="22"/>
                    <a:pt x="70" y="20"/>
                    <a:pt x="72" y="18"/>
                  </a:cubicBezTo>
                  <a:cubicBezTo>
                    <a:pt x="73" y="16"/>
                    <a:pt x="74" y="14"/>
                    <a:pt x="74" y="13"/>
                  </a:cubicBezTo>
                  <a:cubicBezTo>
                    <a:pt x="74" y="12"/>
                    <a:pt x="73" y="10"/>
                    <a:pt x="72" y="9"/>
                  </a:cubicBezTo>
                  <a:cubicBezTo>
                    <a:pt x="70" y="8"/>
                    <a:pt x="67" y="7"/>
                    <a:pt x="62" y="7"/>
                  </a:cubicBezTo>
                  <a:cubicBezTo>
                    <a:pt x="57" y="7"/>
                    <a:pt x="54" y="8"/>
                    <a:pt x="51" y="10"/>
                  </a:cubicBezTo>
                  <a:cubicBezTo>
                    <a:pt x="48" y="12"/>
                    <a:pt x="46" y="15"/>
                    <a:pt x="45" y="19"/>
                  </a:cubicBezTo>
                  <a:cubicBezTo>
                    <a:pt x="44" y="22"/>
                    <a:pt x="43" y="28"/>
                    <a:pt x="43" y="36"/>
                  </a:cubicBezTo>
                  <a:lnTo>
                    <a:pt x="43" y="51"/>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9" name="Freeform 240"/>
            <p:cNvSpPr>
              <a:spLocks/>
            </p:cNvSpPr>
            <p:nvPr userDrawn="1"/>
          </p:nvSpPr>
          <p:spPr bwMode="auto">
            <a:xfrm>
              <a:off x="5373688" y="1989138"/>
              <a:ext cx="69850" cy="87313"/>
            </a:xfrm>
            <a:custGeom>
              <a:avLst/>
              <a:gdLst>
                <a:gd name="T0" fmla="*/ 84 w 87"/>
                <a:gd name="T1" fmla="*/ 80 h 110"/>
                <a:gd name="T2" fmla="*/ 87 w 87"/>
                <a:gd name="T3" fmla="*/ 83 h 110"/>
                <a:gd name="T4" fmla="*/ 69 w 87"/>
                <a:gd name="T5" fmla="*/ 103 h 110"/>
                <a:gd name="T6" fmla="*/ 45 w 87"/>
                <a:gd name="T7" fmla="*/ 110 h 110"/>
                <a:gd name="T8" fmla="*/ 12 w 87"/>
                <a:gd name="T9" fmla="*/ 94 h 110"/>
                <a:gd name="T10" fmla="*/ 0 w 87"/>
                <a:gd name="T11" fmla="*/ 57 h 110"/>
                <a:gd name="T12" fmla="*/ 11 w 87"/>
                <a:gd name="T13" fmla="*/ 19 h 110"/>
                <a:gd name="T14" fmla="*/ 49 w 87"/>
                <a:gd name="T15" fmla="*/ 0 h 110"/>
                <a:gd name="T16" fmla="*/ 74 w 87"/>
                <a:gd name="T17" fmla="*/ 8 h 110"/>
                <a:gd name="T18" fmla="*/ 84 w 87"/>
                <a:gd name="T19" fmla="*/ 26 h 110"/>
                <a:gd name="T20" fmla="*/ 80 w 87"/>
                <a:gd name="T21" fmla="*/ 36 h 110"/>
                <a:gd name="T22" fmla="*/ 70 w 87"/>
                <a:gd name="T23" fmla="*/ 40 h 110"/>
                <a:gd name="T24" fmla="*/ 59 w 87"/>
                <a:gd name="T25" fmla="*/ 36 h 110"/>
                <a:gd name="T26" fmla="*/ 54 w 87"/>
                <a:gd name="T27" fmla="*/ 20 h 110"/>
                <a:gd name="T28" fmla="*/ 51 w 87"/>
                <a:gd name="T29" fmla="*/ 10 h 110"/>
                <a:gd name="T30" fmla="*/ 45 w 87"/>
                <a:gd name="T31" fmla="*/ 7 h 110"/>
                <a:gd name="T32" fmla="*/ 36 w 87"/>
                <a:gd name="T33" fmla="*/ 13 h 110"/>
                <a:gd name="T34" fmla="*/ 30 w 87"/>
                <a:gd name="T35" fmla="*/ 39 h 110"/>
                <a:gd name="T36" fmla="*/ 34 w 87"/>
                <a:gd name="T37" fmla="*/ 68 h 110"/>
                <a:gd name="T38" fmla="*/ 47 w 87"/>
                <a:gd name="T39" fmla="*/ 88 h 110"/>
                <a:gd name="T40" fmla="*/ 62 w 87"/>
                <a:gd name="T41" fmla="*/ 92 h 110"/>
                <a:gd name="T42" fmla="*/ 72 w 87"/>
                <a:gd name="T43" fmla="*/ 90 h 110"/>
                <a:gd name="T44" fmla="*/ 84 w 87"/>
                <a:gd name="T45" fmla="*/ 8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10">
                  <a:moveTo>
                    <a:pt x="84" y="80"/>
                  </a:moveTo>
                  <a:lnTo>
                    <a:pt x="87" y="83"/>
                  </a:lnTo>
                  <a:cubicBezTo>
                    <a:pt x="82" y="92"/>
                    <a:pt x="76" y="99"/>
                    <a:pt x="69" y="103"/>
                  </a:cubicBezTo>
                  <a:cubicBezTo>
                    <a:pt x="61" y="108"/>
                    <a:pt x="54" y="110"/>
                    <a:pt x="45" y="110"/>
                  </a:cubicBezTo>
                  <a:cubicBezTo>
                    <a:pt x="32" y="110"/>
                    <a:pt x="20" y="105"/>
                    <a:pt x="12" y="94"/>
                  </a:cubicBezTo>
                  <a:cubicBezTo>
                    <a:pt x="4" y="84"/>
                    <a:pt x="0" y="71"/>
                    <a:pt x="0" y="57"/>
                  </a:cubicBezTo>
                  <a:cubicBezTo>
                    <a:pt x="0" y="42"/>
                    <a:pt x="3" y="30"/>
                    <a:pt x="11" y="19"/>
                  </a:cubicBezTo>
                  <a:cubicBezTo>
                    <a:pt x="20" y="6"/>
                    <a:pt x="33" y="0"/>
                    <a:pt x="49" y="0"/>
                  </a:cubicBezTo>
                  <a:cubicBezTo>
                    <a:pt x="60" y="0"/>
                    <a:pt x="68" y="2"/>
                    <a:pt x="74" y="8"/>
                  </a:cubicBezTo>
                  <a:cubicBezTo>
                    <a:pt x="81" y="13"/>
                    <a:pt x="84" y="19"/>
                    <a:pt x="84" y="26"/>
                  </a:cubicBezTo>
                  <a:cubicBezTo>
                    <a:pt x="84" y="30"/>
                    <a:pt x="83" y="34"/>
                    <a:pt x="80" y="36"/>
                  </a:cubicBezTo>
                  <a:cubicBezTo>
                    <a:pt x="78" y="39"/>
                    <a:pt x="74" y="40"/>
                    <a:pt x="70" y="40"/>
                  </a:cubicBezTo>
                  <a:cubicBezTo>
                    <a:pt x="66" y="40"/>
                    <a:pt x="62" y="38"/>
                    <a:pt x="59" y="36"/>
                  </a:cubicBezTo>
                  <a:cubicBezTo>
                    <a:pt x="56" y="33"/>
                    <a:pt x="55" y="27"/>
                    <a:pt x="54" y="20"/>
                  </a:cubicBezTo>
                  <a:cubicBezTo>
                    <a:pt x="53" y="15"/>
                    <a:pt x="52" y="12"/>
                    <a:pt x="51" y="10"/>
                  </a:cubicBezTo>
                  <a:cubicBezTo>
                    <a:pt x="49" y="8"/>
                    <a:pt x="47" y="7"/>
                    <a:pt x="45" y="7"/>
                  </a:cubicBezTo>
                  <a:cubicBezTo>
                    <a:pt x="41" y="7"/>
                    <a:pt x="38" y="9"/>
                    <a:pt x="36" y="13"/>
                  </a:cubicBezTo>
                  <a:cubicBezTo>
                    <a:pt x="32" y="19"/>
                    <a:pt x="30" y="28"/>
                    <a:pt x="30" y="39"/>
                  </a:cubicBezTo>
                  <a:cubicBezTo>
                    <a:pt x="30" y="49"/>
                    <a:pt x="31" y="59"/>
                    <a:pt x="34" y="68"/>
                  </a:cubicBezTo>
                  <a:cubicBezTo>
                    <a:pt x="38" y="77"/>
                    <a:pt x="42" y="83"/>
                    <a:pt x="47" y="88"/>
                  </a:cubicBezTo>
                  <a:cubicBezTo>
                    <a:pt x="51" y="91"/>
                    <a:pt x="56" y="92"/>
                    <a:pt x="62" y="92"/>
                  </a:cubicBezTo>
                  <a:cubicBezTo>
                    <a:pt x="65" y="92"/>
                    <a:pt x="69" y="92"/>
                    <a:pt x="72" y="90"/>
                  </a:cubicBezTo>
                  <a:cubicBezTo>
                    <a:pt x="75" y="88"/>
                    <a:pt x="79" y="85"/>
                    <a:pt x="84" y="80"/>
                  </a:cubicBezTo>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50" name="Freeform 241"/>
            <p:cNvSpPr>
              <a:spLocks noEditPoints="1"/>
            </p:cNvSpPr>
            <p:nvPr userDrawn="1"/>
          </p:nvSpPr>
          <p:spPr bwMode="auto">
            <a:xfrm>
              <a:off x="5448300" y="1989138"/>
              <a:ext cx="69850" cy="87313"/>
            </a:xfrm>
            <a:custGeom>
              <a:avLst/>
              <a:gdLst>
                <a:gd name="T0" fmla="*/ 87 w 87"/>
                <a:gd name="T1" fmla="*/ 51 h 110"/>
                <a:gd name="T2" fmla="*/ 30 w 87"/>
                <a:gd name="T3" fmla="*/ 51 h 110"/>
                <a:gd name="T4" fmla="*/ 41 w 87"/>
                <a:gd name="T5" fmla="*/ 84 h 110"/>
                <a:gd name="T6" fmla="*/ 60 w 87"/>
                <a:gd name="T7" fmla="*/ 93 h 110"/>
                <a:gd name="T8" fmla="*/ 72 w 87"/>
                <a:gd name="T9" fmla="*/ 90 h 110"/>
                <a:gd name="T10" fmla="*/ 84 w 87"/>
                <a:gd name="T11" fmla="*/ 76 h 110"/>
                <a:gd name="T12" fmla="*/ 87 w 87"/>
                <a:gd name="T13" fmla="*/ 79 h 110"/>
                <a:gd name="T14" fmla="*/ 69 w 87"/>
                <a:gd name="T15" fmla="*/ 103 h 110"/>
                <a:gd name="T16" fmla="*/ 45 w 87"/>
                <a:gd name="T17" fmla="*/ 110 h 110"/>
                <a:gd name="T18" fmla="*/ 10 w 87"/>
                <a:gd name="T19" fmla="*/ 92 h 110"/>
                <a:gd name="T20" fmla="*/ 0 w 87"/>
                <a:gd name="T21" fmla="*/ 57 h 110"/>
                <a:gd name="T22" fmla="*/ 14 w 87"/>
                <a:gd name="T23" fmla="*/ 15 h 110"/>
                <a:gd name="T24" fmla="*/ 47 w 87"/>
                <a:gd name="T25" fmla="*/ 0 h 110"/>
                <a:gd name="T26" fmla="*/ 75 w 87"/>
                <a:gd name="T27" fmla="*/ 13 h 110"/>
                <a:gd name="T28" fmla="*/ 87 w 87"/>
                <a:gd name="T29" fmla="*/ 51 h 110"/>
                <a:gd name="T30" fmla="*/ 60 w 87"/>
                <a:gd name="T31" fmla="*/ 44 h 110"/>
                <a:gd name="T32" fmla="*/ 58 w 87"/>
                <a:gd name="T33" fmla="*/ 19 h 110"/>
                <a:gd name="T34" fmla="*/ 52 w 87"/>
                <a:gd name="T35" fmla="*/ 9 h 110"/>
                <a:gd name="T36" fmla="*/ 46 w 87"/>
                <a:gd name="T37" fmla="*/ 7 h 110"/>
                <a:gd name="T38" fmla="*/ 36 w 87"/>
                <a:gd name="T39" fmla="*/ 13 h 110"/>
                <a:gd name="T40" fmla="*/ 30 w 87"/>
                <a:gd name="T41" fmla="*/ 40 h 110"/>
                <a:gd name="T42" fmla="*/ 30 w 87"/>
                <a:gd name="T43" fmla="*/ 44 h 110"/>
                <a:gd name="T44" fmla="*/ 60 w 87"/>
                <a:gd name="T45" fmla="*/ 4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10">
                  <a:moveTo>
                    <a:pt x="87" y="51"/>
                  </a:moveTo>
                  <a:lnTo>
                    <a:pt x="30" y="51"/>
                  </a:lnTo>
                  <a:cubicBezTo>
                    <a:pt x="31" y="65"/>
                    <a:pt x="35" y="76"/>
                    <a:pt x="41" y="84"/>
                  </a:cubicBezTo>
                  <a:cubicBezTo>
                    <a:pt x="46" y="90"/>
                    <a:pt x="53" y="93"/>
                    <a:pt x="60" y="93"/>
                  </a:cubicBezTo>
                  <a:cubicBezTo>
                    <a:pt x="64" y="93"/>
                    <a:pt x="68" y="92"/>
                    <a:pt x="72" y="90"/>
                  </a:cubicBezTo>
                  <a:cubicBezTo>
                    <a:pt x="76" y="87"/>
                    <a:pt x="80" y="83"/>
                    <a:pt x="84" y="76"/>
                  </a:cubicBezTo>
                  <a:lnTo>
                    <a:pt x="87" y="79"/>
                  </a:lnTo>
                  <a:cubicBezTo>
                    <a:pt x="82" y="90"/>
                    <a:pt x="76" y="98"/>
                    <a:pt x="69" y="103"/>
                  </a:cubicBezTo>
                  <a:cubicBezTo>
                    <a:pt x="62" y="108"/>
                    <a:pt x="54" y="110"/>
                    <a:pt x="45" y="110"/>
                  </a:cubicBezTo>
                  <a:cubicBezTo>
                    <a:pt x="30" y="110"/>
                    <a:pt x="18" y="104"/>
                    <a:pt x="10" y="92"/>
                  </a:cubicBezTo>
                  <a:cubicBezTo>
                    <a:pt x="3" y="83"/>
                    <a:pt x="0" y="71"/>
                    <a:pt x="0" y="57"/>
                  </a:cubicBezTo>
                  <a:cubicBezTo>
                    <a:pt x="0" y="39"/>
                    <a:pt x="5" y="25"/>
                    <a:pt x="14" y="15"/>
                  </a:cubicBezTo>
                  <a:cubicBezTo>
                    <a:pt x="24" y="5"/>
                    <a:pt x="35" y="0"/>
                    <a:pt x="47" y="0"/>
                  </a:cubicBezTo>
                  <a:cubicBezTo>
                    <a:pt x="58" y="0"/>
                    <a:pt x="67" y="4"/>
                    <a:pt x="75" y="13"/>
                  </a:cubicBezTo>
                  <a:cubicBezTo>
                    <a:pt x="83" y="21"/>
                    <a:pt x="87" y="34"/>
                    <a:pt x="87" y="51"/>
                  </a:cubicBezTo>
                  <a:moveTo>
                    <a:pt x="60" y="44"/>
                  </a:moveTo>
                  <a:cubicBezTo>
                    <a:pt x="60" y="32"/>
                    <a:pt x="59" y="24"/>
                    <a:pt x="58" y="19"/>
                  </a:cubicBezTo>
                  <a:cubicBezTo>
                    <a:pt x="57" y="15"/>
                    <a:pt x="55" y="11"/>
                    <a:pt x="52" y="9"/>
                  </a:cubicBezTo>
                  <a:cubicBezTo>
                    <a:pt x="50" y="8"/>
                    <a:pt x="48" y="7"/>
                    <a:pt x="46" y="7"/>
                  </a:cubicBezTo>
                  <a:cubicBezTo>
                    <a:pt x="42" y="7"/>
                    <a:pt x="39" y="9"/>
                    <a:pt x="36" y="13"/>
                  </a:cubicBezTo>
                  <a:cubicBezTo>
                    <a:pt x="32" y="19"/>
                    <a:pt x="30" y="28"/>
                    <a:pt x="30" y="40"/>
                  </a:cubicBezTo>
                  <a:lnTo>
                    <a:pt x="30" y="44"/>
                  </a:lnTo>
                  <a:lnTo>
                    <a:pt x="60" y="44"/>
                  </a:lnTo>
                  <a:close/>
                </a:path>
              </a:pathLst>
            </a:custGeom>
            <a:solidFill>
              <a:srgbClr val="66666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75822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dirty="0" smtClean="0"/>
              <a:t>Click to edit Master title style</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27" name="Text Placeholder 26"/>
          <p:cNvSpPr>
            <a:spLocks noGrp="1"/>
          </p:cNvSpPr>
          <p:nvPr>
            <p:ph type="body" sz="quarter" idx="21"/>
          </p:nvPr>
        </p:nvSpPr>
        <p:spPr>
          <a:xfrm>
            <a:off x="4682408" y="2281873"/>
            <a:ext cx="3312000" cy="1619461"/>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991610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Table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smtClean="0"/>
              <a:t>Click to edit Master title style</a:t>
            </a:r>
            <a:endParaRPr lang="en-AU"/>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Tree>
    <p:extLst>
      <p:ext uri="{BB962C8B-B14F-4D97-AF65-F5344CB8AC3E}">
        <p14:creationId xmlns:p14="http://schemas.microsoft.com/office/powerpoint/2010/main" val="1089669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Table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smtClean="0"/>
              <a:t>Click to edit Master title style</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Tree>
    <p:extLst>
      <p:ext uri="{BB962C8B-B14F-4D97-AF65-F5344CB8AC3E}">
        <p14:creationId xmlns:p14="http://schemas.microsoft.com/office/powerpoint/2010/main" val="1089669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Table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dirty="0" smtClean="0"/>
              <a:t>Click to edit Master title style</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Tree>
    <p:extLst>
      <p:ext uri="{BB962C8B-B14F-4D97-AF65-F5344CB8AC3E}">
        <p14:creationId xmlns:p14="http://schemas.microsoft.com/office/powerpoint/2010/main" val="1089669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6858000"/>
            <a:chOff x="-6350" y="-6350"/>
            <a:chExt cx="9144000" cy="6858000"/>
          </a:xfrm>
          <a:solidFill>
            <a:schemeClr val="accent1"/>
          </a:solidFill>
        </p:grpSpPr>
        <p:sp>
          <p:nvSpPr>
            <p:cNvPr id="13" name="Rectangle 6"/>
            <p:cNvSpPr>
              <a:spLocks noChangeArrowheads="1"/>
            </p:cNvSpPr>
            <p:nvPr userDrawn="1"/>
          </p:nvSpPr>
          <p:spPr bwMode="auto">
            <a:xfrm>
              <a:off x="-6350" y="-6350"/>
              <a:ext cx="9144000" cy="6858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bg2"/>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bg2"/>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a:p>
          </p:txBody>
        </p:sp>
      </p:grpSp>
      <p:sp>
        <p:nvSpPr>
          <p:cNvPr id="2" name="Title 1"/>
          <p:cNvSpPr>
            <a:spLocks noGrp="1"/>
          </p:cNvSpPr>
          <p:nvPr>
            <p:ph type="ctrTitle" hasCustomPrompt="1"/>
          </p:nvPr>
        </p:nvSpPr>
        <p:spPr>
          <a:xfrm>
            <a:off x="1163638" y="1778000"/>
            <a:ext cx="6840000" cy="3307347"/>
          </a:xfrm>
        </p:spPr>
        <p:txBody>
          <a:bodyPr anchor="ctr" anchorCtr="0">
            <a:noAutofit/>
          </a:bodyPr>
          <a:lstStyle>
            <a:lvl1pPr>
              <a:lnSpc>
                <a:spcPts val="4500"/>
              </a:lnSpc>
              <a:defRPr sz="4000" spc="-100" baseline="0">
                <a:solidFill>
                  <a:schemeClr val="bg1"/>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3467915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6858000"/>
            <a:chOff x="-6350" y="-6350"/>
            <a:chExt cx="9144000" cy="6858000"/>
          </a:xfrm>
          <a:solidFill>
            <a:schemeClr val="tx2"/>
          </a:solidFill>
        </p:grpSpPr>
        <p:sp>
          <p:nvSpPr>
            <p:cNvPr id="13" name="Rectangle 6"/>
            <p:cNvSpPr>
              <a:spLocks noChangeArrowheads="1"/>
            </p:cNvSpPr>
            <p:nvPr userDrawn="1"/>
          </p:nvSpPr>
          <p:spPr bwMode="auto">
            <a:xfrm>
              <a:off x="-6350" y="-6350"/>
              <a:ext cx="9144000" cy="6858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a:p>
          </p:txBody>
        </p:sp>
      </p:grpSp>
      <p:sp>
        <p:nvSpPr>
          <p:cNvPr id="2" name="Title 1"/>
          <p:cNvSpPr>
            <a:spLocks noGrp="1"/>
          </p:cNvSpPr>
          <p:nvPr>
            <p:ph type="ctrTitle" hasCustomPrompt="1"/>
          </p:nvPr>
        </p:nvSpPr>
        <p:spPr>
          <a:xfrm>
            <a:off x="1163638" y="1778001"/>
            <a:ext cx="6840000" cy="3307346"/>
          </a:xfrm>
        </p:spPr>
        <p:txBody>
          <a:bodyPr anchor="ctr" anchorCtr="0">
            <a:noAutofit/>
          </a:bodyPr>
          <a:lstStyle>
            <a:lvl1pPr>
              <a:lnSpc>
                <a:spcPts val="4500"/>
              </a:lnSpc>
              <a:defRPr sz="4000" spc="-100" baseline="0">
                <a:solidFill>
                  <a:srgbClr val="4E4E4D"/>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4218878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Divider Blue">
    <p:spTree>
      <p:nvGrpSpPr>
        <p:cNvPr id="1" name=""/>
        <p:cNvGrpSpPr/>
        <p:nvPr/>
      </p:nvGrpSpPr>
      <p:grpSpPr>
        <a:xfrm>
          <a:off x="0" y="0"/>
          <a:ext cx="0" cy="0"/>
          <a:chOff x="0" y="0"/>
          <a:chExt cx="0" cy="0"/>
        </a:xfrm>
      </p:grpSpPr>
      <p:grpSp>
        <p:nvGrpSpPr>
          <p:cNvPr id="16" name="Group 15"/>
          <p:cNvGrpSpPr/>
          <p:nvPr userDrawn="1"/>
        </p:nvGrpSpPr>
        <p:grpSpPr>
          <a:xfrm>
            <a:off x="0" y="0"/>
            <a:ext cx="9144000" cy="6858000"/>
            <a:chOff x="-6350" y="-6350"/>
            <a:chExt cx="9144000" cy="6858000"/>
          </a:xfrm>
          <a:solidFill>
            <a:schemeClr val="tx2"/>
          </a:solidFill>
        </p:grpSpPr>
        <p:sp>
          <p:nvSpPr>
            <p:cNvPr id="13" name="Rectangle 6"/>
            <p:cNvSpPr>
              <a:spLocks noChangeArrowheads="1"/>
            </p:cNvSpPr>
            <p:nvPr userDrawn="1"/>
          </p:nvSpPr>
          <p:spPr bwMode="auto">
            <a:xfrm>
              <a:off x="-6350" y="-6350"/>
              <a:ext cx="9144000" cy="6858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4" name="Freeform 7"/>
            <p:cNvSpPr>
              <a:spLocks/>
            </p:cNvSpPr>
            <p:nvPr userDrawn="1"/>
          </p:nvSpPr>
          <p:spPr bwMode="auto">
            <a:xfrm>
              <a:off x="1146175" y="5097463"/>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AU"/>
            </a:p>
          </p:txBody>
        </p:sp>
        <p:sp>
          <p:nvSpPr>
            <p:cNvPr id="15" name="Freeform 8"/>
            <p:cNvSpPr>
              <a:spLocks/>
            </p:cNvSpPr>
            <p:nvPr userDrawn="1"/>
          </p:nvSpPr>
          <p:spPr bwMode="auto">
            <a:xfrm>
              <a:off x="1146175" y="1755775"/>
              <a:ext cx="406400" cy="0"/>
            </a:xfrm>
            <a:custGeom>
              <a:avLst/>
              <a:gdLst>
                <a:gd name="T0" fmla="*/ 0 w 256"/>
                <a:gd name="T1" fmla="*/ 256 w 256"/>
                <a:gd name="T2" fmla="*/ 256 w 256"/>
              </a:gdLst>
              <a:ahLst/>
              <a:cxnLst>
                <a:cxn ang="0">
                  <a:pos x="T0" y="0"/>
                </a:cxn>
                <a:cxn ang="0">
                  <a:pos x="T1" y="0"/>
                </a:cxn>
                <a:cxn ang="0">
                  <a:pos x="T2" y="0"/>
                </a:cxn>
              </a:cxnLst>
              <a:rect l="0" t="0" r="r" b="b"/>
              <a:pathLst>
                <a:path w="256">
                  <a:moveTo>
                    <a:pt x="0" y="0"/>
                  </a:moveTo>
                  <a:lnTo>
                    <a:pt x="256" y="0"/>
                  </a:lnTo>
                  <a:lnTo>
                    <a:pt x="256" y="0"/>
                  </a:lnTo>
                </a:path>
              </a:pathLst>
            </a:custGeom>
            <a:grpFill/>
            <a:ln w="12700"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AU"/>
            </a:p>
          </p:txBody>
        </p:sp>
      </p:grpSp>
      <p:sp>
        <p:nvSpPr>
          <p:cNvPr id="2" name="Title 1"/>
          <p:cNvSpPr>
            <a:spLocks noGrp="1"/>
          </p:cNvSpPr>
          <p:nvPr>
            <p:ph type="ctrTitle" hasCustomPrompt="1"/>
          </p:nvPr>
        </p:nvSpPr>
        <p:spPr>
          <a:xfrm>
            <a:off x="1163638" y="1778000"/>
            <a:ext cx="6840000" cy="3307347"/>
          </a:xfrm>
        </p:spPr>
        <p:txBody>
          <a:bodyPr anchor="ctr" anchorCtr="0">
            <a:noAutofit/>
          </a:bodyPr>
          <a:lstStyle>
            <a:lvl1pPr>
              <a:lnSpc>
                <a:spcPts val="4500"/>
              </a:lnSpc>
              <a:defRPr sz="4000" spc="-100" baseline="0">
                <a:solidFill>
                  <a:schemeClr val="bg1"/>
                </a:solidFill>
                <a:latin typeface="+mj-lt"/>
              </a:defRPr>
            </a:lvl1pPr>
          </a:lstStyle>
          <a:p>
            <a:r>
              <a:rPr lang="en-US" dirty="0" smtClean="0"/>
              <a:t>Divider/quote title</a:t>
            </a:r>
            <a:endParaRPr lang="en-AU" dirty="0"/>
          </a:p>
        </p:txBody>
      </p:sp>
    </p:spTree>
    <p:extLst>
      <p:ext uri="{BB962C8B-B14F-4D97-AF65-F5344CB8AC3E}">
        <p14:creationId xmlns:p14="http://schemas.microsoft.com/office/powerpoint/2010/main" val="421887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solidFill>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Tree>
    <p:extLst>
      <p:ext uri="{BB962C8B-B14F-4D97-AF65-F5344CB8AC3E}">
        <p14:creationId xmlns:p14="http://schemas.microsoft.com/office/powerpoint/2010/main" val="2127329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Tree>
    <p:extLst>
      <p:ext uri="{BB962C8B-B14F-4D97-AF65-F5344CB8AC3E}">
        <p14:creationId xmlns:p14="http://schemas.microsoft.com/office/powerpoint/2010/main" val="624724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Tree>
    <p:extLst>
      <p:ext uri="{BB962C8B-B14F-4D97-AF65-F5344CB8AC3E}">
        <p14:creationId xmlns:p14="http://schemas.microsoft.com/office/powerpoint/2010/main" val="62472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cons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9" name="Picture Placeholder 8"/>
          <p:cNvSpPr>
            <a:spLocks noGrp="1"/>
          </p:cNvSpPr>
          <p:nvPr>
            <p:ph type="pic" sz="quarter" idx="14"/>
          </p:nvPr>
        </p:nvSpPr>
        <p:spPr>
          <a:xfrm>
            <a:off x="1163637" y="2330450"/>
            <a:ext cx="1152000" cy="1152000"/>
          </a:xfrm>
        </p:spPr>
        <p:txBody>
          <a:bodyPr/>
          <a:lstStyle/>
          <a:p>
            <a:endParaRPr lang="en-AU"/>
          </a:p>
        </p:txBody>
      </p:sp>
      <p:sp>
        <p:nvSpPr>
          <p:cNvPr id="11" name="Picture Placeholder 10"/>
          <p:cNvSpPr>
            <a:spLocks noGrp="1"/>
          </p:cNvSpPr>
          <p:nvPr>
            <p:ph type="pic" sz="quarter" idx="15"/>
          </p:nvPr>
        </p:nvSpPr>
        <p:spPr>
          <a:xfrm>
            <a:off x="2911475" y="2330784"/>
            <a:ext cx="1152000" cy="1152000"/>
          </a:xfrm>
        </p:spPr>
        <p:txBody>
          <a:bodyPr/>
          <a:lstStyle/>
          <a:p>
            <a:endParaRPr lang="en-AU"/>
          </a:p>
        </p:txBody>
      </p:sp>
      <p:sp>
        <p:nvSpPr>
          <p:cNvPr id="13" name="Picture Placeholder 12"/>
          <p:cNvSpPr>
            <a:spLocks noGrp="1"/>
          </p:cNvSpPr>
          <p:nvPr>
            <p:ph type="pic" sz="quarter" idx="16"/>
          </p:nvPr>
        </p:nvSpPr>
        <p:spPr>
          <a:xfrm>
            <a:off x="4684712" y="2330784"/>
            <a:ext cx="1152000" cy="1152000"/>
          </a:xfrm>
        </p:spPr>
        <p:txBody>
          <a:bodyPr/>
          <a:lstStyle/>
          <a:p>
            <a:endParaRPr lang="en-AU"/>
          </a:p>
        </p:txBody>
      </p:sp>
      <p:sp>
        <p:nvSpPr>
          <p:cNvPr id="15" name="Picture Placeholder 14"/>
          <p:cNvSpPr>
            <a:spLocks noGrp="1"/>
          </p:cNvSpPr>
          <p:nvPr>
            <p:ph type="pic" sz="quarter" idx="17"/>
          </p:nvPr>
        </p:nvSpPr>
        <p:spPr>
          <a:xfrm>
            <a:off x="6432550" y="2330784"/>
            <a:ext cx="1152000" cy="1152525"/>
          </a:xfrm>
        </p:spPr>
        <p:txBody>
          <a:bodyPr/>
          <a:lstStyle/>
          <a:p>
            <a:endParaRPr lang="en-AU"/>
          </a:p>
        </p:txBody>
      </p:sp>
      <p:sp>
        <p:nvSpPr>
          <p:cNvPr id="21" name="Text Placeholder 20"/>
          <p:cNvSpPr>
            <a:spLocks noGrp="1"/>
          </p:cNvSpPr>
          <p:nvPr>
            <p:ph type="body" sz="quarter" idx="18"/>
          </p:nvPr>
        </p:nvSpPr>
        <p:spPr>
          <a:xfrm>
            <a:off x="1163638" y="3729288"/>
            <a:ext cx="1548000" cy="1980000"/>
          </a:xfrm>
        </p:spPr>
        <p:txBody>
          <a:bodyPr/>
          <a:lstStyle>
            <a:lvl1pPr>
              <a:lnSpc>
                <a:spcPts val="1900"/>
              </a:lnSpc>
              <a:defRPr sz="1700">
                <a:solidFill>
                  <a:schemeClr val="accent1"/>
                </a:solidFill>
                <a:latin typeface="+mj-lt"/>
              </a:defRPr>
            </a:lvl1pPr>
            <a:lvl2pPr marL="0" indent="0">
              <a:buFontTx/>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3" name="Text Placeholder 22"/>
          <p:cNvSpPr>
            <a:spLocks noGrp="1"/>
          </p:cNvSpPr>
          <p:nvPr>
            <p:ph type="body" sz="quarter" idx="19"/>
          </p:nvPr>
        </p:nvSpPr>
        <p:spPr>
          <a:xfrm>
            <a:off x="2911474"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5" name="Text Placeholder 24"/>
          <p:cNvSpPr>
            <a:spLocks noGrp="1"/>
          </p:cNvSpPr>
          <p:nvPr>
            <p:ph type="body" sz="quarter" idx="20"/>
          </p:nvPr>
        </p:nvSpPr>
        <p:spPr>
          <a:xfrm>
            <a:off x="4684713"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7" name="Text Placeholder 26"/>
          <p:cNvSpPr>
            <a:spLocks noGrp="1"/>
          </p:cNvSpPr>
          <p:nvPr>
            <p:ph type="body" sz="quarter" idx="21"/>
          </p:nvPr>
        </p:nvSpPr>
        <p:spPr>
          <a:xfrm>
            <a:off x="6432550"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2951885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cons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smtClean="0"/>
              <a:t>Click to edit Master title style</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9" name="Picture Placeholder 8"/>
          <p:cNvSpPr>
            <a:spLocks noGrp="1"/>
          </p:cNvSpPr>
          <p:nvPr>
            <p:ph type="pic" sz="quarter" idx="14"/>
          </p:nvPr>
        </p:nvSpPr>
        <p:spPr>
          <a:xfrm>
            <a:off x="1163637" y="2330450"/>
            <a:ext cx="1152000" cy="1152000"/>
          </a:xfrm>
        </p:spPr>
        <p:txBody>
          <a:bodyPr/>
          <a:lstStyle/>
          <a:p>
            <a:endParaRPr lang="en-AU"/>
          </a:p>
        </p:txBody>
      </p:sp>
      <p:sp>
        <p:nvSpPr>
          <p:cNvPr id="11" name="Picture Placeholder 10"/>
          <p:cNvSpPr>
            <a:spLocks noGrp="1"/>
          </p:cNvSpPr>
          <p:nvPr>
            <p:ph type="pic" sz="quarter" idx="15"/>
          </p:nvPr>
        </p:nvSpPr>
        <p:spPr>
          <a:xfrm>
            <a:off x="2911475" y="2330784"/>
            <a:ext cx="1152000" cy="1152000"/>
          </a:xfrm>
        </p:spPr>
        <p:txBody>
          <a:bodyPr/>
          <a:lstStyle/>
          <a:p>
            <a:endParaRPr lang="en-AU"/>
          </a:p>
        </p:txBody>
      </p:sp>
      <p:sp>
        <p:nvSpPr>
          <p:cNvPr id="13" name="Picture Placeholder 12"/>
          <p:cNvSpPr>
            <a:spLocks noGrp="1"/>
          </p:cNvSpPr>
          <p:nvPr>
            <p:ph type="pic" sz="quarter" idx="16"/>
          </p:nvPr>
        </p:nvSpPr>
        <p:spPr>
          <a:xfrm>
            <a:off x="4684712" y="2330784"/>
            <a:ext cx="1152000" cy="1152000"/>
          </a:xfrm>
        </p:spPr>
        <p:txBody>
          <a:bodyPr/>
          <a:lstStyle/>
          <a:p>
            <a:endParaRPr lang="en-AU"/>
          </a:p>
        </p:txBody>
      </p:sp>
      <p:sp>
        <p:nvSpPr>
          <p:cNvPr id="15" name="Picture Placeholder 14"/>
          <p:cNvSpPr>
            <a:spLocks noGrp="1"/>
          </p:cNvSpPr>
          <p:nvPr>
            <p:ph type="pic" sz="quarter" idx="17"/>
          </p:nvPr>
        </p:nvSpPr>
        <p:spPr>
          <a:xfrm>
            <a:off x="6432550" y="2330784"/>
            <a:ext cx="1152000" cy="1152525"/>
          </a:xfrm>
        </p:spPr>
        <p:txBody>
          <a:bodyPr/>
          <a:lstStyle/>
          <a:p>
            <a:endParaRPr lang="en-AU"/>
          </a:p>
        </p:txBody>
      </p:sp>
      <p:sp>
        <p:nvSpPr>
          <p:cNvPr id="21" name="Text Placeholder 20"/>
          <p:cNvSpPr>
            <a:spLocks noGrp="1"/>
          </p:cNvSpPr>
          <p:nvPr>
            <p:ph type="body" sz="quarter" idx="18"/>
          </p:nvPr>
        </p:nvSpPr>
        <p:spPr>
          <a:xfrm>
            <a:off x="1163638" y="3729288"/>
            <a:ext cx="1548000" cy="1980000"/>
          </a:xfrm>
        </p:spPr>
        <p:txBody>
          <a:bodyPr/>
          <a:lstStyle>
            <a:lvl1pPr>
              <a:lnSpc>
                <a:spcPts val="1900"/>
              </a:lnSpc>
              <a:defRPr sz="1700">
                <a:solidFill>
                  <a:schemeClr val="accent1"/>
                </a:solidFill>
                <a:latin typeface="+mj-lt"/>
              </a:defRPr>
            </a:lvl1pPr>
            <a:lvl2pPr marL="0" indent="0">
              <a:buFontTx/>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3" name="Text Placeholder 22"/>
          <p:cNvSpPr>
            <a:spLocks noGrp="1"/>
          </p:cNvSpPr>
          <p:nvPr>
            <p:ph type="body" sz="quarter" idx="19"/>
          </p:nvPr>
        </p:nvSpPr>
        <p:spPr>
          <a:xfrm>
            <a:off x="2911474"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5" name="Text Placeholder 24"/>
          <p:cNvSpPr>
            <a:spLocks noGrp="1"/>
          </p:cNvSpPr>
          <p:nvPr>
            <p:ph type="body" sz="quarter" idx="20"/>
          </p:nvPr>
        </p:nvSpPr>
        <p:spPr>
          <a:xfrm>
            <a:off x="4684713"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7" name="Text Placeholder 26"/>
          <p:cNvSpPr>
            <a:spLocks noGrp="1"/>
          </p:cNvSpPr>
          <p:nvPr>
            <p:ph type="body" sz="quarter" idx="21"/>
          </p:nvPr>
        </p:nvSpPr>
        <p:spPr>
          <a:xfrm>
            <a:off x="6432550"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3467714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s Grey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E4E4D"/>
                </a:solidFill>
              </a:defRPr>
            </a:lvl1pPr>
          </a:lstStyle>
          <a:p>
            <a:r>
              <a:rPr lang="en-US" dirty="0" smtClean="0"/>
              <a:t>Click to edit Master title style</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9" name="Picture Placeholder 8"/>
          <p:cNvSpPr>
            <a:spLocks noGrp="1"/>
          </p:cNvSpPr>
          <p:nvPr>
            <p:ph type="pic" sz="quarter" idx="14"/>
          </p:nvPr>
        </p:nvSpPr>
        <p:spPr>
          <a:xfrm>
            <a:off x="1163637" y="2330450"/>
            <a:ext cx="1152000" cy="1152000"/>
          </a:xfrm>
        </p:spPr>
        <p:txBody>
          <a:bodyPr/>
          <a:lstStyle/>
          <a:p>
            <a:endParaRPr lang="en-AU"/>
          </a:p>
        </p:txBody>
      </p:sp>
      <p:sp>
        <p:nvSpPr>
          <p:cNvPr id="11" name="Picture Placeholder 10"/>
          <p:cNvSpPr>
            <a:spLocks noGrp="1"/>
          </p:cNvSpPr>
          <p:nvPr>
            <p:ph type="pic" sz="quarter" idx="15"/>
          </p:nvPr>
        </p:nvSpPr>
        <p:spPr>
          <a:xfrm>
            <a:off x="2911475" y="2330784"/>
            <a:ext cx="1152000" cy="1152000"/>
          </a:xfrm>
        </p:spPr>
        <p:txBody>
          <a:bodyPr/>
          <a:lstStyle/>
          <a:p>
            <a:endParaRPr lang="en-AU"/>
          </a:p>
        </p:txBody>
      </p:sp>
      <p:sp>
        <p:nvSpPr>
          <p:cNvPr id="13" name="Picture Placeholder 12"/>
          <p:cNvSpPr>
            <a:spLocks noGrp="1"/>
          </p:cNvSpPr>
          <p:nvPr>
            <p:ph type="pic" sz="quarter" idx="16"/>
          </p:nvPr>
        </p:nvSpPr>
        <p:spPr>
          <a:xfrm>
            <a:off x="4684712" y="2330784"/>
            <a:ext cx="1152000" cy="1152000"/>
          </a:xfrm>
        </p:spPr>
        <p:txBody>
          <a:bodyPr/>
          <a:lstStyle/>
          <a:p>
            <a:endParaRPr lang="en-AU"/>
          </a:p>
        </p:txBody>
      </p:sp>
      <p:sp>
        <p:nvSpPr>
          <p:cNvPr id="15" name="Picture Placeholder 14"/>
          <p:cNvSpPr>
            <a:spLocks noGrp="1"/>
          </p:cNvSpPr>
          <p:nvPr>
            <p:ph type="pic" sz="quarter" idx="17"/>
          </p:nvPr>
        </p:nvSpPr>
        <p:spPr>
          <a:xfrm>
            <a:off x="6432550" y="2330784"/>
            <a:ext cx="1152000" cy="1152525"/>
          </a:xfrm>
        </p:spPr>
        <p:txBody>
          <a:bodyPr/>
          <a:lstStyle/>
          <a:p>
            <a:endParaRPr lang="en-AU"/>
          </a:p>
        </p:txBody>
      </p:sp>
      <p:sp>
        <p:nvSpPr>
          <p:cNvPr id="21" name="Text Placeholder 20"/>
          <p:cNvSpPr>
            <a:spLocks noGrp="1"/>
          </p:cNvSpPr>
          <p:nvPr>
            <p:ph type="body" sz="quarter" idx="18"/>
          </p:nvPr>
        </p:nvSpPr>
        <p:spPr>
          <a:xfrm>
            <a:off x="1163638" y="3729288"/>
            <a:ext cx="1548000" cy="1980000"/>
          </a:xfrm>
        </p:spPr>
        <p:txBody>
          <a:bodyPr/>
          <a:lstStyle>
            <a:lvl1pPr>
              <a:lnSpc>
                <a:spcPts val="1900"/>
              </a:lnSpc>
              <a:defRPr sz="1700">
                <a:solidFill>
                  <a:schemeClr val="accent1"/>
                </a:solidFill>
                <a:latin typeface="+mj-lt"/>
              </a:defRPr>
            </a:lvl1pPr>
            <a:lvl2pPr marL="0" indent="0">
              <a:buFontTx/>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3" name="Text Placeholder 22"/>
          <p:cNvSpPr>
            <a:spLocks noGrp="1"/>
          </p:cNvSpPr>
          <p:nvPr>
            <p:ph type="body" sz="quarter" idx="19"/>
          </p:nvPr>
        </p:nvSpPr>
        <p:spPr>
          <a:xfrm>
            <a:off x="2911474"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5" name="Text Placeholder 24"/>
          <p:cNvSpPr>
            <a:spLocks noGrp="1"/>
          </p:cNvSpPr>
          <p:nvPr>
            <p:ph type="body" sz="quarter" idx="20"/>
          </p:nvPr>
        </p:nvSpPr>
        <p:spPr>
          <a:xfrm>
            <a:off x="4684713"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27" name="Text Placeholder 26"/>
          <p:cNvSpPr>
            <a:spLocks noGrp="1"/>
          </p:cNvSpPr>
          <p:nvPr>
            <p:ph type="body" sz="quarter" idx="21"/>
          </p:nvPr>
        </p:nvSpPr>
        <p:spPr>
          <a:xfrm>
            <a:off x="6432550" y="3729288"/>
            <a:ext cx="1548000" cy="1980000"/>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3467714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Blue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smtClean="0"/>
              <a:t>Click to edit Master title style</a:t>
            </a:r>
            <a:endParaRPr lang="en-AU"/>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27" name="Text Placeholder 26"/>
          <p:cNvSpPr>
            <a:spLocks noGrp="1"/>
          </p:cNvSpPr>
          <p:nvPr>
            <p:ph type="body" sz="quarter" idx="21"/>
          </p:nvPr>
        </p:nvSpPr>
        <p:spPr>
          <a:xfrm>
            <a:off x="4682408" y="2281873"/>
            <a:ext cx="3312000" cy="1619461"/>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2254667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Green 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smtClean="0"/>
              <a:t>Click to edit Master title style</a:t>
            </a:r>
            <a:endParaRPr lang="en-AU" dirty="0"/>
          </a:p>
        </p:txBody>
      </p:sp>
      <p:sp>
        <p:nvSpPr>
          <p:cNvPr id="5" name="Footer Placeholder 4"/>
          <p:cNvSpPr>
            <a:spLocks noGrp="1"/>
          </p:cNvSpPr>
          <p:nvPr>
            <p:ph type="ftr" sz="quarter" idx="11"/>
          </p:nvPr>
        </p:nvSpPr>
        <p:spPr>
          <a:xfrm>
            <a:off x="1163638" y="6320688"/>
            <a:ext cx="5760000" cy="178126"/>
          </a:xfrm>
        </p:spPr>
        <p:txBody>
          <a:bodyPr/>
          <a:lstStyle/>
          <a:p>
            <a:r>
              <a:rPr lang="en-AU" dirty="0" smtClean="0"/>
              <a:t>CLASSIFICATION </a:t>
            </a:r>
            <a:r>
              <a:rPr lang="en-AU" b="0" dirty="0" smtClean="0"/>
              <a:t>– Title of  presentation</a:t>
            </a:r>
            <a:endParaRPr lang="en-AU" b="0" dirty="0"/>
          </a:p>
        </p:txBody>
      </p:sp>
      <p:sp>
        <p:nvSpPr>
          <p:cNvPr id="6" name="Slide Number Placeholder 5"/>
          <p:cNvSpPr>
            <a:spLocks noGrp="1"/>
          </p:cNvSpPr>
          <p:nvPr>
            <p:ph type="sldNum" sz="quarter" idx="12"/>
          </p:nvPr>
        </p:nvSpPr>
        <p:spPr/>
        <p:txBody>
          <a:bodyPr/>
          <a:lstStyle/>
          <a:p>
            <a:fld id="{1E312DB4-4461-496E-BE8A-4915DF83011C}" type="slidenum">
              <a:rPr lang="en-AU" smtClean="0"/>
              <a:t>‹#›</a:t>
            </a:fld>
            <a:endParaRPr lang="en-AU"/>
          </a:p>
        </p:txBody>
      </p:sp>
      <p:sp>
        <p:nvSpPr>
          <p:cNvPr id="7" name="Subtitle 2"/>
          <p:cNvSpPr>
            <a:spLocks noGrp="1"/>
          </p:cNvSpPr>
          <p:nvPr>
            <p:ph type="subTitle" idx="13"/>
          </p:nvPr>
        </p:nvSpPr>
        <p:spPr>
          <a:xfrm>
            <a:off x="1163638" y="1553412"/>
            <a:ext cx="6840000" cy="294953"/>
          </a:xfrm>
        </p:spPr>
        <p:txBody>
          <a:bodyPr wrap="square">
            <a:spAutoFit/>
          </a:bodyPr>
          <a:lstStyle>
            <a:lvl1pPr marL="0" indent="0" algn="l">
              <a:lnSpc>
                <a:spcPts val="2300"/>
              </a:lnSpc>
              <a:spcBef>
                <a:spcPts val="0"/>
              </a:spcBef>
              <a:buNone/>
              <a:defRPr sz="2100">
                <a:solidFill>
                  <a:srgbClr val="4E4E4D"/>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27" name="Text Placeholder 26"/>
          <p:cNvSpPr>
            <a:spLocks noGrp="1"/>
          </p:cNvSpPr>
          <p:nvPr>
            <p:ph type="body" sz="quarter" idx="21"/>
          </p:nvPr>
        </p:nvSpPr>
        <p:spPr>
          <a:xfrm>
            <a:off x="4682408" y="2281873"/>
            <a:ext cx="3312000" cy="1619461"/>
          </a:xfrm>
        </p:spPr>
        <p:txBody>
          <a:bodyPr/>
          <a:lstStyle>
            <a:lvl1pPr>
              <a:lnSpc>
                <a:spcPts val="1900"/>
              </a:lnSpc>
              <a:defRPr sz="1700">
                <a:solidFill>
                  <a:schemeClr val="accent1"/>
                </a:solidFill>
                <a:latin typeface="+mj-lt"/>
              </a:defRPr>
            </a:lvl1pPr>
            <a:lvl2pPr marL="0" indent="0">
              <a:buNone/>
              <a:defRPr/>
            </a:lvl2pPr>
            <a:lvl3pPr marL="180000" indent="-180000">
              <a:buFont typeface="Arial" pitchFamily="34" charset="0"/>
              <a:buChar char="&gt;"/>
              <a:defRPr/>
            </a:lvl3pPr>
            <a:lvl4pPr marL="342000" indent="-162000">
              <a:buFont typeface="Arial"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991610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63638" y="1122780"/>
            <a:ext cx="6840000" cy="384721"/>
          </a:xfrm>
          <a:prstGeom prst="rect">
            <a:avLst/>
          </a:prstGeom>
        </p:spPr>
        <p:txBody>
          <a:bodyPr vert="horz" lIns="0" tIns="0" rIns="0" bIns="0" rtlCol="0" anchor="b" anchorCtr="0">
            <a:sp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1163638" y="2327776"/>
            <a:ext cx="6840000" cy="3423319"/>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AU" dirty="0" smtClean="0"/>
              <a:t>Seventh level</a:t>
            </a:r>
            <a:endParaRPr lang="en-AU" dirty="0"/>
          </a:p>
        </p:txBody>
      </p:sp>
      <p:sp>
        <p:nvSpPr>
          <p:cNvPr id="4" name="Date Placeholder 3"/>
          <p:cNvSpPr>
            <a:spLocks noGrp="1"/>
          </p:cNvSpPr>
          <p:nvPr>
            <p:ph type="dt" sz="half" idx="2"/>
          </p:nvPr>
        </p:nvSpPr>
        <p:spPr>
          <a:xfrm>
            <a:off x="1163638" y="6133671"/>
            <a:ext cx="2133600" cy="188962"/>
          </a:xfrm>
          <a:prstGeom prst="rect">
            <a:avLst/>
          </a:prstGeom>
        </p:spPr>
        <p:txBody>
          <a:bodyPr vert="horz" lIns="0" tIns="0" rIns="0" bIns="0" rtlCol="0" anchor="ctr">
            <a:spAutoFit/>
          </a:bodyPr>
          <a:lstStyle>
            <a:lvl1pPr algn="l">
              <a:lnSpc>
                <a:spcPts val="1600"/>
              </a:lnSpc>
              <a:defRPr sz="1200">
                <a:solidFill>
                  <a:srgbClr val="7B7B7A"/>
                </a:solidFill>
              </a:defRPr>
            </a:lvl1pPr>
          </a:lstStyle>
          <a:p>
            <a:r>
              <a:rPr lang="en-AU" smtClean="0"/>
              <a:t>Date Month Year</a:t>
            </a:r>
            <a:endParaRPr lang="en-AU" dirty="0"/>
          </a:p>
        </p:txBody>
      </p:sp>
      <p:sp>
        <p:nvSpPr>
          <p:cNvPr id="5" name="Footer Placeholder 4"/>
          <p:cNvSpPr>
            <a:spLocks noGrp="1"/>
          </p:cNvSpPr>
          <p:nvPr>
            <p:ph type="ftr" sz="quarter" idx="3"/>
          </p:nvPr>
        </p:nvSpPr>
        <p:spPr>
          <a:xfrm>
            <a:off x="1163638" y="6313571"/>
            <a:ext cx="5760000" cy="192360"/>
          </a:xfrm>
          <a:prstGeom prst="rect">
            <a:avLst/>
          </a:prstGeom>
        </p:spPr>
        <p:txBody>
          <a:bodyPr vert="horz" wrap="square" lIns="0" tIns="0" rIns="0" bIns="0" rtlCol="0" anchor="ctr">
            <a:spAutoFit/>
          </a:bodyPr>
          <a:lstStyle>
            <a:lvl1pPr algn="l">
              <a:lnSpc>
                <a:spcPts val="1500"/>
              </a:lnSpc>
              <a:defRPr sz="1000" b="1">
                <a:solidFill>
                  <a:srgbClr val="7B7B7A"/>
                </a:solidFill>
                <a:latin typeface="+mj-lt"/>
              </a:defRPr>
            </a:lvl1pPr>
          </a:lstStyle>
          <a:p>
            <a:r>
              <a:rPr lang="en-AU" dirty="0" smtClean="0"/>
              <a:t>CLASSIFICATION – </a:t>
            </a:r>
            <a:r>
              <a:rPr lang="en-AU" b="0" dirty="0" smtClean="0"/>
              <a:t>Title of  presentation</a:t>
            </a:r>
            <a:endParaRPr lang="en-AU" b="0" dirty="0"/>
          </a:p>
        </p:txBody>
      </p:sp>
      <p:sp>
        <p:nvSpPr>
          <p:cNvPr id="6" name="Slide Number Placeholder 5"/>
          <p:cNvSpPr>
            <a:spLocks noGrp="1"/>
          </p:cNvSpPr>
          <p:nvPr>
            <p:ph type="sldNum" sz="quarter" idx="4"/>
          </p:nvPr>
        </p:nvSpPr>
        <p:spPr>
          <a:xfrm>
            <a:off x="8227944" y="6334682"/>
            <a:ext cx="360000" cy="153888"/>
          </a:xfrm>
          <a:prstGeom prst="rect">
            <a:avLst/>
          </a:prstGeom>
        </p:spPr>
        <p:txBody>
          <a:bodyPr vert="horz" lIns="0" tIns="0" rIns="0" bIns="0" rtlCol="0" anchor="ctr">
            <a:spAutoFit/>
          </a:bodyPr>
          <a:lstStyle>
            <a:lvl1pPr algn="r">
              <a:defRPr sz="1000">
                <a:solidFill>
                  <a:srgbClr val="7B7B7A"/>
                </a:solidFill>
              </a:defRPr>
            </a:lvl1pPr>
          </a:lstStyle>
          <a:p>
            <a:fld id="{1E312DB4-4461-496E-BE8A-4915DF83011C}" type="slidenum">
              <a:rPr lang="en-AU" smtClean="0"/>
              <a:pPr/>
              <a:t>‹#›</a:t>
            </a:fld>
            <a:r>
              <a:rPr lang="en-AU" dirty="0" smtClean="0"/>
              <a:t>3</a:t>
            </a:r>
            <a:endParaRPr lang="en-AU" dirty="0"/>
          </a:p>
        </p:txBody>
      </p:sp>
    </p:spTree>
    <p:extLst>
      <p:ext uri="{BB962C8B-B14F-4D97-AF65-F5344CB8AC3E}">
        <p14:creationId xmlns:p14="http://schemas.microsoft.com/office/powerpoint/2010/main" val="2834757840"/>
      </p:ext>
    </p:extLst>
  </p:cSld>
  <p:clrMap bg1="lt1" tx1="dk1" bg2="lt2" tx2="dk2" accent1="accent1" accent2="accent2" accent3="accent3" accent4="accent4" accent5="accent5" accent6="accent6" hlink="hlink" folHlink="folHlink"/>
  <p:sldLayoutIdLst>
    <p:sldLayoutId id="2147483666" r:id="rId1"/>
    <p:sldLayoutId id="2147483650" r:id="rId2"/>
    <p:sldLayoutId id="2147483652" r:id="rId3"/>
    <p:sldLayoutId id="2147483653" r:id="rId4"/>
    <p:sldLayoutId id="2147483654" r:id="rId5"/>
    <p:sldLayoutId id="2147483655" r:id="rId6"/>
    <p:sldLayoutId id="2147483656" r:id="rId7"/>
    <p:sldLayoutId id="2147483660" r:id="rId8"/>
    <p:sldLayoutId id="2147483661" r:id="rId9"/>
    <p:sldLayoutId id="2147483662" r:id="rId10"/>
    <p:sldLayoutId id="2147483663" r:id="rId11"/>
    <p:sldLayoutId id="2147483664" r:id="rId12"/>
    <p:sldLayoutId id="2147483665" r:id="rId13"/>
    <p:sldLayoutId id="2147483657" r:id="rId14"/>
    <p:sldLayoutId id="2147483658" r:id="rId15"/>
    <p:sldLayoutId id="2147483659" r:id="rId16"/>
  </p:sldLayoutIdLst>
  <p:hf hdr="0"/>
  <p:txStyles>
    <p:titleStyle>
      <a:lvl1pPr algn="l" defTabSz="914400" rtl="0" eaLnBrk="1" latinLnBrk="0" hangingPunct="1">
        <a:lnSpc>
          <a:spcPts val="3000"/>
        </a:lnSpc>
        <a:spcBef>
          <a:spcPct val="0"/>
        </a:spcBef>
        <a:buNone/>
        <a:defRPr sz="2800" kern="1200">
          <a:solidFill>
            <a:schemeClr val="bg2"/>
          </a:solidFill>
          <a:latin typeface="+mj-lt"/>
          <a:ea typeface="+mj-ea"/>
          <a:cs typeface="+mj-cs"/>
        </a:defRPr>
      </a:lvl1pPr>
    </p:titleStyle>
    <p:bodyStyle>
      <a:lvl1pPr marL="0" indent="0" algn="l" defTabSz="914400" rtl="0" eaLnBrk="1" latinLnBrk="0" hangingPunct="1">
        <a:lnSpc>
          <a:spcPts val="1500"/>
        </a:lnSpc>
        <a:spcBef>
          <a:spcPts val="709"/>
        </a:spcBef>
        <a:buFont typeface="Arial" pitchFamily="34" charset="0"/>
        <a:buNone/>
        <a:defRPr sz="1100" kern="1200">
          <a:solidFill>
            <a:srgbClr val="4E4E4D"/>
          </a:solidFill>
          <a:latin typeface="+mn-lt"/>
          <a:ea typeface="+mn-ea"/>
          <a:cs typeface="+mn-cs"/>
        </a:defRPr>
      </a:lvl1pPr>
      <a:lvl2pPr marL="180000" indent="-180000" algn="l" defTabSz="914400" rtl="0" eaLnBrk="1" latinLnBrk="0" hangingPunct="1">
        <a:lnSpc>
          <a:spcPts val="1500"/>
        </a:lnSpc>
        <a:spcBef>
          <a:spcPts val="425"/>
        </a:spcBef>
        <a:buClr>
          <a:schemeClr val="bg2"/>
        </a:buClr>
        <a:buFont typeface="Arial" pitchFamily="34" charset="0"/>
        <a:buChar char="&gt;"/>
        <a:defRPr sz="1100" kern="1200">
          <a:solidFill>
            <a:srgbClr val="4E4E4D"/>
          </a:solidFill>
          <a:latin typeface="+mn-lt"/>
          <a:ea typeface="+mn-ea"/>
          <a:cs typeface="+mn-cs"/>
        </a:defRPr>
      </a:lvl2pPr>
      <a:lvl3pPr marL="342000" indent="-162000" algn="l" defTabSz="914400" rtl="0" eaLnBrk="1" latinLnBrk="0" hangingPunct="1">
        <a:lnSpc>
          <a:spcPts val="1500"/>
        </a:lnSpc>
        <a:spcBef>
          <a:spcPts val="425"/>
        </a:spcBef>
        <a:buClr>
          <a:schemeClr val="bg2"/>
        </a:buClr>
        <a:buFont typeface="Arial" pitchFamily="34" charset="0"/>
        <a:buChar char="–"/>
        <a:defRPr sz="1100" kern="1200">
          <a:solidFill>
            <a:srgbClr val="4E4E4D"/>
          </a:solidFill>
          <a:latin typeface="+mn-lt"/>
          <a:ea typeface="+mn-ea"/>
          <a:cs typeface="+mn-cs"/>
        </a:defRPr>
      </a:lvl3pPr>
      <a:lvl4pPr marL="468000" indent="-126000" algn="l" defTabSz="914400" rtl="0" eaLnBrk="1" latinLnBrk="0" hangingPunct="1">
        <a:lnSpc>
          <a:spcPts val="1500"/>
        </a:lnSpc>
        <a:spcBef>
          <a:spcPts val="283"/>
        </a:spcBef>
        <a:buClr>
          <a:schemeClr val="bg2"/>
        </a:buClr>
        <a:buFont typeface="Arial" pitchFamily="34" charset="0"/>
        <a:buChar char="-"/>
        <a:defRPr sz="1100" kern="1200">
          <a:solidFill>
            <a:srgbClr val="4E4E4D"/>
          </a:solidFill>
          <a:latin typeface="+mn-lt"/>
          <a:ea typeface="+mn-ea"/>
          <a:cs typeface="+mn-cs"/>
        </a:defRPr>
      </a:lvl4pPr>
      <a:lvl5pPr marL="0" indent="0" algn="l" defTabSz="914400" rtl="0" eaLnBrk="1" latinLnBrk="0" hangingPunct="1">
        <a:lnSpc>
          <a:spcPts val="2300"/>
        </a:lnSpc>
        <a:spcBef>
          <a:spcPts val="1984"/>
        </a:spcBef>
        <a:buFontTx/>
        <a:buNone/>
        <a:defRPr sz="2100" kern="1200" baseline="0">
          <a:solidFill>
            <a:srgbClr val="4E4E4D"/>
          </a:solidFill>
          <a:latin typeface="+mj-lt"/>
          <a:ea typeface="+mn-ea"/>
          <a:cs typeface="+mn-cs"/>
        </a:defRPr>
      </a:lvl5pPr>
      <a:lvl6pPr marL="0" indent="0" algn="l" defTabSz="914400" rtl="0" eaLnBrk="1" latinLnBrk="0" hangingPunct="1">
        <a:lnSpc>
          <a:spcPts val="1900"/>
        </a:lnSpc>
        <a:spcBef>
          <a:spcPts val="1984"/>
        </a:spcBef>
        <a:buFontTx/>
        <a:buNone/>
        <a:defRPr sz="1700" kern="1200">
          <a:solidFill>
            <a:schemeClr val="bg2"/>
          </a:solidFill>
          <a:latin typeface="+mj-lt"/>
          <a:ea typeface="+mn-ea"/>
          <a:cs typeface="+mn-cs"/>
        </a:defRPr>
      </a:lvl6pPr>
      <a:lvl7pPr marL="0" indent="0" algn="l" defTabSz="914400" rtl="0" eaLnBrk="1" latinLnBrk="0" hangingPunct="1">
        <a:lnSpc>
          <a:spcPts val="1500"/>
        </a:lnSpc>
        <a:spcBef>
          <a:spcPts val="1984"/>
        </a:spcBef>
        <a:buFontTx/>
        <a:buNone/>
        <a:defRPr sz="1300" b="1" kern="1200">
          <a:solidFill>
            <a:srgbClr val="15565F"/>
          </a:solidFill>
          <a:latin typeface="+mj-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CRS@ato.gov.au" TargetMode="External"/><Relationship Id="rId2" Type="http://schemas.openxmlformats.org/officeDocument/2006/relationships/hyperlink" Target="https://www.ato.gov.au/General/International-tax-agreements/In-detail/Common-Reporting-Standard/?=redirecte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3" Type="http://schemas.openxmlformats.org/officeDocument/2006/relationships/hyperlink" Target="mailto:CbCReporting@ato.gov.au" TargetMode="External"/><Relationship Id="rId2" Type="http://schemas.openxmlformats.org/officeDocument/2006/relationships/hyperlink" Target="https://www.ato.gov.au/Business/International-tax-for-business/In-detail/Transfer-pricing/country-by-country-reportin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softwaredevelopers.ato.gov.au/tparGov"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tv.ato.gov.au/" TargetMode="External"/><Relationship Id="rId2" Type="http://schemas.openxmlformats.org/officeDocument/2006/relationships/hyperlink" Target="https://softwaredevelopers.ato.gov.au/tpar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treasury.gov.au/consultation/c2017-t204155/"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mailto:SIPO@ato.gov.au" TargetMode="Externa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smtClean="0"/>
              <a:t>Services for tax practitioners</a:t>
            </a:r>
            <a:endParaRPr lang="en-GB" dirty="0"/>
          </a:p>
        </p:txBody>
      </p:sp>
      <p:sp>
        <p:nvSpPr>
          <p:cNvPr id="6" name="Subtitle 5"/>
          <p:cNvSpPr>
            <a:spLocks noGrp="1"/>
          </p:cNvSpPr>
          <p:nvPr>
            <p:ph type="subTitle" idx="1"/>
          </p:nvPr>
        </p:nvSpPr>
        <p:spPr/>
        <p:txBody>
          <a:bodyPr/>
          <a:lstStyle/>
          <a:p>
            <a:r>
              <a:rPr lang="en-GB" dirty="0" smtClean="0"/>
              <a:t>Digital Partnership Office</a:t>
            </a:r>
            <a:endParaRPr lang="en-GB" dirty="0"/>
          </a:p>
        </p:txBody>
      </p:sp>
      <p:sp>
        <p:nvSpPr>
          <p:cNvPr id="4" name="Date Placeholder 3"/>
          <p:cNvSpPr>
            <a:spLocks noGrp="1"/>
          </p:cNvSpPr>
          <p:nvPr>
            <p:ph type="dt" sz="half" idx="10"/>
          </p:nvPr>
        </p:nvSpPr>
        <p:spPr>
          <a:xfrm>
            <a:off x="666749" y="6194817"/>
            <a:ext cx="7807326" cy="205184"/>
          </a:xfrm>
        </p:spPr>
        <p:txBody>
          <a:bodyPr/>
          <a:lstStyle/>
          <a:p>
            <a:r>
              <a:rPr lang="en-US" b="1" dirty="0" smtClean="0"/>
              <a:t>Presented by </a:t>
            </a:r>
            <a:r>
              <a:rPr lang="en-US" dirty="0" smtClean="0"/>
              <a:t>Australian </a:t>
            </a:r>
            <a:r>
              <a:rPr lang="en-US" dirty="0" smtClean="0"/>
              <a:t>Taxation Office </a:t>
            </a:r>
            <a:r>
              <a:rPr lang="en-US" b="1" dirty="0" smtClean="0"/>
              <a:t>/ </a:t>
            </a:r>
            <a:r>
              <a:rPr lang="en-US" b="1" dirty="0" smtClean="0"/>
              <a:t>26</a:t>
            </a:r>
            <a:r>
              <a:rPr lang="en-US" b="1" dirty="0" smtClean="0"/>
              <a:t> October 2017</a:t>
            </a:r>
            <a:endParaRPr lang="en-AU" b="1" dirty="0"/>
          </a:p>
        </p:txBody>
      </p:sp>
    </p:spTree>
    <p:extLst>
      <p:ext uri="{BB962C8B-B14F-4D97-AF65-F5344CB8AC3E}">
        <p14:creationId xmlns:p14="http://schemas.microsoft.com/office/powerpoint/2010/main" val="735794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Temporary budget repair levy</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The Temporary budget  repair levy ceased to apply from 1 July 2017</a:t>
            </a:r>
          </a:p>
          <a:p>
            <a:pPr marL="171450" indent="-171450">
              <a:buFont typeface="Arial" panose="020B0604020202020204" pitchFamily="34" charset="0"/>
              <a:buChar char="•"/>
            </a:pPr>
            <a:r>
              <a:rPr lang="en-AU" dirty="0"/>
              <a:t>The levy applied for the  14-15, 15-16 and 16-17 years</a:t>
            </a:r>
          </a:p>
          <a:p>
            <a:pPr marL="171450" indent="-171450">
              <a:buFont typeface="Arial" panose="020B0604020202020204" pitchFamily="34" charset="0"/>
              <a:buChar char="•"/>
            </a:pPr>
            <a:r>
              <a:rPr lang="en-AU" dirty="0"/>
              <a:t>The levy was an additional income tax  of 2% on the taxable income which exceeded $180,000</a:t>
            </a:r>
          </a:p>
          <a:p>
            <a:pPr marL="171450" indent="-171450">
              <a:buFont typeface="Arial" panose="020B0604020202020204" pitchFamily="34" charset="0"/>
              <a:buChar char="•"/>
            </a:pPr>
            <a:r>
              <a:rPr lang="en-AU" dirty="0"/>
              <a:t>Other rates of tax which referenced the highest marginal tax rate of 45% were increased to 47%</a:t>
            </a:r>
          </a:p>
          <a:p>
            <a:pPr marL="171450" indent="-171450">
              <a:buFont typeface="Arial" panose="020B0604020202020204" pitchFamily="34" charset="0"/>
              <a:buChar char="•"/>
            </a:pPr>
            <a:r>
              <a:rPr lang="en-AU" dirty="0"/>
              <a:t>These increases need to be removed for the 17-18 and later </a:t>
            </a:r>
            <a:r>
              <a:rPr lang="en-AU" dirty="0" smtClean="0"/>
              <a:t>years</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10</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007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1339862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Morning break</a:t>
            </a:r>
            <a:endParaRPr lang="en-AU" dirty="0"/>
          </a:p>
        </p:txBody>
      </p:sp>
    </p:spTree>
    <p:extLst>
      <p:ext uri="{BB962C8B-B14F-4D97-AF65-F5344CB8AC3E}">
        <p14:creationId xmlns:p14="http://schemas.microsoft.com/office/powerpoint/2010/main" val="1675237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Temporary budget repair levy FBT related changes – FBT rate sunset </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Applies additional 2% tax on income above $180,000 </a:t>
            </a:r>
          </a:p>
          <a:p>
            <a:pPr marL="351450" lvl="1" indent="-171450">
              <a:buFont typeface="Wingdings" panose="05000000000000000000" pitchFamily="2" charset="2"/>
              <a:buChar char="§"/>
            </a:pPr>
            <a:r>
              <a:rPr lang="en-AU" dirty="0"/>
              <a:t>Applies from 1 July 2014 until 30 June 2017.</a:t>
            </a:r>
          </a:p>
          <a:p>
            <a:pPr marL="171450" indent="-171450">
              <a:buFont typeface="Arial" panose="020B0604020202020204" pitchFamily="34" charset="0"/>
              <a:buChar char="•"/>
            </a:pPr>
            <a:r>
              <a:rPr lang="en-AU" dirty="0"/>
              <a:t>Consequential temporary increase to FBT from 47% to 49%</a:t>
            </a:r>
          </a:p>
          <a:p>
            <a:pPr marL="351450" lvl="1" indent="-171450">
              <a:buFont typeface="Wingdings" panose="05000000000000000000" pitchFamily="2" charset="2"/>
              <a:buChar char="§"/>
            </a:pPr>
            <a:r>
              <a:rPr lang="en-AU" dirty="0"/>
              <a:t>Applies from 1 April 2015 until 31 March 2017.</a:t>
            </a:r>
          </a:p>
          <a:p>
            <a:pPr marL="171450" indent="-171450">
              <a:buFont typeface="Arial" panose="020B0604020202020204" pitchFamily="34" charset="0"/>
              <a:buChar char="•"/>
            </a:pPr>
            <a:r>
              <a:rPr lang="en-AU" dirty="0"/>
              <a:t>Now TBRL is concluding, changes to FBT must be reversed, FBT rate restored to 47%</a:t>
            </a:r>
          </a:p>
          <a:p>
            <a:pPr marL="351450" lvl="1" indent="-171450">
              <a:buFont typeface="Wingdings" panose="05000000000000000000" pitchFamily="2" charset="2"/>
              <a:buChar char="§"/>
            </a:pPr>
            <a:r>
              <a:rPr lang="en-AU" dirty="0"/>
              <a:t>Applies from the 2018 FBT year and </a:t>
            </a:r>
            <a:r>
              <a:rPr lang="en-AU" dirty="0" smtClean="0"/>
              <a:t>onwards</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12</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012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3144621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Temporary budget repair levy FBT related changes – FBT rate sunset </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Following changes required for FBT year starting 1 April 2017 onwards</a:t>
            </a:r>
          </a:p>
          <a:p>
            <a:pPr marL="351450" lvl="1" indent="-171450">
              <a:buFont typeface="Wingdings" panose="05000000000000000000" pitchFamily="2" charset="2"/>
              <a:buChar char="§"/>
            </a:pPr>
            <a:r>
              <a:rPr lang="en-AU" dirty="0"/>
              <a:t>Decrease FBT rate from 49% to 47% </a:t>
            </a:r>
          </a:p>
          <a:p>
            <a:pPr marL="351450" lvl="1" indent="-171450">
              <a:buFont typeface="Wingdings" panose="05000000000000000000" pitchFamily="2" charset="2"/>
              <a:buChar char="§"/>
            </a:pPr>
            <a:r>
              <a:rPr lang="en-AU" dirty="0"/>
              <a:t>Adjust FBT ‘gross-up’ rates (Type 1 = 2.0802 and Type 2 = 1.8868)</a:t>
            </a:r>
          </a:p>
          <a:p>
            <a:pPr marL="351450" lvl="1" indent="-171450">
              <a:buFont typeface="Wingdings" panose="05000000000000000000" pitchFamily="2" charset="2"/>
              <a:buChar char="§"/>
            </a:pPr>
            <a:r>
              <a:rPr lang="en-AU" dirty="0"/>
              <a:t>Adjust aggregate non-exempt amount and rebate available to certain tax-exempt entities</a:t>
            </a:r>
          </a:p>
          <a:p>
            <a:pPr marL="351450" lvl="1" indent="-171450">
              <a:buFont typeface="Wingdings" panose="05000000000000000000" pitchFamily="2" charset="2"/>
              <a:buChar char="§"/>
            </a:pPr>
            <a:r>
              <a:rPr lang="en-AU" dirty="0"/>
              <a:t>Adjust reportable fringe benefits amount</a:t>
            </a:r>
          </a:p>
          <a:p>
            <a:pPr marL="351450" lvl="1" indent="-171450">
              <a:buFont typeface="Wingdings" panose="05000000000000000000" pitchFamily="2" charset="2"/>
              <a:buChar char="§"/>
            </a:pPr>
            <a:r>
              <a:rPr lang="en-AU" dirty="0"/>
              <a:t>Adjust FBT reduction factor, also known as adjusted fringe benefits rate, for Adjusted Taxable Income (ATI)</a:t>
            </a:r>
          </a:p>
          <a:p>
            <a:pPr marL="171450" indent="-171450">
              <a:buFont typeface="Arial" panose="020B0604020202020204" pitchFamily="34" charset="0"/>
              <a:buChar char="•"/>
            </a:pPr>
            <a:r>
              <a:rPr lang="en-AU" dirty="0"/>
              <a:t>Changes to prior years not required</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13</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012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2593985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Tax incentive for start-up (angel) investors </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20% non-refundable carry forward tax offset</a:t>
            </a:r>
          </a:p>
          <a:p>
            <a:pPr marL="171450" indent="-171450">
              <a:buFont typeface="Arial" panose="020B0604020202020204" pitchFamily="34" charset="0"/>
              <a:buChar char="•"/>
            </a:pPr>
            <a:r>
              <a:rPr lang="en-AU" dirty="0"/>
              <a:t>Modified CGT treatment for qualifying shares</a:t>
            </a:r>
          </a:p>
          <a:p>
            <a:pPr marL="171450" indent="-171450">
              <a:buFont typeface="Arial" panose="020B0604020202020204" pitchFamily="34" charset="0"/>
              <a:buChar char="•"/>
            </a:pPr>
            <a:r>
              <a:rPr lang="en-AU" dirty="0"/>
              <a:t>ESIC </a:t>
            </a:r>
            <a:r>
              <a:rPr lang="en-AU" dirty="0" smtClean="0"/>
              <a:t>report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14</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015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3215451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Tax incentive for start-up (angel) investors </a:t>
            </a:r>
          </a:p>
        </p:txBody>
      </p:sp>
      <p:sp>
        <p:nvSpPr>
          <p:cNvPr id="3" name="Content Placeholder 2"/>
          <p:cNvSpPr>
            <a:spLocks noGrp="1"/>
          </p:cNvSpPr>
          <p:nvPr>
            <p:ph idx="1"/>
          </p:nvPr>
        </p:nvSpPr>
        <p:spPr/>
        <p:txBody>
          <a:bodyPr/>
          <a:lstStyle/>
          <a:p>
            <a:r>
              <a:rPr lang="en-AU" dirty="0"/>
              <a:t>The changes to be implemented this year are</a:t>
            </a:r>
            <a:r>
              <a:rPr lang="en-AU" dirty="0" smtClean="0"/>
              <a:t>:</a:t>
            </a:r>
            <a:endParaRPr lang="en-AU" dirty="0"/>
          </a:p>
          <a:p>
            <a:pPr marL="171450" indent="-171450">
              <a:buFont typeface="Arial" panose="020B0604020202020204" pitchFamily="34" charset="0"/>
              <a:buChar char="•"/>
            </a:pPr>
            <a:r>
              <a:rPr lang="en-AU" b="1" dirty="0"/>
              <a:t>For Individuals, Companies, Funds, SMSFs and Trusts </a:t>
            </a:r>
          </a:p>
          <a:p>
            <a:pPr marL="351450" lvl="1" indent="-171450">
              <a:buFont typeface="Wingdings" panose="05000000000000000000" pitchFamily="2" charset="2"/>
              <a:buChar char="§"/>
            </a:pPr>
            <a:r>
              <a:rPr lang="en-AU" dirty="0"/>
              <a:t>A new field for the carry forward tax offset from a previous year</a:t>
            </a:r>
          </a:p>
          <a:p>
            <a:pPr marL="351450" lvl="1" indent="-171450">
              <a:buFont typeface="Wingdings" panose="05000000000000000000" pitchFamily="2" charset="2"/>
              <a:buChar char="§"/>
            </a:pPr>
            <a:r>
              <a:rPr lang="en-AU" dirty="0"/>
              <a:t>Update calculations and edits (including cap)</a:t>
            </a:r>
          </a:p>
          <a:p>
            <a:pPr marL="351450" lvl="1" indent="-171450">
              <a:buFont typeface="Wingdings" panose="05000000000000000000" pitchFamily="2" charset="2"/>
              <a:buChar char="§"/>
            </a:pPr>
            <a:r>
              <a:rPr lang="en-AU" dirty="0"/>
              <a:t>A CGT code for the modified treatment </a:t>
            </a:r>
          </a:p>
          <a:p>
            <a:pPr marL="351450" lvl="1" indent="-171450">
              <a:buFont typeface="Wingdings" panose="05000000000000000000" pitchFamily="2" charset="2"/>
              <a:buChar char="§"/>
            </a:pPr>
            <a:r>
              <a:rPr lang="en-AU" dirty="0"/>
              <a:t>Changes to the CGT schedule to collect exemption </a:t>
            </a:r>
            <a:r>
              <a:rPr lang="en-AU" dirty="0" smtClean="0"/>
              <a:t>information</a:t>
            </a:r>
            <a:endParaRPr lang="en-AU" dirty="0"/>
          </a:p>
          <a:p>
            <a:pPr marL="171450" indent="-171450">
              <a:buFont typeface="Arial" panose="020B0604020202020204" pitchFamily="34" charset="0"/>
              <a:buChar char="•"/>
            </a:pPr>
            <a:r>
              <a:rPr lang="en-AU" b="1" dirty="0"/>
              <a:t>For Individuals only</a:t>
            </a:r>
          </a:p>
          <a:p>
            <a:pPr marL="351450" lvl="1" indent="-171450">
              <a:buFont typeface="Wingdings" panose="05000000000000000000" pitchFamily="2" charset="2"/>
              <a:buChar char="§"/>
            </a:pPr>
            <a:r>
              <a:rPr lang="en-AU" dirty="0"/>
              <a:t>Prefill from the ESIC report current year claims</a:t>
            </a:r>
          </a:p>
          <a:p>
            <a:pPr marL="171450" indent="-171450">
              <a:buFont typeface="Arial" panose="020B0604020202020204" pitchFamily="34" charset="0"/>
              <a:buChar char="•"/>
            </a:pPr>
            <a:r>
              <a:rPr lang="en-AU" b="1" dirty="0"/>
              <a:t>For trusts only</a:t>
            </a:r>
          </a:p>
          <a:p>
            <a:pPr marL="351450" lvl="1" indent="-171450">
              <a:buFont typeface="Wingdings" panose="05000000000000000000" pitchFamily="2" charset="2"/>
              <a:buChar char="§"/>
            </a:pPr>
            <a:r>
              <a:rPr lang="en-AU" dirty="0"/>
              <a:t>Separate the offsets to allow correct PAYGI </a:t>
            </a:r>
            <a:r>
              <a:rPr lang="en-AU" dirty="0" smtClean="0"/>
              <a:t>calculations</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15</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015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1276284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New arrangements for venture capital investment</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Up to 10% non-refundable carry-forward tax offset </a:t>
            </a:r>
          </a:p>
          <a:p>
            <a:pPr marL="171450" indent="-171450">
              <a:buFont typeface="Arial" panose="020B0604020202020204" pitchFamily="34" charset="0"/>
              <a:buChar char="•"/>
            </a:pPr>
            <a:r>
              <a:rPr lang="en-AU" dirty="0"/>
              <a:t>Partial capital gains tax </a:t>
            </a:r>
            <a:r>
              <a:rPr lang="en-AU" dirty="0" smtClean="0"/>
              <a:t>exemption</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16</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016</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4124326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New arrangements for venture capital investment</a:t>
            </a:r>
          </a:p>
        </p:txBody>
      </p:sp>
      <p:sp>
        <p:nvSpPr>
          <p:cNvPr id="3" name="Content Placeholder 2"/>
          <p:cNvSpPr>
            <a:spLocks noGrp="1"/>
          </p:cNvSpPr>
          <p:nvPr>
            <p:ph idx="1"/>
          </p:nvPr>
        </p:nvSpPr>
        <p:spPr/>
        <p:txBody>
          <a:bodyPr/>
          <a:lstStyle/>
          <a:p>
            <a:r>
              <a:rPr lang="en-AU" dirty="0"/>
              <a:t>The changes to be implemented this year are</a:t>
            </a:r>
            <a:r>
              <a:rPr lang="en-AU" dirty="0" smtClean="0"/>
              <a:t>:</a:t>
            </a:r>
            <a:endParaRPr lang="en-AU" dirty="0"/>
          </a:p>
          <a:p>
            <a:pPr marL="171450" indent="-171450">
              <a:buFont typeface="Arial" panose="020B0604020202020204" pitchFamily="34" charset="0"/>
              <a:buChar char="•"/>
            </a:pPr>
            <a:r>
              <a:rPr lang="en-AU" b="1" dirty="0"/>
              <a:t>For Individuals, Companies, Funds, SMSFs and Trusts</a:t>
            </a:r>
          </a:p>
          <a:p>
            <a:pPr marL="351450" lvl="1" indent="-171450">
              <a:buFont typeface="Wingdings" panose="05000000000000000000" pitchFamily="2" charset="2"/>
              <a:buChar char="§"/>
            </a:pPr>
            <a:r>
              <a:rPr lang="en-AU" dirty="0"/>
              <a:t>A new field for the non-refundable carry-forward tax offset from a previous year  (pre-fill where appropriate)</a:t>
            </a:r>
          </a:p>
          <a:p>
            <a:pPr marL="351450" lvl="1" indent="-171450">
              <a:buFont typeface="Wingdings" panose="05000000000000000000" pitchFamily="2" charset="2"/>
              <a:buChar char="§"/>
            </a:pPr>
            <a:r>
              <a:rPr lang="en-AU" dirty="0"/>
              <a:t>A CGT code for the modified treatment </a:t>
            </a:r>
          </a:p>
          <a:p>
            <a:pPr marL="351450" lvl="1" indent="-171450">
              <a:buFont typeface="Wingdings" panose="05000000000000000000" pitchFamily="2" charset="2"/>
              <a:buChar char="§"/>
            </a:pPr>
            <a:r>
              <a:rPr lang="en-AU" dirty="0"/>
              <a:t>Changes to the CGT schedule to collect exemption </a:t>
            </a:r>
            <a:r>
              <a:rPr lang="en-AU" dirty="0" smtClean="0"/>
              <a:t>information</a:t>
            </a:r>
            <a:endParaRPr lang="en-AU" dirty="0"/>
          </a:p>
          <a:p>
            <a:pPr marL="171450" indent="-171450">
              <a:buFont typeface="Arial" panose="020B0604020202020204" pitchFamily="34" charset="0"/>
              <a:buChar char="•"/>
            </a:pPr>
            <a:r>
              <a:rPr lang="en-AU" b="1" dirty="0"/>
              <a:t>For Individuals only</a:t>
            </a:r>
          </a:p>
          <a:p>
            <a:pPr marL="351450" lvl="1" indent="-171450">
              <a:buFont typeface="Wingdings" panose="05000000000000000000" pitchFamily="2" charset="2"/>
              <a:buChar char="§"/>
            </a:pPr>
            <a:r>
              <a:rPr lang="en-AU" dirty="0"/>
              <a:t>Prefill from the AIIR current year </a:t>
            </a:r>
            <a:r>
              <a:rPr lang="en-AU" dirty="0" smtClean="0"/>
              <a:t>claims</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17</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016</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22322227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Common Reporting Standard</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The CRS legislation received Royal Assent on 18 March 2016 and came into effect on 1 July 2017</a:t>
            </a:r>
          </a:p>
          <a:p>
            <a:pPr marL="171450" indent="-171450">
              <a:buFont typeface="Arial" panose="020B0604020202020204" pitchFamily="34" charset="0"/>
              <a:buChar char="•"/>
            </a:pPr>
            <a:r>
              <a:rPr lang="en-AU" dirty="0"/>
              <a:t>The first report from Australian RFIs to the ATO is due by 31 July 2018. The first report will include data from 1 July 2017 to 31 December 2017</a:t>
            </a:r>
          </a:p>
          <a:p>
            <a:pPr marL="171450" indent="-171450">
              <a:buFont typeface="Arial" panose="020B0604020202020204" pitchFamily="34" charset="0"/>
              <a:buChar char="•"/>
            </a:pPr>
            <a:r>
              <a:rPr lang="en-AU" dirty="0"/>
              <a:t>Subsequent reports will  include data from 1 January to 31 December and will be due annually by 31 July in the following year</a:t>
            </a:r>
          </a:p>
          <a:p>
            <a:pPr marL="171450" indent="-171450">
              <a:buFont typeface="Arial" panose="020B0604020202020204" pitchFamily="34" charset="0"/>
              <a:buChar char="•"/>
            </a:pPr>
            <a:r>
              <a:rPr lang="en-AU" dirty="0"/>
              <a:t>Detailed guidance for CRS and FATCA is available at </a:t>
            </a:r>
            <a:r>
              <a:rPr lang="en-AU" dirty="0">
                <a:hlinkClick r:id="rId2"/>
              </a:rPr>
              <a:t>ato.gov.au/CRS</a:t>
            </a:r>
            <a:endParaRPr lang="en-AU" dirty="0"/>
          </a:p>
          <a:p>
            <a:pPr marL="171450" indent="-171450">
              <a:buFont typeface="Arial" panose="020B0604020202020204" pitchFamily="34" charset="0"/>
              <a:buChar char="•"/>
            </a:pPr>
            <a:r>
              <a:rPr lang="en-AU" dirty="0"/>
              <a:t>A dedicated mailbox has been established by the project team. Any questions can be sent to </a:t>
            </a:r>
            <a:r>
              <a:rPr lang="en-AU" dirty="0">
                <a:hlinkClick r:id="rId3"/>
              </a:rPr>
              <a:t>CRS@ato.gov.au</a:t>
            </a:r>
            <a:endParaRPr lang="en-AU" dirty="0"/>
          </a:p>
          <a:p>
            <a:pPr marL="171450" indent="-171450">
              <a:buFont typeface="Arial" panose="020B0604020202020204" pitchFamily="34" charset="0"/>
              <a:buChar char="•"/>
            </a:pPr>
            <a:r>
              <a:rPr lang="en-AU" dirty="0"/>
              <a:t>The ATO’s first exchange of CRS information will take place in September 2018 with our partner </a:t>
            </a:r>
            <a:r>
              <a:rPr lang="en-AU" dirty="0" smtClean="0"/>
              <a:t>jurisdictions</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18</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020</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25221137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Split D10 label – cost of managing tax affairs and split 24Y label – other income</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Proposal to split the D10 deduction label into three sub-components comprising:</a:t>
            </a:r>
          </a:p>
          <a:p>
            <a:pPr lvl="2">
              <a:buFont typeface="Wingdings" panose="05000000000000000000" pitchFamily="2" charset="2"/>
              <a:buChar char="§"/>
            </a:pPr>
            <a:r>
              <a:rPr lang="en-AU" dirty="0"/>
              <a:t>Interest charged by the ATO </a:t>
            </a:r>
          </a:p>
          <a:p>
            <a:pPr lvl="2">
              <a:buFont typeface="Wingdings" panose="05000000000000000000" pitchFamily="2" charset="2"/>
              <a:buChar char="§"/>
            </a:pPr>
            <a:r>
              <a:rPr lang="en-AU" dirty="0"/>
              <a:t>Litigation costs</a:t>
            </a:r>
          </a:p>
          <a:p>
            <a:pPr lvl="2">
              <a:buFont typeface="Wingdings" panose="05000000000000000000" pitchFamily="2" charset="2"/>
              <a:buChar char="§"/>
            </a:pPr>
            <a:r>
              <a:rPr lang="en-AU" dirty="0"/>
              <a:t>Other expenses incurred in managing your tax affairs </a:t>
            </a:r>
          </a:p>
          <a:p>
            <a:pPr marL="171450" indent="-171450">
              <a:buFont typeface="Arial" panose="020B0604020202020204" pitchFamily="34" charset="0"/>
              <a:buChar char="•"/>
            </a:pPr>
            <a:r>
              <a:rPr lang="en-AU" dirty="0"/>
              <a:t>This will provide a more accurate representation of what is being claimed.</a:t>
            </a:r>
          </a:p>
          <a:p>
            <a:pPr marL="171450" indent="-171450">
              <a:buFont typeface="Arial" panose="020B0604020202020204" pitchFamily="34" charset="0"/>
              <a:buChar char="•"/>
            </a:pPr>
            <a:r>
              <a:rPr lang="en-AU" dirty="0"/>
              <a:t>Income label 24Y will also be split to include a new category to capture assessable ATO interest charges:</a:t>
            </a:r>
          </a:p>
          <a:p>
            <a:pPr lvl="2">
              <a:buFont typeface="Wingdings" panose="05000000000000000000" pitchFamily="2" charset="2"/>
              <a:buChar char="§"/>
            </a:pPr>
            <a:r>
              <a:rPr lang="en-AU" dirty="0"/>
              <a:t>Category 1 – (24Y) – all amounts currently shown here, except for ATO interest</a:t>
            </a:r>
          </a:p>
          <a:p>
            <a:pPr lvl="2">
              <a:buFont typeface="Wingdings" panose="05000000000000000000" pitchFamily="2" charset="2"/>
              <a:buChar char="§"/>
            </a:pPr>
            <a:r>
              <a:rPr lang="en-AU" dirty="0"/>
              <a:t>Category 2 – (24</a:t>
            </a:r>
            <a:r>
              <a:rPr lang="en-AU" i="1" dirty="0"/>
              <a:t>TBA</a:t>
            </a:r>
            <a:r>
              <a:rPr lang="en-AU" dirty="0"/>
              <a:t>) – ATO interest</a:t>
            </a:r>
          </a:p>
          <a:p>
            <a:pPr lvl="2">
              <a:buFont typeface="Wingdings" panose="05000000000000000000" pitchFamily="2" charset="2"/>
              <a:buChar char="§"/>
            </a:pPr>
            <a:r>
              <a:rPr lang="en-AU" dirty="0"/>
              <a:t>Category 3 – (24V) – any types of income not described in category 1 or </a:t>
            </a:r>
            <a:r>
              <a:rPr lang="en-AU" dirty="0" smtClean="0"/>
              <a:t>2</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19</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037</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2319714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smtClean="0"/>
              <a:t>Welcome </a:t>
            </a:r>
            <a:r>
              <a:rPr lang="en-AU" dirty="0"/>
              <a:t>and introduction</a:t>
            </a:r>
          </a:p>
          <a:p>
            <a:pPr marL="171450" indent="-171450">
              <a:buFont typeface="Arial" panose="020B0604020202020204" pitchFamily="34" charset="0"/>
              <a:buChar char="•"/>
            </a:pPr>
            <a:r>
              <a:rPr lang="en-AU" dirty="0"/>
              <a:t>Future direction &amp; priorities</a:t>
            </a:r>
          </a:p>
          <a:p>
            <a:pPr marL="171450" indent="-171450">
              <a:buFont typeface="Arial" panose="020B0604020202020204" pitchFamily="34" charset="0"/>
              <a:buChar char="•"/>
            </a:pPr>
            <a:r>
              <a:rPr lang="en-AU" dirty="0"/>
              <a:t>TT18 changes</a:t>
            </a:r>
          </a:p>
          <a:p>
            <a:pPr marL="171450" indent="-171450">
              <a:buFont typeface="Arial" panose="020B0604020202020204" pitchFamily="34" charset="0"/>
              <a:buChar char="•"/>
            </a:pPr>
            <a:r>
              <a:rPr lang="en-AU" dirty="0"/>
              <a:t>Additional availability, stability and resilience for ATO systems</a:t>
            </a:r>
          </a:p>
          <a:p>
            <a:pPr marL="171450" indent="-171450">
              <a:buFont typeface="Arial" panose="020B0604020202020204" pitchFamily="34" charset="0"/>
              <a:buChar char="•"/>
            </a:pPr>
            <a:r>
              <a:rPr lang="en-AU" dirty="0"/>
              <a:t>Year in review</a:t>
            </a:r>
          </a:p>
          <a:p>
            <a:pPr marL="171450" indent="-171450">
              <a:buFont typeface="Arial" panose="020B0604020202020204" pitchFamily="34" charset="0"/>
              <a:buChar char="•"/>
            </a:pPr>
            <a:r>
              <a:rPr lang="en-AU" dirty="0"/>
              <a:t>Year ahead</a:t>
            </a:r>
          </a:p>
          <a:p>
            <a:pPr marL="171450" indent="-171450">
              <a:buFont typeface="Arial" panose="020B0604020202020204" pitchFamily="34" charset="0"/>
              <a:buChar char="•"/>
            </a:pPr>
            <a:r>
              <a:rPr lang="en-AU" dirty="0"/>
              <a:t>Wrap </a:t>
            </a:r>
            <a:r>
              <a:rPr lang="en-AU" dirty="0" smtClean="0"/>
              <a:t>up</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a:t>
            </a:fld>
            <a:endParaRPr lang="en-AU"/>
          </a:p>
        </p:txBody>
      </p:sp>
      <p:sp>
        <p:nvSpPr>
          <p:cNvPr id="6" name="Subtitle 5"/>
          <p:cNvSpPr>
            <a:spLocks noGrp="1"/>
          </p:cNvSpPr>
          <p:nvPr>
            <p:ph type="subTitle" idx="13"/>
          </p:nvPr>
        </p:nvSpPr>
        <p:spPr/>
        <p:txBody>
          <a:bodyPr/>
          <a:lstStyle/>
          <a:p>
            <a:r>
              <a:rPr lang="en-AU" dirty="0" smtClean="0"/>
              <a:t>Day One</a:t>
            </a:r>
            <a:endParaRPr lang="en-AU" dirty="0"/>
          </a:p>
        </p:txBody>
      </p:sp>
      <p:sp>
        <p:nvSpPr>
          <p:cNvPr id="8"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971302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Tax deductions for personal superannuation contributions</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From 1 July 2017, the 10% maximum earnings condition was removed.</a:t>
            </a:r>
          </a:p>
          <a:p>
            <a:pPr marL="171450" indent="-171450">
              <a:buFont typeface="Arial" panose="020B0604020202020204" pitchFamily="34" charset="0"/>
              <a:buChar char="•"/>
            </a:pPr>
            <a:r>
              <a:rPr lang="en-AU" dirty="0"/>
              <a:t>Most people under 75 years old will be able to claim a deduction for personal super contributions.</a:t>
            </a:r>
          </a:p>
          <a:p>
            <a:pPr marL="171450" indent="-171450">
              <a:buFont typeface="Arial" panose="020B0604020202020204" pitchFamily="34" charset="0"/>
              <a:buChar char="•"/>
            </a:pPr>
            <a:r>
              <a:rPr lang="en-AU" dirty="0"/>
              <a:t>Individuals are still required to lodge a Notice of Intent, and receive an acknowledgement from their super fund, to claim a deduction.</a:t>
            </a:r>
          </a:p>
          <a:p>
            <a:pPr marL="171450" indent="-171450">
              <a:buFont typeface="Arial" panose="020B0604020202020204" pitchFamily="34" charset="0"/>
              <a:buChar char="•"/>
            </a:pPr>
            <a:r>
              <a:rPr lang="en-AU" dirty="0"/>
              <a:t>Tax agents may receive more enquiries from their clients about their eligibility to claim a deduction and the requirement to lodge a Notice of Intent and receive an acknowledgement.</a:t>
            </a:r>
          </a:p>
          <a:p>
            <a:pPr marL="171450" indent="-171450">
              <a:buFont typeface="Arial" panose="020B0604020202020204" pitchFamily="34" charset="0"/>
              <a:buChar char="•"/>
            </a:pPr>
            <a:r>
              <a:rPr lang="en-AU" dirty="0"/>
              <a:t>Individuals are not eligible to claim a deduction for personal superannuation contributions made to certain type of funds. This includes funds with defined benefit interests that have elected for contributions to be non-deductible</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20</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SPR001</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Tax deductions for personal superannuation contributions</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Individual tax return changes:</a:t>
            </a:r>
          </a:p>
          <a:p>
            <a:pPr marL="351450" lvl="1" indent="-171450">
              <a:buFont typeface="Wingdings" panose="05000000000000000000" pitchFamily="2" charset="2"/>
              <a:buChar char="§"/>
            </a:pPr>
            <a:r>
              <a:rPr lang="en-AU" dirty="0"/>
              <a:t>New self-assessed Notice of Intent question at item D12 in the individual tax return</a:t>
            </a:r>
          </a:p>
          <a:p>
            <a:pPr marL="351450" lvl="1" indent="-171450">
              <a:buFont typeface="Wingdings" panose="05000000000000000000" pitchFamily="2" charset="2"/>
              <a:buChar char="§"/>
            </a:pPr>
            <a:r>
              <a:rPr lang="en-AU" dirty="0"/>
              <a:t>Additional validation to ensure individual meets the age requirements</a:t>
            </a:r>
          </a:p>
          <a:p>
            <a:pPr marL="351450" lvl="1" indent="-171450">
              <a:buFont typeface="Wingdings" panose="05000000000000000000" pitchFamily="2" charset="2"/>
              <a:buChar char="§"/>
            </a:pPr>
            <a:r>
              <a:rPr lang="en-AU" dirty="0"/>
              <a:t>Validation to prevent individual from claiming a deduction for contributions made to a non-deductible fund</a:t>
            </a:r>
          </a:p>
          <a:p>
            <a:pPr marL="351450" lvl="1" indent="-171450">
              <a:buFont typeface="Wingdings" panose="05000000000000000000" pitchFamily="2" charset="2"/>
              <a:buChar char="§"/>
            </a:pPr>
            <a:r>
              <a:rPr lang="en-AU" dirty="0"/>
              <a:t>Super fund ABN or TFN is compulsory (formerly optional</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21</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SPR001</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Tax offset for spouse contributions increase in income threshold</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From 1 July 2017, the spouse’s income threshold to the tax offset for spouse super contributions was increased from $13,800 to $40,000. </a:t>
            </a:r>
          </a:p>
          <a:p>
            <a:pPr marL="171450" indent="-171450">
              <a:buFont typeface="Arial" panose="020B0604020202020204" pitchFamily="34" charset="0"/>
              <a:buChar char="•"/>
            </a:pPr>
            <a:r>
              <a:rPr lang="en-AU" dirty="0"/>
              <a:t>The maximum tax offset of $540 will be available to those who make eligible contributions for a spouse earning less than $37,000. The offset gradually reduces and completely phases out when the receiving spouse’s income reaches $40,000. </a:t>
            </a:r>
          </a:p>
          <a:p>
            <a:pPr marL="171450" indent="-171450">
              <a:buFont typeface="Arial" panose="020B0604020202020204" pitchFamily="34" charset="0"/>
              <a:buChar char="•"/>
            </a:pPr>
            <a:r>
              <a:rPr lang="en-AU" dirty="0"/>
              <a:t>There are two new eligibility requirements. The receiving spouse cannot have:</a:t>
            </a:r>
          </a:p>
          <a:p>
            <a:pPr marL="351450" lvl="1" indent="-171450">
              <a:buFont typeface="Wingdings" panose="05000000000000000000" pitchFamily="2" charset="2"/>
              <a:buChar char="§"/>
            </a:pPr>
            <a:r>
              <a:rPr lang="en-AU" dirty="0"/>
              <a:t>Made non-concessional contributions greater than the annual non-concessional contributions cap for the relevant year, or</a:t>
            </a:r>
          </a:p>
          <a:p>
            <a:pPr marL="351450" lvl="1" indent="-171450">
              <a:buFont typeface="Wingdings" panose="05000000000000000000" pitchFamily="2" charset="2"/>
              <a:buChar char="§"/>
            </a:pPr>
            <a:r>
              <a:rPr lang="en-AU" dirty="0"/>
              <a:t>a total superannuation balance equal to or greater than the general transfer balance cap immediately before the start of the financial year in which the contribution was made. </a:t>
            </a:r>
          </a:p>
          <a:p>
            <a:pPr marL="171450" indent="-171450">
              <a:buFont typeface="Arial" panose="020B0604020202020204" pitchFamily="34" charset="0"/>
              <a:buChar char="•"/>
            </a:pPr>
            <a:r>
              <a:rPr lang="en-AU" dirty="0"/>
              <a:t>The current 18% tax offset of up to $540 remains unchanged</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22</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SPR002</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Strengthen integrity of income streams </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From 1 July 2017, a transition to retirement income stream (TRIS) moves into retirement phase when the member turns 65 or advises the Fund they’ve met a nil condition of release (terminal illness, permanent incapacity or retirement</a:t>
            </a:r>
            <a:r>
              <a:rPr lang="en-AU" dirty="0" smtClean="0"/>
              <a:t>).</a:t>
            </a:r>
            <a:endParaRPr lang="en-AU" dirty="0"/>
          </a:p>
          <a:p>
            <a:pPr marL="171450" indent="-171450">
              <a:buFont typeface="Arial" panose="020B0604020202020204" pitchFamily="34" charset="0"/>
              <a:buChar char="•"/>
            </a:pPr>
            <a:r>
              <a:rPr lang="en-AU" dirty="0"/>
              <a:t>Earnings on assets supporting a TRIS that is not in the retirement phase are taxed at 15% and costs may now be deductible. Form instructions have been updated to support this</a:t>
            </a:r>
            <a:r>
              <a:rPr lang="en-AU" dirty="0" smtClean="0"/>
              <a:t>.</a:t>
            </a:r>
            <a:endParaRPr lang="en-AU" dirty="0"/>
          </a:p>
          <a:p>
            <a:pPr marL="171450" indent="-171450">
              <a:buFont typeface="Arial" panose="020B0604020202020204" pitchFamily="34" charset="0"/>
              <a:buChar char="•"/>
            </a:pPr>
            <a:r>
              <a:rPr lang="en-AU" dirty="0"/>
              <a:t>Funds now must report all TRIS accounts in accumulation phase to the ATO via:</a:t>
            </a:r>
          </a:p>
          <a:p>
            <a:pPr marL="351450" lvl="1" indent="-171450">
              <a:buFont typeface="Wingdings" panose="05000000000000000000" pitchFamily="2" charset="2"/>
              <a:buChar char="§"/>
            </a:pPr>
            <a:r>
              <a:rPr lang="en-AU" dirty="0"/>
              <a:t>Member Account Attribute Service – APRA Funds</a:t>
            </a:r>
          </a:p>
          <a:p>
            <a:pPr marL="351450" lvl="1" indent="-171450">
              <a:buFont typeface="Wingdings" panose="05000000000000000000" pitchFamily="2" charset="2"/>
              <a:buChar char="§"/>
            </a:pPr>
            <a:r>
              <a:rPr lang="en-AU" dirty="0"/>
              <a:t>SMSF annual return - New label from 2017-18 financial </a:t>
            </a:r>
            <a:r>
              <a:rPr lang="en-AU" dirty="0" smtClean="0"/>
              <a:t>year</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23</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SPR003</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Anti-detriment </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If a member dies on or after 1 July 2017 Funds can no longer include anti-detriment payments as part of a death benefit or claim a deduction for this </a:t>
            </a:r>
            <a:r>
              <a:rPr lang="en-AU" dirty="0" smtClean="0"/>
              <a:t>payment</a:t>
            </a:r>
            <a:endParaRPr lang="en-AU" dirty="0"/>
          </a:p>
          <a:p>
            <a:pPr marL="171450" indent="-171450">
              <a:buFont typeface="Arial" panose="020B0604020202020204" pitchFamily="34" charset="0"/>
              <a:buChar char="•"/>
            </a:pPr>
            <a:r>
              <a:rPr lang="en-AU" dirty="0"/>
              <a:t>Where the member dies on or before 30 June 2017, the fund has until 30 June 2019 to pay the benefit</a:t>
            </a:r>
            <a:r>
              <a:rPr lang="en-AU" dirty="0" smtClean="0"/>
              <a:t>.</a:t>
            </a:r>
            <a:endParaRPr lang="en-AU" dirty="0"/>
          </a:p>
          <a:p>
            <a:pPr marL="171450" indent="-171450">
              <a:buFont typeface="Arial" panose="020B0604020202020204" pitchFamily="34" charset="0"/>
              <a:buChar char="•"/>
            </a:pPr>
            <a:r>
              <a:rPr lang="en-AU" dirty="0"/>
              <a:t>Instructional changes to existing forms:</a:t>
            </a:r>
          </a:p>
          <a:p>
            <a:pPr marL="351450" lvl="1" indent="-171450">
              <a:buFont typeface="Wingdings" panose="05000000000000000000" pitchFamily="2" charset="2"/>
              <a:buChar char="§"/>
            </a:pPr>
            <a:r>
              <a:rPr lang="en-AU" dirty="0"/>
              <a:t>Fund income tax return - Section C </a:t>
            </a:r>
          </a:p>
          <a:p>
            <a:pPr marL="351450" lvl="1" indent="-171450">
              <a:buFont typeface="Wingdings" panose="05000000000000000000" pitchFamily="2" charset="2"/>
              <a:buChar char="§"/>
            </a:pPr>
            <a:r>
              <a:rPr lang="en-AU" dirty="0"/>
              <a:t>SMSF annual return - Section </a:t>
            </a:r>
            <a:r>
              <a:rPr lang="en-AU" dirty="0" smtClean="0"/>
              <a:t>G</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24</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SPR004</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Innovative income streams </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From 1 July 2017, tax barriers to the development of innovative retirement income stream products have been removed by extending the earnings tax exemption to new lifetime products where the income stream is in the retirement phase. </a:t>
            </a:r>
          </a:p>
          <a:p>
            <a:pPr marL="171450" indent="-171450">
              <a:buFont typeface="Arial" panose="020B0604020202020204" pitchFamily="34" charset="0"/>
              <a:buChar char="•"/>
            </a:pPr>
            <a:r>
              <a:rPr lang="en-AU" dirty="0"/>
              <a:t>Funds who introduce new products will be required to report:</a:t>
            </a:r>
          </a:p>
          <a:p>
            <a:pPr marL="351450" lvl="1" indent="-171450">
              <a:buFont typeface="Wingdings" panose="05000000000000000000" pitchFamily="2" charset="2"/>
              <a:buChar char="§"/>
            </a:pPr>
            <a:r>
              <a:rPr lang="en-AU" dirty="0"/>
              <a:t>30 June account balances on the Member contributions statement</a:t>
            </a:r>
          </a:p>
          <a:p>
            <a:pPr marL="351450" lvl="1" indent="-171450">
              <a:buFont typeface="Wingdings" panose="05000000000000000000" pitchFamily="2" charset="2"/>
              <a:buChar char="§"/>
            </a:pPr>
            <a:r>
              <a:rPr lang="en-AU" dirty="0"/>
              <a:t>30 June Total Super Balance on the Transfer balance account report if the amount is different to the account balance</a:t>
            </a:r>
          </a:p>
          <a:p>
            <a:pPr marL="351450" lvl="1" indent="-171450">
              <a:buFont typeface="Wingdings" panose="05000000000000000000" pitchFamily="2" charset="2"/>
              <a:buChar char="§"/>
            </a:pPr>
            <a:r>
              <a:rPr lang="en-AU" dirty="0"/>
              <a:t>Contributions where the account is in accumulation phase on the Member contributions statement</a:t>
            </a:r>
          </a:p>
          <a:p>
            <a:pPr marL="351450" lvl="1" indent="-171450">
              <a:buFont typeface="Wingdings" panose="05000000000000000000" pitchFamily="2" charset="2"/>
              <a:buChar char="§"/>
            </a:pPr>
            <a:r>
              <a:rPr lang="en-AU" dirty="0"/>
              <a:t>Events where the account is in retirement phase on the Transfer balance account report </a:t>
            </a:r>
          </a:p>
          <a:p>
            <a:pPr marL="351450" lvl="1" indent="-171450">
              <a:buFont typeface="Wingdings" panose="05000000000000000000" pitchFamily="2" charset="2"/>
              <a:buChar char="§"/>
            </a:pPr>
            <a:r>
              <a:rPr lang="en-AU" dirty="0"/>
              <a:t>Innovative income stream products indicator on the Member account attribute </a:t>
            </a:r>
            <a:r>
              <a:rPr lang="en-AU" dirty="0" smtClean="0"/>
              <a:t>service</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25</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SPR005</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Concessional contributions change</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From 2017-18 Financial year:</a:t>
            </a:r>
          </a:p>
          <a:p>
            <a:pPr marL="351450" lvl="1" indent="-171450">
              <a:buFont typeface="Wingdings" panose="05000000000000000000" pitchFamily="2" charset="2"/>
              <a:buChar char="§"/>
            </a:pPr>
            <a:r>
              <a:rPr lang="en-AU" dirty="0"/>
              <a:t>the annual concessional (pre-tax) contributions  cap is $25,000. </a:t>
            </a:r>
          </a:p>
          <a:p>
            <a:pPr marL="351450" lvl="1" indent="-171450">
              <a:buFont typeface="Wingdings" panose="05000000000000000000" pitchFamily="2" charset="2"/>
              <a:buChar char="§"/>
            </a:pPr>
            <a:r>
              <a:rPr lang="en-AU" dirty="0"/>
              <a:t>For defined benefit fund (DBF) members all defined benefit contributions will now count towards the concessional contributions cap. </a:t>
            </a:r>
          </a:p>
          <a:p>
            <a:pPr marL="351450" lvl="1" indent="-171450">
              <a:buFont typeface="Wingdings" panose="05000000000000000000" pitchFamily="2" charset="2"/>
              <a:buChar char="§"/>
            </a:pPr>
            <a:r>
              <a:rPr lang="en-AU" dirty="0"/>
              <a:t>Constitutionally protected fund (CPF) contribution and some DBF contributions alone will not cause an individual to exceed their </a:t>
            </a:r>
            <a:r>
              <a:rPr lang="en-AU" dirty="0" smtClean="0"/>
              <a:t>cap</a:t>
            </a:r>
            <a:endParaRPr lang="en-AU" dirty="0"/>
          </a:p>
          <a:p>
            <a:pPr marL="171450" indent="-171450">
              <a:buFont typeface="Arial" panose="020B0604020202020204" pitchFamily="34" charset="0"/>
              <a:buChar char="•"/>
            </a:pPr>
            <a:r>
              <a:rPr lang="en-AU" dirty="0"/>
              <a:t>MCS reporting:</a:t>
            </a:r>
          </a:p>
          <a:p>
            <a:pPr marL="351450" lvl="1" indent="-171450">
              <a:buFont typeface="Wingdings" panose="05000000000000000000" pitchFamily="2" charset="2"/>
              <a:buChar char="§"/>
            </a:pPr>
            <a:r>
              <a:rPr lang="en-AU" dirty="0"/>
              <a:t>Notional Tax Contributions (NTC) label – CPFs will use this label to report NTCs if required</a:t>
            </a:r>
          </a:p>
          <a:p>
            <a:pPr marL="351450" lvl="1" indent="-171450">
              <a:buFont typeface="Wingdings" panose="05000000000000000000" pitchFamily="2" charset="2"/>
              <a:buChar char="§"/>
            </a:pPr>
            <a:r>
              <a:rPr lang="en-AU" dirty="0"/>
              <a:t>Defined Benefit Contributions (DBC) label – CPFs will use this label to report </a:t>
            </a:r>
            <a:r>
              <a:rPr lang="en-AU" dirty="0" smtClean="0"/>
              <a:t>DBCs</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26</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SPR006</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Concessional contributions change cont.</a:t>
            </a:r>
          </a:p>
        </p:txBody>
      </p:sp>
      <p:sp>
        <p:nvSpPr>
          <p:cNvPr id="3" name="Content Placeholder 2"/>
          <p:cNvSpPr>
            <a:spLocks noGrp="1"/>
          </p:cNvSpPr>
          <p:nvPr>
            <p:ph idx="1"/>
          </p:nvPr>
        </p:nvSpPr>
        <p:spPr/>
        <p:txBody>
          <a:bodyPr/>
          <a:lstStyle/>
          <a:p>
            <a:r>
              <a:rPr lang="en-AU" dirty="0"/>
              <a:t>TBAR reporting:</a:t>
            </a:r>
          </a:p>
          <a:p>
            <a:pPr marL="171450" indent="-171450">
              <a:buFont typeface="Arial" panose="020B0604020202020204" pitchFamily="34" charset="0"/>
              <a:buChar char="•"/>
            </a:pPr>
            <a:r>
              <a:rPr lang="en-AU" dirty="0"/>
              <a:t>Where the NTC amount reported has been capped on the MCS, and the DBC label does not equal the uncapped NTC amount, report the uncapped NTC amount on the TBAR. </a:t>
            </a:r>
          </a:p>
          <a:p>
            <a:r>
              <a:rPr lang="en-AU" dirty="0"/>
              <a:t>MAAS reporting:</a:t>
            </a:r>
          </a:p>
          <a:p>
            <a:pPr marL="171450" indent="-171450">
              <a:buFont typeface="Arial" panose="020B0604020202020204" pitchFamily="34" charset="0"/>
              <a:buChar char="•"/>
            </a:pPr>
            <a:r>
              <a:rPr lang="en-AU" dirty="0"/>
              <a:t>Indicator on the Member account attributes service to report Accounts eligible for Grandfathering for excess concessional contributions </a:t>
            </a:r>
            <a:r>
              <a:rPr lang="en-AU" dirty="0" smtClean="0"/>
              <a:t>purposes</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27</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SPR006</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5 year carry forward of concessional contributions cap</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Existing reporting will be consumed to determine if a client is eligible.</a:t>
            </a:r>
          </a:p>
          <a:p>
            <a:pPr marL="171450" indent="-171450">
              <a:buFont typeface="Arial" panose="020B0604020202020204" pitchFamily="34" charset="0"/>
              <a:buChar char="•"/>
            </a:pPr>
            <a:r>
              <a:rPr lang="en-AU" dirty="0"/>
              <a:t>From 2018-19 financial year individuals with a Total Superannuation Balance less than $500,000 can make ‘catch-up’ concessional contributions. </a:t>
            </a:r>
          </a:p>
          <a:p>
            <a:pPr marL="171450" indent="-171450">
              <a:buFont typeface="Arial" panose="020B0604020202020204" pitchFamily="34" charset="0"/>
              <a:buChar char="•"/>
            </a:pPr>
            <a:r>
              <a:rPr lang="en-AU" dirty="0"/>
              <a:t>Individuals will be able to access their unused concessional contribution cap space on a rolling basis for a period of five years. </a:t>
            </a:r>
          </a:p>
          <a:p>
            <a:pPr marL="171450" indent="-171450">
              <a:buFont typeface="Arial" panose="020B0604020202020204" pitchFamily="34" charset="0"/>
              <a:buChar char="•"/>
            </a:pPr>
            <a:r>
              <a:rPr lang="en-AU" dirty="0"/>
              <a:t>The 2019-20 income year will be the first year in which a concessional cap will be increased by unused concessional contributions from the 2018-19 income year</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28</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SPR007</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Non-concessional contributions</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From 2017-18 financial year the annual non-concessional (after tax) contributions cap is $100,000</a:t>
            </a:r>
          </a:p>
          <a:p>
            <a:pPr marL="171450" indent="-171450">
              <a:buFont typeface="Arial" panose="020B0604020202020204" pitchFamily="34" charset="0"/>
              <a:buChar char="•"/>
            </a:pPr>
            <a:r>
              <a:rPr lang="en-AU" dirty="0"/>
              <a:t>Non-concessional contributions made by individuals with a Total Superannuation Balance (TSB) of more than the general transfer balance cap ($1.6 million in 2017-18 FY) will be in excess. </a:t>
            </a:r>
          </a:p>
          <a:p>
            <a:pPr marL="171450" indent="-171450">
              <a:buFont typeface="Arial" panose="020B0604020202020204" pitchFamily="34" charset="0"/>
              <a:buChar char="•"/>
            </a:pPr>
            <a:r>
              <a:rPr lang="en-AU" dirty="0"/>
              <a:t>Individuals under age 65 will generally be eligible to bring forward 2 years of non-concessional contributions ($300,000 over 3 years). </a:t>
            </a:r>
          </a:p>
          <a:p>
            <a:pPr marL="171450" indent="-171450">
              <a:buFont typeface="Arial" panose="020B0604020202020204" pitchFamily="34" charset="0"/>
              <a:buChar char="•"/>
            </a:pPr>
            <a:r>
              <a:rPr lang="en-AU" dirty="0"/>
              <a:t>An individual’s TSB on the day prior to the period will determine the bring forward amount that can be triggered. A TSB of $1.4 million or above and below $1.5 million limits the bring forward amount ($200,000 over 2 years</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29</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SPR008</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Welcome</a:t>
            </a:r>
            <a:endParaRPr lang="en-AU" dirty="0"/>
          </a:p>
        </p:txBody>
      </p:sp>
    </p:spTree>
    <p:extLst>
      <p:ext uri="{BB962C8B-B14F-4D97-AF65-F5344CB8AC3E}">
        <p14:creationId xmlns:p14="http://schemas.microsoft.com/office/powerpoint/2010/main" val="759007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Total superannuation balance</a:t>
            </a:r>
          </a:p>
        </p:txBody>
      </p:sp>
      <p:sp>
        <p:nvSpPr>
          <p:cNvPr id="3" name="Content Placeholder 2"/>
          <p:cNvSpPr>
            <a:spLocks noGrp="1"/>
          </p:cNvSpPr>
          <p:nvPr>
            <p:ph idx="1"/>
          </p:nvPr>
        </p:nvSpPr>
        <p:spPr/>
        <p:txBody>
          <a:bodyPr/>
          <a:lstStyle/>
          <a:p>
            <a:r>
              <a:rPr lang="en-AU" dirty="0"/>
              <a:t>From 1 July 2017 an individual’s Total Superannuation Balance (TSB) will require</a:t>
            </a:r>
            <a:r>
              <a:rPr lang="en-AU" dirty="0" smtClean="0"/>
              <a:t>:</a:t>
            </a:r>
            <a:endParaRPr lang="en-AU" dirty="0"/>
          </a:p>
          <a:p>
            <a:r>
              <a:rPr lang="en-AU" dirty="0"/>
              <a:t>APRA Funds to report:</a:t>
            </a:r>
          </a:p>
          <a:p>
            <a:pPr marL="171450" indent="-171450">
              <a:buFont typeface="Arial" panose="020B0604020202020204" pitchFamily="34" charset="0"/>
              <a:buChar char="•"/>
            </a:pPr>
            <a:r>
              <a:rPr lang="en-AU" dirty="0"/>
              <a:t>Accumulation and retirement phase values on MCS or TBAR</a:t>
            </a:r>
          </a:p>
          <a:p>
            <a:pPr marL="351450" lvl="1" indent="-171450">
              <a:buFont typeface="Wingdings" panose="05000000000000000000" pitchFamily="2" charset="2"/>
              <a:buChar char="§"/>
            </a:pPr>
            <a:r>
              <a:rPr lang="en-AU" dirty="0"/>
              <a:t>For 30 June 2017 - accumulation phase value (APV), report if the difference between the MCS account balance and the APV is greater than the exit and administration fees. If specific circumstances APV will be requested from the ATO</a:t>
            </a:r>
            <a:r>
              <a:rPr lang="en-AU" dirty="0" smtClean="0"/>
              <a:t>.</a:t>
            </a:r>
            <a:endParaRPr lang="en-AU" dirty="0"/>
          </a:p>
          <a:p>
            <a:pPr marL="171450" indent="-171450">
              <a:buFont typeface="Arial" panose="020B0604020202020204" pitchFamily="34" charset="0"/>
              <a:buChar char="•"/>
            </a:pPr>
            <a:r>
              <a:rPr lang="en-AU" dirty="0"/>
              <a:t>Personal injury / structured settlement amounts on MCS and </a:t>
            </a:r>
            <a:r>
              <a:rPr lang="en-AU" dirty="0" smtClean="0"/>
              <a:t>TBAR</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30</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SPR009</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Total superannuation balance cont.</a:t>
            </a:r>
          </a:p>
        </p:txBody>
      </p:sp>
      <p:sp>
        <p:nvSpPr>
          <p:cNvPr id="3" name="Content Placeholder 2"/>
          <p:cNvSpPr>
            <a:spLocks noGrp="1"/>
          </p:cNvSpPr>
          <p:nvPr>
            <p:ph idx="1"/>
          </p:nvPr>
        </p:nvSpPr>
        <p:spPr/>
        <p:txBody>
          <a:bodyPr/>
          <a:lstStyle/>
          <a:p>
            <a:r>
              <a:rPr lang="en-AU" dirty="0"/>
              <a:t>SMSFs reporting:</a:t>
            </a:r>
          </a:p>
          <a:p>
            <a:pPr marL="171450" indent="-171450">
              <a:buFont typeface="Arial" panose="020B0604020202020204" pitchFamily="34" charset="0"/>
              <a:buChar char="•"/>
            </a:pPr>
            <a:r>
              <a:rPr lang="en-AU" dirty="0"/>
              <a:t>Three new </a:t>
            </a:r>
            <a:r>
              <a:rPr lang="en-AU" b="1" dirty="0"/>
              <a:t>mandatory</a:t>
            </a:r>
            <a:r>
              <a:rPr lang="en-AU" dirty="0"/>
              <a:t> labels will form part of the SMSF annual return from the 17-18 FY:</a:t>
            </a:r>
          </a:p>
          <a:p>
            <a:pPr marL="351450" lvl="1" indent="-171450">
              <a:buFont typeface="Wingdings" panose="05000000000000000000" pitchFamily="2" charset="2"/>
              <a:buChar char="§"/>
            </a:pPr>
            <a:r>
              <a:rPr lang="en-AU" dirty="0"/>
              <a:t>Accumulation phase account balance</a:t>
            </a:r>
          </a:p>
          <a:p>
            <a:pPr marL="351450" lvl="1" indent="-171450">
              <a:buFont typeface="Wingdings" panose="05000000000000000000" pitchFamily="2" charset="2"/>
              <a:buChar char="§"/>
            </a:pPr>
            <a:r>
              <a:rPr lang="en-AU" dirty="0"/>
              <a:t>Retirement phase account balance – Non-capped defined benefit income streams</a:t>
            </a:r>
          </a:p>
          <a:p>
            <a:pPr marL="351450" lvl="1" indent="-171450">
              <a:buFont typeface="Wingdings" panose="05000000000000000000" pitchFamily="2" charset="2"/>
              <a:buChar char="§"/>
            </a:pPr>
            <a:r>
              <a:rPr lang="en-AU" dirty="0"/>
              <a:t>Retirement phase account balance – Capped defined benefit income streams</a:t>
            </a:r>
          </a:p>
          <a:p>
            <a:pPr marL="171450" indent="-171450">
              <a:buFont typeface="Arial" panose="020B0604020202020204" pitchFamily="34" charset="0"/>
              <a:buChar char="•"/>
            </a:pPr>
            <a:r>
              <a:rPr lang="en-AU" dirty="0"/>
              <a:t>Two new </a:t>
            </a:r>
            <a:r>
              <a:rPr lang="en-AU" b="1" dirty="0"/>
              <a:t>optional</a:t>
            </a:r>
            <a:r>
              <a:rPr lang="en-AU" dirty="0"/>
              <a:t> labels will be available on the SMSF annual return from the 17-18 FY if the amounts reported in the mandatory fields do not equal the definition of accumulation phase value or retirement phase value:</a:t>
            </a:r>
          </a:p>
          <a:p>
            <a:pPr marL="351450" lvl="1" indent="-171450">
              <a:buFont typeface="Wingdings" panose="05000000000000000000" pitchFamily="2" charset="2"/>
              <a:buChar char="§"/>
            </a:pPr>
            <a:r>
              <a:rPr lang="en-AU" dirty="0"/>
              <a:t>Accumulation phase value</a:t>
            </a:r>
          </a:p>
          <a:p>
            <a:pPr marL="351450" lvl="1" indent="-171450">
              <a:buFont typeface="Wingdings" panose="05000000000000000000" pitchFamily="2" charset="2"/>
              <a:buChar char="§"/>
            </a:pPr>
            <a:r>
              <a:rPr lang="en-AU" dirty="0"/>
              <a:t>Retirement phase value</a:t>
            </a:r>
          </a:p>
          <a:p>
            <a:pPr marL="171450" indent="-171450">
              <a:buFont typeface="Arial" panose="020B0604020202020204" pitchFamily="34" charset="0"/>
              <a:buChar char="•"/>
            </a:pPr>
            <a:r>
              <a:rPr lang="en-AU" dirty="0"/>
              <a:t>Personal injury / structured settlement amounts are to continue to be reported on the SMSF annual </a:t>
            </a:r>
            <a:r>
              <a:rPr lang="en-AU" dirty="0" smtClean="0"/>
              <a:t>return</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31</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SPR009</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Division 293</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From 1 July 2017 the income threshold above which high income individuals are required to pay 30% tax on their concessional superannuation contributions  was reduced to $250,000 per annum</a:t>
            </a:r>
            <a:r>
              <a:rPr lang="en-AU" dirty="0" smtClean="0"/>
              <a:t>.</a:t>
            </a:r>
            <a:endParaRPr lang="en-AU" dirty="0"/>
          </a:p>
          <a:p>
            <a:pPr marL="171450" indent="-171450">
              <a:buFont typeface="Arial" panose="020B0604020202020204" pitchFamily="34" charset="0"/>
              <a:buChar char="•"/>
            </a:pPr>
            <a:r>
              <a:rPr lang="en-AU" dirty="0"/>
              <a:t>Members of defined benefit schemes and constitutionally protected funds can be subject to the Division 293 threshold</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32</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SPR010</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Streamlining superannuation</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From 1 July 2018 the process for Division 293, excess concessional and excess non-concessional contribution elections to release amounts from super and  the subsequent release authorities have been aligned. </a:t>
            </a:r>
          </a:p>
          <a:p>
            <a:pPr marL="351450" lvl="1" indent="-171450">
              <a:buFont typeface="Wingdings" panose="05000000000000000000" pitchFamily="2" charset="2"/>
              <a:buChar char="§"/>
            </a:pPr>
            <a:r>
              <a:rPr lang="en-AU" dirty="0"/>
              <a:t>All elections to release money will be returned to the ATO by the individual (or their representative) within 60 days.</a:t>
            </a:r>
          </a:p>
          <a:p>
            <a:pPr marL="351450" lvl="1" indent="-171450">
              <a:buFont typeface="Wingdings" panose="05000000000000000000" pitchFamily="2" charset="2"/>
              <a:buChar char="§"/>
            </a:pPr>
            <a:r>
              <a:rPr lang="en-AU" dirty="0"/>
              <a:t>All release authorities will be issued by the ATO to the nominated or default Fund. </a:t>
            </a:r>
          </a:p>
          <a:p>
            <a:pPr marL="351450" lvl="1" indent="-171450">
              <a:buFont typeface="Wingdings" panose="05000000000000000000" pitchFamily="2" charset="2"/>
              <a:buChar char="§"/>
            </a:pPr>
            <a:r>
              <a:rPr lang="en-AU" dirty="0"/>
              <a:t>Funds will be required to release amounts and return release authority statements within 10 business days to the ATO</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33</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SPR011</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Transfer balance cap</a:t>
            </a:r>
          </a:p>
        </p:txBody>
      </p:sp>
      <p:sp>
        <p:nvSpPr>
          <p:cNvPr id="3" name="Content Placeholder 2"/>
          <p:cNvSpPr>
            <a:spLocks noGrp="1"/>
          </p:cNvSpPr>
          <p:nvPr>
            <p:ph idx="1"/>
          </p:nvPr>
        </p:nvSpPr>
        <p:spPr/>
        <p:txBody>
          <a:bodyPr/>
          <a:lstStyle/>
          <a:p>
            <a:r>
              <a:rPr lang="en-AU" b="1" dirty="0"/>
              <a:t>CGT schedule </a:t>
            </a:r>
          </a:p>
          <a:p>
            <a:r>
              <a:rPr lang="en-AU" b="1" dirty="0"/>
              <a:t>For the 2017/18 year Superannuation funds will no longer be able to choose to apply the CGT transitional relief.  Therefore removal of the following labels is required.</a:t>
            </a:r>
          </a:p>
          <a:p>
            <a:pPr marL="171450" indent="-171450">
              <a:buFont typeface="Arial" panose="020B0604020202020204" pitchFamily="34" charset="0"/>
              <a:buChar char="•"/>
            </a:pPr>
            <a:r>
              <a:rPr lang="en-AU" dirty="0"/>
              <a:t>8 F - Have you chosen to apply the transitional CGT relief for superannuation funds? </a:t>
            </a:r>
          </a:p>
          <a:p>
            <a:pPr marL="171450" indent="-171450">
              <a:buFont typeface="Arial" panose="020B0604020202020204" pitchFamily="34" charset="0"/>
              <a:buChar char="•"/>
            </a:pPr>
            <a:r>
              <a:rPr lang="en-AU" dirty="0"/>
              <a:t>8 G - Notional capital gain amount deferred.</a:t>
            </a:r>
          </a:p>
          <a:p>
            <a:r>
              <a:rPr lang="en-AU" b="1" dirty="0"/>
              <a:t>For 2017/18 year onwards where a fund has notified the Commissioner that they have a deferred notional gain amount in their 2017 schedule, funds will need to report that the deferred notional gain has been realised. </a:t>
            </a:r>
          </a:p>
          <a:p>
            <a:pPr marL="171450" indent="-171450">
              <a:buFont typeface="Arial" panose="020B0604020202020204" pitchFamily="34" charset="0"/>
              <a:buChar char="•"/>
            </a:pPr>
            <a:r>
              <a:rPr lang="en-AU" dirty="0"/>
              <a:t>An additional item at XX on the schedule enables superannuation funds to report the  ‘</a:t>
            </a:r>
            <a:r>
              <a:rPr lang="en-AU" i="1" dirty="0"/>
              <a:t>Amount of capital gain previously deferred under transitional CGT relief for superannuation funds</a:t>
            </a:r>
            <a:r>
              <a:rPr lang="en-AU" dirty="0"/>
              <a:t>.</a:t>
            </a:r>
          </a:p>
          <a:p>
            <a:pPr marL="171450" indent="-171450">
              <a:buFont typeface="Arial" panose="020B0604020202020204" pitchFamily="34" charset="0"/>
              <a:buChar char="•"/>
            </a:pPr>
            <a:r>
              <a:rPr lang="en-AU" dirty="0"/>
              <a:t>Updates to the SAR and Fund annual return to nudge the fund to complete the schedule where they have a realisation event</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34</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SPR012</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Transfer balance cap</a:t>
            </a:r>
          </a:p>
        </p:txBody>
      </p:sp>
      <p:sp>
        <p:nvSpPr>
          <p:cNvPr id="3" name="Content Placeholder 2"/>
          <p:cNvSpPr>
            <a:spLocks noGrp="1"/>
          </p:cNvSpPr>
          <p:nvPr>
            <p:ph idx="1"/>
          </p:nvPr>
        </p:nvSpPr>
        <p:spPr/>
        <p:txBody>
          <a:bodyPr/>
          <a:lstStyle/>
          <a:p>
            <a:r>
              <a:rPr lang="en-AU" b="1" dirty="0"/>
              <a:t>Individual Income Tax Return 2018</a:t>
            </a:r>
          </a:p>
          <a:p>
            <a:r>
              <a:rPr lang="en-AU" b="1" dirty="0"/>
              <a:t>From 1 July 2017, the ‘defined benefit income cap’ limits the amount of tax-free income the taxpayer can receive from a capped defined benefit income stream. The defined benefit income cap is currently $100,000 however, this is reduced in limited circumstance.</a:t>
            </a:r>
          </a:p>
          <a:p>
            <a:r>
              <a:rPr lang="en-AU" dirty="0"/>
              <a:t>Where the taxpayer is 60 years old or over (or a death benefit dependant and the deceased died at 60 years old or over) and their total superannuation income stream  from a funded, unfunded and/or a combination, is in excess of their defined benefit income cap then additional taxation consequences apply.</a:t>
            </a:r>
          </a:p>
          <a:p>
            <a:r>
              <a:rPr lang="en-AU" dirty="0"/>
              <a:t>Where the taxpayer receives an income stream from a:</a:t>
            </a:r>
          </a:p>
          <a:p>
            <a:pPr marL="171450" indent="-171450">
              <a:buFont typeface="Arial" panose="020B0604020202020204" pitchFamily="34" charset="0"/>
              <a:buChar char="•"/>
            </a:pPr>
            <a:r>
              <a:rPr lang="en-AU" dirty="0"/>
              <a:t>funded defined benefit scheme, 50 % of the taxed-source (tax free component + taxed element), above the taxpayers cap will be taxed at their current marginal rate.</a:t>
            </a:r>
          </a:p>
          <a:p>
            <a:pPr marL="171450" indent="-171450">
              <a:buFont typeface="Arial" panose="020B0604020202020204" pitchFamily="34" charset="0"/>
              <a:buChar char="•"/>
            </a:pPr>
            <a:r>
              <a:rPr lang="en-AU" dirty="0"/>
              <a:t>unfunded (untaxed) component of the income stream, then the 10% tax offset will not apply to the untaxed-sourced benefits above the their cap.  </a:t>
            </a:r>
          </a:p>
          <a:p>
            <a:pPr marL="171450" indent="-171450">
              <a:buFont typeface="Arial" panose="020B0604020202020204" pitchFamily="34" charset="0"/>
              <a:buChar char="•"/>
            </a:pPr>
            <a:r>
              <a:rPr lang="en-AU" dirty="0"/>
              <a:t>both the taxed-source and untaxed-sourced benefit then the taxed-source is counted first.</a:t>
            </a:r>
          </a:p>
          <a:p>
            <a:r>
              <a:rPr lang="en-AU" dirty="0"/>
              <a:t> To facilitate the reporting of a capped defined benefit income stream a new item at label 7 ‘</a:t>
            </a:r>
            <a:r>
              <a:rPr lang="en-AU" i="1" dirty="0"/>
              <a:t>Australian annuities and superannuation income streams</a:t>
            </a:r>
            <a:r>
              <a:rPr lang="en-AU" dirty="0"/>
              <a:t>’ on the ‘</a:t>
            </a:r>
            <a:r>
              <a:rPr lang="en-AU" i="1" dirty="0"/>
              <a:t>Tax return for individuals</a:t>
            </a:r>
            <a:r>
              <a:rPr lang="en-AU" dirty="0"/>
              <a:t>’ is required to allow for the capped defined benefit taxable income to be reported.  This change applies for both the electronic and paper individual income tax return and the individual income tax return instructions</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35</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SPR012</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Lunch</a:t>
            </a:r>
            <a:endParaRPr lang="en-AU" dirty="0"/>
          </a:p>
        </p:txBody>
      </p:sp>
    </p:spTree>
    <p:extLst>
      <p:ext uri="{BB962C8B-B14F-4D97-AF65-F5344CB8AC3E}">
        <p14:creationId xmlns:p14="http://schemas.microsoft.com/office/powerpoint/2010/main" val="17485001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Country-by-country reporting – phase 2</a:t>
            </a:r>
          </a:p>
        </p:txBody>
      </p:sp>
      <p:sp>
        <p:nvSpPr>
          <p:cNvPr id="3" name="Content Placeholder 2"/>
          <p:cNvSpPr>
            <a:spLocks noGrp="1"/>
          </p:cNvSpPr>
          <p:nvPr>
            <p:ph idx="1"/>
          </p:nvPr>
        </p:nvSpPr>
        <p:spPr/>
        <p:txBody>
          <a:bodyPr/>
          <a:lstStyle/>
          <a:p>
            <a:r>
              <a:rPr lang="en-AU" dirty="0"/>
              <a:t>Main Changes:</a:t>
            </a:r>
          </a:p>
          <a:p>
            <a:pPr marL="171450" indent="-171450">
              <a:buFont typeface="Arial" panose="020B0604020202020204" pitchFamily="34" charset="0"/>
              <a:buChar char="•"/>
            </a:pPr>
            <a:r>
              <a:rPr lang="en-AU" dirty="0"/>
              <a:t>Updates to the Local File / Master File (LCMSF) service including updated schema and validation rules</a:t>
            </a:r>
          </a:p>
          <a:p>
            <a:pPr marL="171450" indent="-171450">
              <a:buFont typeface="Arial" panose="020B0604020202020204" pitchFamily="34" charset="0"/>
              <a:buChar char="•"/>
            </a:pPr>
            <a:r>
              <a:rPr lang="en-AU" dirty="0"/>
              <a:t>Updates to the </a:t>
            </a:r>
            <a:r>
              <a:rPr lang="en-AU" dirty="0" err="1"/>
              <a:t>CbC</a:t>
            </a:r>
            <a:r>
              <a:rPr lang="en-AU" dirty="0"/>
              <a:t> report </a:t>
            </a:r>
            <a:r>
              <a:rPr lang="en-AU" dirty="0" smtClean="0"/>
              <a:t>schema</a:t>
            </a:r>
            <a:endParaRPr lang="en-AU" dirty="0"/>
          </a:p>
          <a:p>
            <a:r>
              <a:rPr lang="en-AU" dirty="0"/>
              <a:t>Further Information:</a:t>
            </a:r>
          </a:p>
          <a:p>
            <a:pPr marL="171450" indent="-171450">
              <a:buFont typeface="Arial" panose="020B0604020202020204" pitchFamily="34" charset="0"/>
              <a:buChar char="•"/>
            </a:pPr>
            <a:r>
              <a:rPr lang="en-AU" dirty="0"/>
              <a:t>Detailed guidance for </a:t>
            </a:r>
            <a:r>
              <a:rPr lang="en-AU" dirty="0" err="1"/>
              <a:t>CbC</a:t>
            </a:r>
            <a:r>
              <a:rPr lang="en-AU" dirty="0"/>
              <a:t> reporting is available at </a:t>
            </a:r>
            <a:r>
              <a:rPr lang="en-AU" dirty="0">
                <a:hlinkClick r:id="rId2"/>
              </a:rPr>
              <a:t>ato.gov.au/</a:t>
            </a:r>
            <a:r>
              <a:rPr lang="en-AU" dirty="0" err="1">
                <a:hlinkClick r:id="rId2"/>
              </a:rPr>
              <a:t>CbC</a:t>
            </a:r>
            <a:endParaRPr lang="en-AU" dirty="0"/>
          </a:p>
          <a:p>
            <a:pPr marL="171450" indent="-171450">
              <a:buFont typeface="Arial" panose="020B0604020202020204" pitchFamily="34" charset="0"/>
              <a:buChar char="•"/>
            </a:pPr>
            <a:r>
              <a:rPr lang="en-AU" dirty="0"/>
              <a:t>A dedicated mailbox has been established.  Any questions can be sent to </a:t>
            </a:r>
            <a:r>
              <a:rPr lang="en-AU" dirty="0">
                <a:hlinkClick r:id="rId3"/>
              </a:rPr>
              <a:t>CbCReporting@ato.gov.au</a:t>
            </a:r>
            <a:endParaRPr lang="en-AU" dirty="0"/>
          </a:p>
          <a:p>
            <a:pPr marL="171450" indent="-171450">
              <a:buFont typeface="Arial" panose="020B0604020202020204" pitchFamily="34" charset="0"/>
              <a:buChar char="•"/>
            </a:pPr>
            <a:r>
              <a:rPr lang="en-AU" dirty="0"/>
              <a:t>The ATO’s first exchange of </a:t>
            </a:r>
            <a:r>
              <a:rPr lang="en-AU" dirty="0" err="1"/>
              <a:t>CbC</a:t>
            </a:r>
            <a:r>
              <a:rPr lang="en-AU" dirty="0"/>
              <a:t> reports will take place by </a:t>
            </a:r>
            <a:r>
              <a:rPr lang="en-AU" b="1" dirty="0"/>
              <a:t>30 June </a:t>
            </a:r>
            <a:r>
              <a:rPr lang="en-AU" b="1" dirty="0" smtClean="0"/>
              <a:t>2018</a:t>
            </a:r>
            <a:endParaRPr lang="en-AU" b="1" dirty="0"/>
          </a:p>
        </p:txBody>
      </p:sp>
      <p:sp>
        <p:nvSpPr>
          <p:cNvPr id="5" name="Slide Number Placeholder 4"/>
          <p:cNvSpPr>
            <a:spLocks noGrp="1"/>
          </p:cNvSpPr>
          <p:nvPr>
            <p:ph type="sldNum" sz="quarter" idx="12"/>
          </p:nvPr>
        </p:nvSpPr>
        <p:spPr/>
        <p:txBody>
          <a:bodyPr/>
          <a:lstStyle/>
          <a:p>
            <a:fld id="{1E312DB4-4461-496E-BE8A-4915DF83011C}" type="slidenum">
              <a:rPr lang="en-AU" smtClean="0"/>
              <a:t>37</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031</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Additional availability, stability and resilience for ATO systems</a:t>
            </a:r>
            <a:endParaRPr lang="en-AU" dirty="0"/>
          </a:p>
        </p:txBody>
      </p:sp>
    </p:spTree>
    <p:extLst>
      <p:ext uri="{BB962C8B-B14F-4D97-AF65-F5344CB8AC3E}">
        <p14:creationId xmlns:p14="http://schemas.microsoft.com/office/powerpoint/2010/main" val="36611342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Year in review activity</a:t>
            </a:r>
            <a:endParaRPr lang="en-AU" dirty="0"/>
          </a:p>
        </p:txBody>
      </p:sp>
    </p:spTree>
    <p:extLst>
      <p:ext uri="{BB962C8B-B14F-4D97-AF65-F5344CB8AC3E}">
        <p14:creationId xmlns:p14="http://schemas.microsoft.com/office/powerpoint/2010/main" val="359904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Future direction and priorities</a:t>
            </a:r>
            <a:endParaRPr lang="en-AU" dirty="0"/>
          </a:p>
        </p:txBody>
      </p:sp>
    </p:spTree>
    <p:extLst>
      <p:ext uri="{BB962C8B-B14F-4D97-AF65-F5344CB8AC3E}">
        <p14:creationId xmlns:p14="http://schemas.microsoft.com/office/powerpoint/2010/main" val="19781380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Afternoon break</a:t>
            </a:r>
            <a:endParaRPr lang="en-AU" dirty="0"/>
          </a:p>
        </p:txBody>
      </p:sp>
    </p:spTree>
    <p:extLst>
      <p:ext uri="{BB962C8B-B14F-4D97-AF65-F5344CB8AC3E}">
        <p14:creationId xmlns:p14="http://schemas.microsoft.com/office/powerpoint/2010/main" val="18535671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Year ahead activity</a:t>
            </a:r>
            <a:endParaRPr lang="en-AU" dirty="0"/>
          </a:p>
        </p:txBody>
      </p:sp>
    </p:spTree>
    <p:extLst>
      <p:ext uri="{BB962C8B-B14F-4D97-AF65-F5344CB8AC3E}">
        <p14:creationId xmlns:p14="http://schemas.microsoft.com/office/powerpoint/2010/main" val="33957643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Wrap up</a:t>
            </a:r>
            <a:endParaRPr lang="en-AU" dirty="0"/>
          </a:p>
        </p:txBody>
      </p:sp>
    </p:spTree>
    <p:extLst>
      <p:ext uri="{BB962C8B-B14F-4D97-AF65-F5344CB8AC3E}">
        <p14:creationId xmlns:p14="http://schemas.microsoft.com/office/powerpoint/2010/main" val="34618959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Services for tax practitioners</a:t>
            </a:r>
            <a:endParaRPr lang="en-AU" dirty="0"/>
          </a:p>
        </p:txBody>
      </p:sp>
      <p:sp>
        <p:nvSpPr>
          <p:cNvPr id="3" name="Subtitle 2"/>
          <p:cNvSpPr>
            <a:spLocks noGrp="1"/>
          </p:cNvSpPr>
          <p:nvPr>
            <p:ph type="subTitle" idx="1"/>
          </p:nvPr>
        </p:nvSpPr>
        <p:spPr/>
        <p:txBody>
          <a:bodyPr/>
          <a:lstStyle/>
          <a:p>
            <a:r>
              <a:rPr lang="en-AU" dirty="0" smtClean="0"/>
              <a:t>Digital Partnership Office</a:t>
            </a:r>
            <a:endParaRPr lang="en-AU" dirty="0"/>
          </a:p>
        </p:txBody>
      </p:sp>
      <p:sp>
        <p:nvSpPr>
          <p:cNvPr id="4" name="Date Placeholder 3"/>
          <p:cNvSpPr>
            <a:spLocks noGrp="1"/>
          </p:cNvSpPr>
          <p:nvPr>
            <p:ph type="dt" sz="half" idx="10"/>
          </p:nvPr>
        </p:nvSpPr>
        <p:spPr>
          <a:xfrm>
            <a:off x="666749" y="6194817"/>
            <a:ext cx="7807326" cy="205184"/>
          </a:xfrm>
        </p:spPr>
        <p:txBody>
          <a:bodyPr/>
          <a:lstStyle/>
          <a:p>
            <a:r>
              <a:rPr lang="en-US" b="1" dirty="0" smtClean="0"/>
              <a:t>Presented by </a:t>
            </a:r>
            <a:r>
              <a:rPr lang="en-US" dirty="0" smtClean="0"/>
              <a:t>Australian Taxation Office </a:t>
            </a:r>
            <a:r>
              <a:rPr lang="en-US" b="1" dirty="0" smtClean="0"/>
              <a:t>/ 27 October 2017</a:t>
            </a:r>
            <a:endParaRPr lang="en-AU" b="1" dirty="0"/>
          </a:p>
        </p:txBody>
      </p:sp>
    </p:spTree>
    <p:extLst>
      <p:ext uri="{BB962C8B-B14F-4D97-AF65-F5344CB8AC3E}">
        <p14:creationId xmlns:p14="http://schemas.microsoft.com/office/powerpoint/2010/main" val="3468031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smtClean="0"/>
              <a:t>Welcome</a:t>
            </a:r>
          </a:p>
          <a:p>
            <a:pPr marL="171450" indent="-171450">
              <a:buFont typeface="Arial" panose="020B0604020202020204" pitchFamily="34" charset="0"/>
              <a:buChar char="•"/>
            </a:pPr>
            <a:r>
              <a:rPr lang="en-AU" dirty="0" smtClean="0"/>
              <a:t>Operational framework update</a:t>
            </a:r>
          </a:p>
          <a:p>
            <a:pPr marL="171450" indent="-171450">
              <a:buFont typeface="Arial" panose="020B0604020202020204" pitchFamily="34" charset="0"/>
              <a:buChar char="•"/>
            </a:pPr>
            <a:r>
              <a:rPr lang="en-AU" dirty="0" smtClean="0"/>
              <a:t>Findings from yesterday</a:t>
            </a:r>
          </a:p>
          <a:p>
            <a:pPr marL="171450" indent="-171450">
              <a:buFont typeface="Arial" panose="020B0604020202020204" pitchFamily="34" charset="0"/>
              <a:buChar char="•"/>
            </a:pPr>
            <a:r>
              <a:rPr lang="en-AU" dirty="0" smtClean="0"/>
              <a:t>TT18 changes continued</a:t>
            </a:r>
          </a:p>
          <a:p>
            <a:pPr marL="171450" indent="-171450">
              <a:buFont typeface="Arial" panose="020B0604020202020204" pitchFamily="34" charset="0"/>
              <a:buChar char="•"/>
            </a:pPr>
            <a:r>
              <a:rPr lang="en-AU" dirty="0" smtClean="0"/>
              <a:t>SBR</a:t>
            </a:r>
          </a:p>
          <a:p>
            <a:pPr marL="171450" indent="-171450">
              <a:buFont typeface="Arial" panose="020B0604020202020204" pitchFamily="34" charset="0"/>
              <a:buChar char="•"/>
            </a:pPr>
            <a:r>
              <a:rPr lang="en-AU" dirty="0" smtClean="0"/>
              <a:t>Real-time analytics for tax practitioners</a:t>
            </a:r>
          </a:p>
          <a:p>
            <a:pPr marL="171450" indent="-171450">
              <a:buFont typeface="Arial" panose="020B0604020202020204" pitchFamily="34" charset="0"/>
              <a:buChar char="•"/>
            </a:pPr>
            <a:r>
              <a:rPr lang="en-AU" dirty="0" smtClean="0"/>
              <a:t>Additional capital gain discount for affordable housing</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44</a:t>
            </a:fld>
            <a:endParaRPr lang="en-AU"/>
          </a:p>
        </p:txBody>
      </p:sp>
      <p:sp>
        <p:nvSpPr>
          <p:cNvPr id="6" name="Subtitle 5"/>
          <p:cNvSpPr>
            <a:spLocks noGrp="1"/>
          </p:cNvSpPr>
          <p:nvPr>
            <p:ph type="subTitle" idx="13"/>
          </p:nvPr>
        </p:nvSpPr>
        <p:spPr/>
        <p:txBody>
          <a:bodyPr/>
          <a:lstStyle/>
          <a:p>
            <a:r>
              <a:rPr lang="en-AU" dirty="0" smtClean="0"/>
              <a:t>Day Two</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Operational framework</a:t>
            </a:r>
            <a:endParaRPr lang="en-AU" dirty="0"/>
          </a:p>
        </p:txBody>
      </p:sp>
    </p:spTree>
    <p:extLst>
      <p:ext uri="{BB962C8B-B14F-4D97-AF65-F5344CB8AC3E}">
        <p14:creationId xmlns:p14="http://schemas.microsoft.com/office/powerpoint/2010/main" val="25582801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Findings from year in review and year ahead activities</a:t>
            </a:r>
            <a:endParaRPr lang="en-AU" dirty="0"/>
          </a:p>
        </p:txBody>
      </p:sp>
    </p:spTree>
    <p:extLst>
      <p:ext uri="{BB962C8B-B14F-4D97-AF65-F5344CB8AC3E}">
        <p14:creationId xmlns:p14="http://schemas.microsoft.com/office/powerpoint/2010/main" val="42704899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Reporting of government grants and payments</a:t>
            </a:r>
          </a:p>
        </p:txBody>
      </p:sp>
      <p:sp>
        <p:nvSpPr>
          <p:cNvPr id="3" name="Content Placeholder 2"/>
          <p:cNvSpPr>
            <a:spLocks noGrp="1"/>
          </p:cNvSpPr>
          <p:nvPr>
            <p:ph idx="1"/>
          </p:nvPr>
        </p:nvSpPr>
        <p:spPr/>
        <p:txBody>
          <a:bodyPr/>
          <a:lstStyle/>
          <a:p>
            <a:r>
              <a:rPr lang="en-AU" dirty="0"/>
              <a:t>From 1 July 2017: </a:t>
            </a:r>
          </a:p>
          <a:p>
            <a:pPr marL="171450" indent="-171450">
              <a:buFont typeface="Arial" panose="020B0604020202020204" pitchFamily="34" charset="0"/>
              <a:buChar char="•"/>
            </a:pPr>
            <a:r>
              <a:rPr lang="en-AU" dirty="0"/>
              <a:t>Federal, state and territory government entities are required to report grants they pay to people or organisations who have an </a:t>
            </a:r>
            <a:r>
              <a:rPr lang="en-AU" dirty="0" smtClean="0"/>
              <a:t>ABN</a:t>
            </a:r>
            <a:endParaRPr lang="en-AU" dirty="0"/>
          </a:p>
          <a:p>
            <a:pPr marL="171450" indent="-171450">
              <a:buFont typeface="Arial" panose="020B0604020202020204" pitchFamily="34" charset="0"/>
              <a:buChar char="•"/>
            </a:pPr>
            <a:r>
              <a:rPr lang="en-AU" dirty="0"/>
              <a:t>Federal, state, territory and local government entities are also required to report payments they make wholly or partly for services</a:t>
            </a:r>
            <a:r>
              <a:rPr lang="en-AU" dirty="0" smtClean="0"/>
              <a:t>.</a:t>
            </a:r>
            <a:endParaRPr lang="en-AU" dirty="0"/>
          </a:p>
          <a:p>
            <a:r>
              <a:rPr lang="en-AU" dirty="0"/>
              <a:t>Reporters will include government departments, agencies, statutory authorities, local councils and government-owned corporations. </a:t>
            </a:r>
          </a:p>
        </p:txBody>
      </p:sp>
      <p:sp>
        <p:nvSpPr>
          <p:cNvPr id="5" name="Slide Number Placeholder 4"/>
          <p:cNvSpPr>
            <a:spLocks noGrp="1"/>
          </p:cNvSpPr>
          <p:nvPr>
            <p:ph type="sldNum" sz="quarter" idx="12"/>
          </p:nvPr>
        </p:nvSpPr>
        <p:spPr/>
        <p:txBody>
          <a:bodyPr/>
          <a:lstStyle/>
          <a:p>
            <a:fld id="{1E312DB4-4461-496E-BE8A-4915DF83011C}" type="slidenum">
              <a:rPr lang="en-AU" smtClean="0"/>
              <a:t>47</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004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Reporting of government grants and payments</a:t>
            </a:r>
          </a:p>
        </p:txBody>
      </p:sp>
      <p:sp>
        <p:nvSpPr>
          <p:cNvPr id="3" name="Content Placeholder 2"/>
          <p:cNvSpPr>
            <a:spLocks noGrp="1"/>
          </p:cNvSpPr>
          <p:nvPr>
            <p:ph idx="1"/>
          </p:nvPr>
        </p:nvSpPr>
        <p:spPr/>
        <p:txBody>
          <a:bodyPr/>
          <a:lstStyle/>
          <a:p>
            <a:r>
              <a:rPr lang="en-AU" dirty="0"/>
              <a:t>Information will be reported using the </a:t>
            </a:r>
            <a:r>
              <a:rPr lang="en-AU" i="1" dirty="0"/>
              <a:t>Taxable payments annual report</a:t>
            </a:r>
            <a:r>
              <a:rPr lang="en-AU" dirty="0"/>
              <a:t> and must be lodged electronically. </a:t>
            </a:r>
          </a:p>
          <a:p>
            <a:r>
              <a:rPr lang="en-AU" dirty="0"/>
              <a:t>Reports must meet the requirements of the </a:t>
            </a:r>
            <a:r>
              <a:rPr lang="en-AU" i="1" dirty="0"/>
              <a:t>Electronic reporting specification – Taxable payments annual report version 2.0.0</a:t>
            </a:r>
            <a:r>
              <a:rPr lang="en-AU" dirty="0"/>
              <a:t> - available at </a:t>
            </a:r>
            <a:r>
              <a:rPr lang="en-AU" dirty="0">
                <a:hlinkClick r:id="rId2"/>
              </a:rPr>
              <a:t>softwaredevelopers.ato.gov.au/</a:t>
            </a:r>
            <a:r>
              <a:rPr lang="en-AU" dirty="0" err="1">
                <a:hlinkClick r:id="rId2"/>
              </a:rPr>
              <a:t>tparGov</a:t>
            </a:r>
            <a:r>
              <a:rPr lang="en-AU" dirty="0"/>
              <a:t> </a:t>
            </a:r>
          </a:p>
          <a:p>
            <a:r>
              <a:rPr lang="en-AU" dirty="0" smtClean="0"/>
              <a:t>First </a:t>
            </a:r>
            <a:r>
              <a:rPr lang="en-AU" dirty="0"/>
              <a:t>report will be for the 2017-18 financial due and is due by 28 August </a:t>
            </a:r>
            <a:r>
              <a:rPr lang="en-AU" dirty="0" smtClean="0"/>
              <a:t>2018</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48</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004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Reporting of government grants and payments</a:t>
            </a:r>
          </a:p>
        </p:txBody>
      </p:sp>
      <p:sp>
        <p:nvSpPr>
          <p:cNvPr id="3" name="Content Placeholder 2"/>
          <p:cNvSpPr>
            <a:spLocks noGrp="1"/>
          </p:cNvSpPr>
          <p:nvPr>
            <p:ph idx="1"/>
          </p:nvPr>
        </p:nvSpPr>
        <p:spPr/>
        <p:txBody>
          <a:bodyPr/>
          <a:lstStyle/>
          <a:p>
            <a:r>
              <a:rPr lang="en-AU" dirty="0"/>
              <a:t>Data reported for individuals (sole traders) will be made available in the ATO’s prefilling service, to make it easier for those businesses and their agents to lodge tax returns</a:t>
            </a:r>
            <a:r>
              <a:rPr lang="en-AU" dirty="0" smtClean="0"/>
              <a:t>.</a:t>
            </a:r>
            <a:endParaRPr lang="en-AU" dirty="0"/>
          </a:p>
          <a:p>
            <a:r>
              <a:rPr lang="en-AU" dirty="0"/>
              <a:t>Data will also be used in our data matching program to identify businesses that haven’t included all their income in their tax return or haven’t lodged. It will also be used to check compliance with GST obligations</a:t>
            </a:r>
            <a:r>
              <a:rPr lang="en-AU" dirty="0" smtClean="0"/>
              <a:t>.</a:t>
            </a:r>
            <a:endParaRPr lang="en-AU" dirty="0"/>
          </a:p>
          <a:p>
            <a:r>
              <a:rPr lang="en-AU" dirty="0"/>
              <a:t>Further information is available:</a:t>
            </a:r>
          </a:p>
          <a:p>
            <a:pPr marL="171450" indent="-171450">
              <a:buFont typeface="Arial" panose="020B0604020202020204" pitchFamily="34" charset="0"/>
              <a:buChar char="•"/>
            </a:pPr>
            <a:r>
              <a:rPr lang="en-AU" dirty="0"/>
              <a:t>at </a:t>
            </a:r>
            <a:r>
              <a:rPr lang="en-AU" dirty="0" smtClean="0">
                <a:hlinkClick r:id="rId2"/>
              </a:rPr>
              <a:t>softwaredevelopers.ato.gov.au/</a:t>
            </a:r>
            <a:r>
              <a:rPr lang="en-AU" dirty="0" err="1" smtClean="0">
                <a:hlinkClick r:id="rId2"/>
              </a:rPr>
              <a:t>tparGov</a:t>
            </a:r>
            <a:endParaRPr lang="en-AU" dirty="0"/>
          </a:p>
          <a:p>
            <a:pPr marL="171450" indent="-171450">
              <a:buFont typeface="Arial" panose="020B0604020202020204" pitchFamily="34" charset="0"/>
              <a:buChar char="•"/>
            </a:pPr>
            <a:r>
              <a:rPr lang="en-AU" dirty="0"/>
              <a:t>by watching our recorded webinar at </a:t>
            </a:r>
            <a:r>
              <a:rPr lang="en-AU" dirty="0" smtClean="0">
                <a:hlinkClick r:id="rId3"/>
              </a:rPr>
              <a:t>ato.gov.au/</a:t>
            </a:r>
            <a:r>
              <a:rPr lang="en-AU" dirty="0" err="1" smtClean="0">
                <a:hlinkClick r:id="rId3"/>
              </a:rPr>
              <a:t>tv</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49</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004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smtClean="0"/>
              <a:t>Enterprise tax plan – reducing the company tax rate 2018</a:t>
            </a:r>
            <a:endParaRPr lang="en-AU" dirty="0"/>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smtClean="0"/>
              <a:t>A ‘Base </a:t>
            </a:r>
            <a:r>
              <a:rPr lang="en-AU" dirty="0"/>
              <a:t>rate entity’ checkbox (label F2) will be inserted into the Company tax return.  It will sit beside the existing Small Business Entity checkbox at label </a:t>
            </a:r>
            <a:r>
              <a:rPr lang="en-AU" dirty="0" smtClean="0"/>
              <a:t>F1.</a:t>
            </a:r>
          </a:p>
          <a:p>
            <a:pPr marL="171450" indent="-171450">
              <a:buFont typeface="Arial" panose="020B0604020202020204" pitchFamily="34" charset="0"/>
              <a:buChar char="•"/>
            </a:pPr>
            <a:r>
              <a:rPr lang="en-AU" dirty="0"/>
              <a:t>A Base rate entity (for 2017-18) is described as </a:t>
            </a:r>
            <a:r>
              <a:rPr lang="en-AU" dirty="0" smtClean="0"/>
              <a:t>having:</a:t>
            </a:r>
          </a:p>
          <a:p>
            <a:pPr marL="351450" lvl="1" indent="-171450">
              <a:buFont typeface="Wingdings" panose="05000000000000000000" pitchFamily="2" charset="2"/>
              <a:buChar char="§"/>
            </a:pPr>
            <a:r>
              <a:rPr lang="en-AU" dirty="0" smtClean="0"/>
              <a:t>Aggregated turnover &lt; $25 m</a:t>
            </a:r>
          </a:p>
          <a:p>
            <a:pPr marL="351450" lvl="1" indent="-171450">
              <a:buFont typeface="Wingdings" panose="05000000000000000000" pitchFamily="2" charset="2"/>
              <a:buChar char="§"/>
            </a:pPr>
            <a:r>
              <a:rPr lang="en-AU" dirty="0" smtClean="0"/>
              <a:t>is carrying on a business</a:t>
            </a:r>
          </a:p>
          <a:p>
            <a:pPr lvl="1" indent="0">
              <a:buNone/>
            </a:pPr>
            <a:r>
              <a:rPr lang="en-AU" b="1" i="1" dirty="0"/>
              <a:t>However Treasury Laws Amendment (Enterprise Tax Plan Base Rate Entity) Bill 2017 introduced on 18/10/17 is proposing to replace the ‘carrying on a business test with an 80% passive income </a:t>
            </a:r>
            <a:r>
              <a:rPr lang="en-AU" b="1" i="1" dirty="0" smtClean="0"/>
              <a:t>test.</a:t>
            </a:r>
            <a:endParaRPr lang="en-AU" b="1" i="1" dirty="0"/>
          </a:p>
          <a:p>
            <a:pPr marL="171450" indent="-171450">
              <a:buFont typeface="Arial" panose="020B0604020202020204" pitchFamily="34" charset="0"/>
              <a:buChar char="•"/>
            </a:pPr>
            <a:r>
              <a:rPr lang="en-AU" dirty="0"/>
              <a:t>A Base </a:t>
            </a:r>
            <a:r>
              <a:rPr lang="en-AU" dirty="0" smtClean="0"/>
              <a:t>rate entity:</a:t>
            </a:r>
          </a:p>
          <a:p>
            <a:pPr marL="351450" lvl="1" indent="-171450">
              <a:buFont typeface="Wingdings" panose="05000000000000000000" pitchFamily="2" charset="2"/>
              <a:buChar char="§"/>
            </a:pPr>
            <a:r>
              <a:rPr lang="en-AU" dirty="0"/>
              <a:t>will receive the 27.5% tax rate.  (Other companies will receive 30%, apart from </a:t>
            </a:r>
            <a:r>
              <a:rPr lang="en-AU" dirty="0" err="1"/>
              <a:t>Anzsic</a:t>
            </a:r>
            <a:r>
              <a:rPr lang="en-AU" dirty="0"/>
              <a:t> exceptions</a:t>
            </a:r>
            <a:r>
              <a:rPr lang="en-AU" dirty="0" smtClean="0"/>
              <a:t>).</a:t>
            </a:r>
          </a:p>
          <a:p>
            <a:pPr marL="351450" lvl="1" indent="-171450">
              <a:buFont typeface="Wingdings" panose="05000000000000000000" pitchFamily="2" charset="2"/>
              <a:buChar char="§"/>
            </a:pPr>
            <a:r>
              <a:rPr lang="en-AU" dirty="0"/>
              <a:t>must base the franking of their distributions on the 27.5% tax rate.</a:t>
            </a:r>
          </a:p>
          <a:p>
            <a:pPr marL="171450" indent="-171450">
              <a:buFont typeface="Arial" panose="020B0604020202020204" pitchFamily="34" charset="0"/>
              <a:buChar char="•"/>
            </a:pPr>
            <a:r>
              <a:rPr lang="en-AU" dirty="0"/>
              <a:t>Pay As You Go Instalments will reflect the lower tax rate where the ATO is able to identify eligible taxpayers.</a:t>
            </a:r>
          </a:p>
          <a:p>
            <a:pPr marL="171450" indent="-171450">
              <a:buFont typeface="Arial" panose="020B0604020202020204" pitchFamily="34" charset="0"/>
              <a:buChar char="•"/>
            </a:pPr>
            <a:r>
              <a:rPr lang="en-AU" dirty="0"/>
              <a:t>Other minor impacts – Trust Assessment code, calculators, R&amp;D </a:t>
            </a:r>
            <a:r>
              <a:rPr lang="en-AU" dirty="0" smtClean="0"/>
              <a:t>calculations</a:t>
            </a:r>
            <a:endParaRPr lang="en-AU" dirty="0"/>
          </a:p>
          <a:p>
            <a:pPr lvl="1" indent="0">
              <a:buNone/>
            </a:pPr>
            <a:endParaRPr lang="en-AU" dirty="0" smtClean="0"/>
          </a:p>
        </p:txBody>
      </p:sp>
      <p:sp>
        <p:nvSpPr>
          <p:cNvPr id="4"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
        <p:nvSpPr>
          <p:cNvPr id="5" name="Slide Number Placeholder 4"/>
          <p:cNvSpPr>
            <a:spLocks noGrp="1"/>
          </p:cNvSpPr>
          <p:nvPr>
            <p:ph type="sldNum" sz="quarter" idx="12"/>
          </p:nvPr>
        </p:nvSpPr>
        <p:spPr/>
        <p:txBody>
          <a:bodyPr/>
          <a:lstStyle/>
          <a:p>
            <a:fld id="{1E312DB4-4461-496E-BE8A-4915DF83011C}" type="slidenum">
              <a:rPr lang="en-AU" smtClean="0"/>
              <a:t>5</a:t>
            </a:fld>
            <a:endParaRPr lang="en-AU"/>
          </a:p>
        </p:txBody>
      </p:sp>
      <p:sp>
        <p:nvSpPr>
          <p:cNvPr id="6" name="Subtitle 5"/>
          <p:cNvSpPr>
            <a:spLocks noGrp="1"/>
          </p:cNvSpPr>
          <p:nvPr>
            <p:ph type="subTitle" idx="13"/>
          </p:nvPr>
        </p:nvSpPr>
        <p:spPr/>
        <p:txBody>
          <a:bodyPr/>
          <a:lstStyle/>
          <a:p>
            <a:r>
              <a:rPr lang="en-AU" dirty="0" smtClean="0"/>
              <a:t>CA2018 – 034</a:t>
            </a:r>
            <a:endParaRPr lang="en-AU" dirty="0"/>
          </a:p>
        </p:txBody>
      </p:sp>
    </p:spTree>
    <p:extLst>
      <p:ext uri="{BB962C8B-B14F-4D97-AF65-F5344CB8AC3E}">
        <p14:creationId xmlns:p14="http://schemas.microsoft.com/office/powerpoint/2010/main" val="39526114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Further expansion of Taxable Payments Reporting System (TPRS)</a:t>
            </a:r>
          </a:p>
        </p:txBody>
      </p:sp>
      <p:sp>
        <p:nvSpPr>
          <p:cNvPr id="3" name="Content Placeholder 2"/>
          <p:cNvSpPr>
            <a:spLocks noGrp="1"/>
          </p:cNvSpPr>
          <p:nvPr>
            <p:ph idx="1"/>
          </p:nvPr>
        </p:nvSpPr>
        <p:spPr/>
        <p:txBody>
          <a:bodyPr/>
          <a:lstStyle/>
          <a:p>
            <a:r>
              <a:rPr lang="en-AU" dirty="0"/>
              <a:t>The Black Economy Task Force recommended an expansion of TPRS to the cleaning and courier sectors.  This was formalised by an announcement in the May Federal Budget</a:t>
            </a:r>
            <a:r>
              <a:rPr lang="en-AU" dirty="0" smtClean="0"/>
              <a:t>.</a:t>
            </a:r>
            <a:endParaRPr lang="en-AU" dirty="0"/>
          </a:p>
          <a:p>
            <a:pPr marL="171450" indent="-171450">
              <a:buFont typeface="Arial" panose="020B0604020202020204" pitchFamily="34" charset="0"/>
              <a:buChar char="•"/>
            </a:pPr>
            <a:r>
              <a:rPr lang="en-AU" dirty="0"/>
              <a:t>The system will operate in a similar manner to that which applies in the building and construction industry and use the existing taxable payments annual </a:t>
            </a:r>
            <a:r>
              <a:rPr lang="en-AU" dirty="0" smtClean="0"/>
              <a:t>report</a:t>
            </a:r>
            <a:endParaRPr lang="en-AU" dirty="0"/>
          </a:p>
          <a:p>
            <a:pPr marL="171450" indent="-171450">
              <a:buFont typeface="Arial" panose="020B0604020202020204" pitchFamily="34" charset="0"/>
              <a:buChar char="•"/>
            </a:pPr>
            <a:r>
              <a:rPr lang="en-AU" dirty="0"/>
              <a:t>The system will:</a:t>
            </a:r>
          </a:p>
          <a:p>
            <a:pPr marL="351450" lvl="1" indent="-171450">
              <a:buFont typeface="Wingdings" panose="05000000000000000000" pitchFamily="2" charset="2"/>
              <a:buChar char="§"/>
            </a:pPr>
            <a:r>
              <a:rPr lang="en-AU" dirty="0"/>
              <a:t>require businesses that provide cleaning and courier services to report on payments they make to contractors for cleaning and courier services</a:t>
            </a:r>
          </a:p>
          <a:p>
            <a:pPr marL="351450" lvl="1" indent="-171450">
              <a:buFont typeface="Wingdings" panose="05000000000000000000" pitchFamily="2" charset="2"/>
              <a:buChar char="§"/>
            </a:pPr>
            <a:r>
              <a:rPr lang="en-AU" dirty="0"/>
              <a:t>commence in these sectors from 1 July 2018, with the first taxable payments annual report being due for the 2018-19 year being due by 28 August </a:t>
            </a:r>
            <a:r>
              <a:rPr lang="en-AU" dirty="0" smtClean="0"/>
              <a:t>2019</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50</a:t>
            </a:fld>
            <a:endParaRPr lang="en-AU"/>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Further expansion of Taxable Payments Reporting System (TPRS)</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The ATO is working with Treasury to prepare Exposure Draft Law for public </a:t>
            </a:r>
            <a:r>
              <a:rPr lang="en-AU" dirty="0" smtClean="0"/>
              <a:t>consultation</a:t>
            </a:r>
            <a:endParaRPr lang="en-AU" dirty="0"/>
          </a:p>
          <a:p>
            <a:pPr marL="171450" indent="-171450">
              <a:buFont typeface="Arial" panose="020B0604020202020204" pitchFamily="34" charset="0"/>
              <a:buChar char="•"/>
            </a:pPr>
            <a:r>
              <a:rPr lang="en-AU" dirty="0"/>
              <a:t>It is anticipated that consultation will take place in this calendar year and all consultation information will be published on the Treasury </a:t>
            </a:r>
            <a:r>
              <a:rPr lang="en-AU" dirty="0" smtClean="0"/>
              <a:t>website</a:t>
            </a:r>
            <a:endParaRPr lang="en-AU" dirty="0"/>
          </a:p>
          <a:p>
            <a:pPr marL="171450" indent="-171450">
              <a:buFont typeface="Arial" panose="020B0604020202020204" pitchFamily="34" charset="0"/>
              <a:buChar char="•"/>
            </a:pPr>
            <a:r>
              <a:rPr lang="en-AU" dirty="0"/>
              <a:t>Once the law is settled, the ATO will undertake an awareness and education program to inform businesses in these industries of their obligations and how to comply.  We will also keep digital service providers informed via the software developers </a:t>
            </a:r>
            <a:r>
              <a:rPr lang="en-AU" dirty="0" smtClean="0"/>
              <a:t>webpage</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51</a:t>
            </a:fld>
            <a:endParaRPr lang="en-AU"/>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Third party reporting – shares and units </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Transfers of shares or units in unit trusts may give rise to income tax (including capital gains tax (CGT)) consequences. </a:t>
            </a:r>
          </a:p>
          <a:p>
            <a:pPr marL="171450" indent="-171450">
              <a:buFont typeface="Arial" panose="020B0604020202020204" pitchFamily="34" charset="0"/>
              <a:buChar char="•"/>
            </a:pPr>
            <a:r>
              <a:rPr lang="en-AU" dirty="0"/>
              <a:t>Subdivision 396-B of the </a:t>
            </a:r>
            <a:r>
              <a:rPr lang="en-AU" i="1" dirty="0"/>
              <a:t>Taxation Administration Act 1953</a:t>
            </a:r>
            <a:r>
              <a:rPr lang="en-AU" dirty="0"/>
              <a:t> (TAA 1953) will capture data on transactions involving shares or units</a:t>
            </a:r>
            <a:r>
              <a:rPr lang="en-AU" dirty="0" smtClean="0"/>
              <a:t>.</a:t>
            </a:r>
            <a:endParaRPr lang="en-AU" dirty="0"/>
          </a:p>
          <a:p>
            <a:pPr marL="171450" indent="-171450">
              <a:buFont typeface="Arial" panose="020B0604020202020204" pitchFamily="34" charset="0"/>
              <a:buChar char="•"/>
            </a:pPr>
            <a:r>
              <a:rPr lang="en-AU" dirty="0"/>
              <a:t>This data will be collected from the Australian Security and Investment Commission, stockbrokers, share registries, trustees and fund managers. Starting from 1 July 2016 for ASIC, and 1 July 2017 for the other reporters</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52</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008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Third party reporting – shares and units </a:t>
            </a:r>
          </a:p>
        </p:txBody>
      </p:sp>
      <p:sp>
        <p:nvSpPr>
          <p:cNvPr id="5" name="Slide Number Placeholder 4"/>
          <p:cNvSpPr>
            <a:spLocks noGrp="1"/>
          </p:cNvSpPr>
          <p:nvPr>
            <p:ph type="sldNum" sz="quarter" idx="12"/>
          </p:nvPr>
        </p:nvSpPr>
        <p:spPr/>
        <p:txBody>
          <a:bodyPr/>
          <a:lstStyle/>
          <a:p>
            <a:fld id="{1E312DB4-4461-496E-BE8A-4915DF83011C}" type="slidenum">
              <a:rPr lang="en-AU" smtClean="0"/>
              <a:t>53</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008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grpSp>
        <p:nvGrpSpPr>
          <p:cNvPr id="55" name="Group 54"/>
          <p:cNvGrpSpPr/>
          <p:nvPr/>
        </p:nvGrpSpPr>
        <p:grpSpPr>
          <a:xfrm>
            <a:off x="-118123" y="2329200"/>
            <a:ext cx="8985160" cy="2828763"/>
            <a:chOff x="-118123" y="2227819"/>
            <a:chExt cx="8985160" cy="2828763"/>
          </a:xfrm>
        </p:grpSpPr>
        <p:pic>
          <p:nvPicPr>
            <p:cNvPr id="56" name="Picture 2" descr="\\CBR21A001PPN\ub75n$\My Pictures\RTATO_icons\RTATO-icons-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744" y="2227819"/>
              <a:ext cx="359595" cy="438531"/>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3" descr="\\CBR21A001PPN\ub75n$\My Pictures\Feature icons\008atoapp-badge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0756" t="25611" r="32193" b="26729"/>
            <a:stretch/>
          </p:blipFill>
          <p:spPr bwMode="auto">
            <a:xfrm>
              <a:off x="315144" y="4496588"/>
              <a:ext cx="533400" cy="514722"/>
            </a:xfrm>
            <a:prstGeom prst="rect">
              <a:avLst/>
            </a:prstGeom>
            <a:noFill/>
            <a:extLst>
              <a:ext uri="{909E8E84-426E-40DD-AFC4-6F175D3DCCD1}">
                <a14:hiddenFill xmlns:a14="http://schemas.microsoft.com/office/drawing/2010/main">
                  <a:solidFill>
                    <a:srgbClr val="FFFFFF"/>
                  </a:solidFill>
                </a14:hiddenFill>
              </a:ext>
            </a:extLst>
          </p:spPr>
        </p:pic>
        <p:cxnSp>
          <p:nvCxnSpPr>
            <p:cNvPr id="58" name="Straight Arrow Connector 57"/>
            <p:cNvCxnSpPr/>
            <p:nvPr/>
          </p:nvCxnSpPr>
          <p:spPr bwMode="auto">
            <a:xfrm>
              <a:off x="4403965" y="3062024"/>
              <a:ext cx="1" cy="290904"/>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pic>
          <p:nvPicPr>
            <p:cNvPr id="59" name="Picture 4" descr="\\CBR21A001PPN\ub75n$\My Pictures\banners\067industry-construction3.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331" y="3146894"/>
              <a:ext cx="977026" cy="628439"/>
            </a:xfrm>
            <a:prstGeom prst="rect">
              <a:avLst/>
            </a:prstGeom>
            <a:noFill/>
            <a:extLst>
              <a:ext uri="{909E8E84-426E-40DD-AFC4-6F175D3DCCD1}">
                <a14:hiddenFill xmlns:a14="http://schemas.microsoft.com/office/drawing/2010/main">
                  <a:solidFill>
                    <a:srgbClr val="FFFFFF"/>
                  </a:solidFill>
                </a14:hiddenFill>
              </a:ext>
            </a:extLst>
          </p:spPr>
        </p:pic>
        <p:grpSp>
          <p:nvGrpSpPr>
            <p:cNvPr id="60" name="Group 59"/>
            <p:cNvGrpSpPr/>
            <p:nvPr/>
          </p:nvGrpSpPr>
          <p:grpSpPr>
            <a:xfrm>
              <a:off x="-118123" y="2278618"/>
              <a:ext cx="8985160" cy="2777964"/>
              <a:chOff x="-118123" y="2227818"/>
              <a:chExt cx="8985160" cy="2777963"/>
            </a:xfrm>
          </p:grpSpPr>
          <p:grpSp>
            <p:nvGrpSpPr>
              <p:cNvPr id="63" name="Group 62"/>
              <p:cNvGrpSpPr/>
              <p:nvPr/>
            </p:nvGrpSpPr>
            <p:grpSpPr>
              <a:xfrm>
                <a:off x="-118123" y="2227818"/>
                <a:ext cx="8985160" cy="2777963"/>
                <a:chOff x="5171" y="1530169"/>
                <a:chExt cx="8985160" cy="5070112"/>
              </a:xfrm>
            </p:grpSpPr>
            <p:cxnSp>
              <p:nvCxnSpPr>
                <p:cNvPr id="65" name="Straight Arrow Connector 64"/>
                <p:cNvCxnSpPr/>
                <p:nvPr/>
              </p:nvCxnSpPr>
              <p:spPr bwMode="auto">
                <a:xfrm>
                  <a:off x="6593934" y="3013586"/>
                  <a:ext cx="0" cy="477327"/>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sp>
              <p:nvSpPr>
                <p:cNvPr id="66" name="Rectangle 177"/>
                <p:cNvSpPr>
                  <a:spLocks noChangeArrowheads="1"/>
                </p:cNvSpPr>
                <p:nvPr/>
              </p:nvSpPr>
              <p:spPr bwMode="auto">
                <a:xfrm>
                  <a:off x="5073894" y="3376613"/>
                  <a:ext cx="228600" cy="11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AU" sz="1100"/>
                </a:p>
              </p:txBody>
            </p:sp>
            <p:sp>
              <p:nvSpPr>
                <p:cNvPr id="67" name="Rectangle 179"/>
                <p:cNvSpPr>
                  <a:spLocks noChangeArrowheads="1"/>
                </p:cNvSpPr>
                <p:nvPr/>
              </p:nvSpPr>
              <p:spPr bwMode="auto">
                <a:xfrm>
                  <a:off x="2940294" y="3355976"/>
                  <a:ext cx="228600" cy="11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AU" sz="1100"/>
                </a:p>
              </p:txBody>
            </p:sp>
            <p:sp>
              <p:nvSpPr>
                <p:cNvPr id="68" name="TextBox 67"/>
                <p:cNvSpPr txBox="1"/>
                <p:nvPr/>
              </p:nvSpPr>
              <p:spPr>
                <a:xfrm>
                  <a:off x="1258694" y="1530169"/>
                  <a:ext cx="1910200" cy="356498"/>
                </a:xfrm>
                <a:prstGeom prst="roundRect">
                  <a:avLst/>
                </a:prstGeom>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b="0" dirty="0" smtClean="0"/>
                    <a:t>Registers account</a:t>
                  </a:r>
                  <a:endParaRPr lang="en-AU" sz="1100" b="0" dirty="0"/>
                </a:p>
              </p:txBody>
            </p:sp>
            <p:sp>
              <p:nvSpPr>
                <p:cNvPr id="69" name="TextBox 68"/>
                <p:cNvSpPr txBox="1"/>
                <p:nvPr/>
              </p:nvSpPr>
              <p:spPr>
                <a:xfrm>
                  <a:off x="7626358" y="1547259"/>
                  <a:ext cx="1362807" cy="698316"/>
                </a:xfrm>
                <a:prstGeom prst="roundRect">
                  <a:avLst/>
                </a:prstGeom>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dirty="0" smtClean="0"/>
                    <a:t>Uses pre-fill to complete return</a:t>
                  </a:r>
                  <a:endParaRPr lang="en-AU" sz="1100" b="0" dirty="0"/>
                </a:p>
              </p:txBody>
            </p:sp>
            <p:sp>
              <p:nvSpPr>
                <p:cNvPr id="70" name="Rectangle 69"/>
                <p:cNvSpPr/>
                <p:nvPr/>
              </p:nvSpPr>
              <p:spPr bwMode="auto">
                <a:xfrm>
                  <a:off x="2736631" y="4703704"/>
                  <a:ext cx="844062" cy="481450"/>
                </a:xfrm>
                <a:prstGeom prst="rect">
                  <a:avLst/>
                </a:prstGeom>
                <a:no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AU" sz="1100" b="1" i="0" u="none" strike="noStrike" cap="none" normalizeH="0" baseline="0" smtClean="0">
                    <a:ln>
                      <a:noFill/>
                    </a:ln>
                    <a:solidFill>
                      <a:srgbClr val="111111"/>
                    </a:solidFill>
                    <a:effectLst/>
                    <a:latin typeface="Arial" charset="0"/>
                  </a:endParaRPr>
                </a:p>
              </p:txBody>
            </p:sp>
            <p:sp>
              <p:nvSpPr>
                <p:cNvPr id="71" name="TextBox 70"/>
                <p:cNvSpPr txBox="1"/>
                <p:nvPr/>
              </p:nvSpPr>
              <p:spPr>
                <a:xfrm>
                  <a:off x="4028796" y="2736897"/>
                  <a:ext cx="996923" cy="356498"/>
                </a:xfrm>
                <a:prstGeom prst="roundRect">
                  <a:avLst/>
                </a:prstGeom>
                <a:solidFill>
                  <a:schemeClr val="accent1"/>
                </a:solidFill>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dirty="0" smtClean="0"/>
                    <a:t>ASIC</a:t>
                  </a:r>
                  <a:endParaRPr lang="en-AU" sz="1100" dirty="0"/>
                </a:p>
              </p:txBody>
            </p:sp>
            <p:sp>
              <p:nvSpPr>
                <p:cNvPr id="72" name="TextBox 71"/>
                <p:cNvSpPr txBox="1"/>
                <p:nvPr/>
              </p:nvSpPr>
              <p:spPr>
                <a:xfrm>
                  <a:off x="5171" y="2080522"/>
                  <a:ext cx="1461796" cy="477469"/>
                </a:xfrm>
                <a:prstGeom prst="rect">
                  <a:avLst/>
                </a:prstGeom>
                <a:noFill/>
              </p:spPr>
              <p:txBody>
                <a:bodyPr wrap="square" rtlCol="0">
                  <a:spAutoFit/>
                </a:bodyPr>
                <a:lstStyle/>
                <a:p>
                  <a:pPr algn="ctr"/>
                  <a:r>
                    <a:rPr lang="en-AU" sz="1100" dirty="0" smtClean="0">
                      <a:latin typeface="Arial Narrow" panose="020B0606020202030204" pitchFamily="34" charset="0"/>
                    </a:rPr>
                    <a:t>Taxpayer </a:t>
                  </a:r>
                </a:p>
              </p:txBody>
            </p:sp>
            <p:sp>
              <p:nvSpPr>
                <p:cNvPr id="73" name="TextBox 72"/>
                <p:cNvSpPr txBox="1"/>
                <p:nvPr/>
              </p:nvSpPr>
              <p:spPr>
                <a:xfrm>
                  <a:off x="1320990" y="4199202"/>
                  <a:ext cx="2410011" cy="1040135"/>
                </a:xfrm>
                <a:prstGeom prst="roundRect">
                  <a:avLst/>
                </a:prstGeom>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r>
                    <a:rPr lang="en-AU" sz="1100" b="0" dirty="0" smtClean="0"/>
                    <a:t>Reports identity details</a:t>
                  </a:r>
                </a:p>
                <a:p>
                  <a:pPr marL="171450" indent="-171450">
                    <a:buFont typeface="Arial" panose="020B0604020202020204" pitchFamily="34" charset="0"/>
                    <a:buChar char="•"/>
                  </a:pPr>
                  <a:r>
                    <a:rPr lang="en-AU" sz="1100" dirty="0" smtClean="0"/>
                    <a:t>Annually (option for bi-annual)</a:t>
                  </a:r>
                </a:p>
                <a:p>
                  <a:pPr marL="171450" indent="-171450">
                    <a:buFont typeface="Arial" panose="020B0604020202020204" pitchFamily="34" charset="0"/>
                    <a:buChar char="•"/>
                  </a:pPr>
                  <a:r>
                    <a:rPr lang="en-AU" sz="1100" b="0" dirty="0" smtClean="0"/>
                    <a:t>XML or flat file</a:t>
                  </a:r>
                </a:p>
              </p:txBody>
            </p:sp>
            <p:sp>
              <p:nvSpPr>
                <p:cNvPr id="74" name="TextBox 73"/>
                <p:cNvSpPr txBox="1"/>
                <p:nvPr/>
              </p:nvSpPr>
              <p:spPr>
                <a:xfrm>
                  <a:off x="5831146" y="2724172"/>
                  <a:ext cx="1525576" cy="356498"/>
                </a:xfrm>
                <a:prstGeom prst="roundRect">
                  <a:avLst/>
                </a:prstGeom>
                <a:solidFill>
                  <a:schemeClr val="accent1"/>
                </a:solidFill>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dirty="0" smtClean="0"/>
                    <a:t>Share registries</a:t>
                  </a:r>
                  <a:endParaRPr lang="en-AU" sz="1100" dirty="0"/>
                </a:p>
              </p:txBody>
            </p:sp>
            <p:sp>
              <p:nvSpPr>
                <p:cNvPr id="75" name="TextBox 74"/>
                <p:cNvSpPr txBox="1"/>
                <p:nvPr/>
              </p:nvSpPr>
              <p:spPr>
                <a:xfrm>
                  <a:off x="1320990" y="5779285"/>
                  <a:ext cx="6035732" cy="698316"/>
                </a:xfrm>
                <a:prstGeom prst="roundRect">
                  <a:avLst/>
                </a:prstGeom>
                <a:solidFill>
                  <a:schemeClr val="accent1"/>
                </a:solidFill>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b="0" dirty="0" smtClean="0"/>
                    <a:t>ATO Data Matching</a:t>
                  </a:r>
                </a:p>
                <a:p>
                  <a:pPr marL="171450" indent="-171450" algn="ctr">
                    <a:buFont typeface="Arial" panose="020B0604020202020204" pitchFamily="34" charset="0"/>
                    <a:buChar char="•"/>
                  </a:pPr>
                  <a:r>
                    <a:rPr lang="en-AU" sz="1100" dirty="0" smtClean="0"/>
                    <a:t>Incorporates  existing data sources</a:t>
                  </a:r>
                  <a:endParaRPr lang="en-AU" sz="1100" b="0" dirty="0" smtClean="0"/>
                </a:p>
              </p:txBody>
            </p:sp>
            <p:sp>
              <p:nvSpPr>
                <p:cNvPr id="76" name="TextBox 75"/>
                <p:cNvSpPr txBox="1"/>
                <p:nvPr/>
              </p:nvSpPr>
              <p:spPr>
                <a:xfrm>
                  <a:off x="5860491" y="1547259"/>
                  <a:ext cx="1466885" cy="698316"/>
                </a:xfrm>
                <a:prstGeom prst="roundRect">
                  <a:avLst/>
                </a:prstGeom>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b="0" dirty="0" smtClean="0"/>
                    <a:t>Participates in bonus share issue</a:t>
                  </a:r>
                  <a:endParaRPr lang="en-AU" sz="1100" b="0" dirty="0"/>
                </a:p>
              </p:txBody>
            </p:sp>
            <p:sp>
              <p:nvSpPr>
                <p:cNvPr id="77" name="TextBox 76"/>
                <p:cNvSpPr txBox="1"/>
                <p:nvPr/>
              </p:nvSpPr>
              <p:spPr>
                <a:xfrm>
                  <a:off x="7947455" y="5670944"/>
                  <a:ext cx="924854" cy="356498"/>
                </a:xfrm>
                <a:prstGeom prst="roundRect">
                  <a:avLst/>
                </a:prstGeom>
                <a:solidFill>
                  <a:schemeClr val="accent1"/>
                </a:solidFill>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b="0" dirty="0" err="1" smtClean="0"/>
                    <a:t>Lodgment</a:t>
                  </a:r>
                  <a:endParaRPr lang="en-AU" sz="1100" b="0" dirty="0" smtClean="0"/>
                </a:p>
              </p:txBody>
            </p:sp>
            <p:sp>
              <p:nvSpPr>
                <p:cNvPr id="78" name="TextBox 77"/>
                <p:cNvSpPr txBox="1"/>
                <p:nvPr/>
              </p:nvSpPr>
              <p:spPr>
                <a:xfrm>
                  <a:off x="7829433" y="6243783"/>
                  <a:ext cx="1160898" cy="356498"/>
                </a:xfrm>
                <a:prstGeom prst="roundRect">
                  <a:avLst/>
                </a:prstGeom>
                <a:solidFill>
                  <a:srgbClr val="FFC000"/>
                </a:solidFill>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b="0" dirty="0" smtClean="0"/>
                    <a:t>Compliance</a:t>
                  </a:r>
                </a:p>
              </p:txBody>
            </p:sp>
            <p:cxnSp>
              <p:nvCxnSpPr>
                <p:cNvPr id="79" name="Straight Arrow Connector 78"/>
                <p:cNvCxnSpPr/>
                <p:nvPr/>
              </p:nvCxnSpPr>
              <p:spPr bwMode="auto">
                <a:xfrm>
                  <a:off x="1814873" y="3425039"/>
                  <a:ext cx="0" cy="1013374"/>
                </a:xfrm>
                <a:prstGeom prst="straightConnector1">
                  <a:avLst/>
                </a:prstGeom>
                <a:noFill/>
                <a:ln w="9525" cap="flat" cmpd="sng" algn="ctr">
                  <a:noFill/>
                  <a:prstDash val="solid"/>
                  <a:round/>
                  <a:headEnd type="none" w="med" len="med"/>
                  <a:tailEnd type="arrow"/>
                </a:ln>
                <a:effectLst/>
              </p:spPr>
            </p:cxnSp>
            <p:cxnSp>
              <p:nvCxnSpPr>
                <p:cNvPr id="80" name="Straight Arrow Connector 79"/>
                <p:cNvCxnSpPr>
                  <a:stCxn id="68" idx="2"/>
                  <a:endCxn id="68" idx="2"/>
                </p:cNvCxnSpPr>
                <p:nvPr/>
              </p:nvCxnSpPr>
              <p:spPr bwMode="auto">
                <a:xfrm>
                  <a:off x="2213794" y="1886667"/>
                  <a:ext cx="0" cy="0"/>
                </a:xfrm>
                <a:prstGeom prst="straightConnector1">
                  <a:avLst/>
                </a:prstGeom>
                <a:noFill/>
                <a:ln w="9525" cap="flat" cmpd="sng" algn="ctr">
                  <a:solidFill>
                    <a:schemeClr val="accent2">
                      <a:lumMod val="60000"/>
                      <a:lumOff val="40000"/>
                    </a:schemeClr>
                  </a:solidFill>
                  <a:prstDash val="solid"/>
                  <a:round/>
                  <a:headEnd type="none" w="med" len="med"/>
                  <a:tailEnd type="arrow"/>
                </a:ln>
                <a:effectLst/>
              </p:spPr>
            </p:cxnSp>
            <p:cxnSp>
              <p:nvCxnSpPr>
                <p:cNvPr id="81" name="Straight Arrow Connector 80"/>
                <p:cNvCxnSpPr>
                  <a:stCxn id="68" idx="2"/>
                  <a:endCxn id="96" idx="0"/>
                </p:cNvCxnSpPr>
                <p:nvPr/>
              </p:nvCxnSpPr>
              <p:spPr bwMode="auto">
                <a:xfrm flipH="1">
                  <a:off x="2160473" y="1886667"/>
                  <a:ext cx="53321" cy="822250"/>
                </a:xfrm>
                <a:prstGeom prst="straightConnector1">
                  <a:avLst/>
                </a:prstGeom>
                <a:noFill/>
                <a:ln w="9525" cap="flat" cmpd="sng" algn="ctr">
                  <a:noFill/>
                  <a:prstDash val="solid"/>
                  <a:round/>
                  <a:headEnd type="none" w="med" len="med"/>
                  <a:tailEnd type="arrow"/>
                </a:ln>
                <a:effectLst/>
              </p:spPr>
            </p:cxnSp>
            <p:cxnSp>
              <p:nvCxnSpPr>
                <p:cNvPr id="82" name="Straight Arrow Connector 81"/>
                <p:cNvCxnSpPr>
                  <a:stCxn id="68" idx="2"/>
                  <a:endCxn id="96" idx="0"/>
                </p:cNvCxnSpPr>
                <p:nvPr/>
              </p:nvCxnSpPr>
              <p:spPr bwMode="auto">
                <a:xfrm flipH="1">
                  <a:off x="2160473" y="1886667"/>
                  <a:ext cx="53321" cy="822250"/>
                </a:xfrm>
                <a:prstGeom prst="straightConnector1">
                  <a:avLst/>
                </a:prstGeom>
                <a:noFill/>
                <a:ln w="9525" cap="flat" cmpd="sng" algn="ctr">
                  <a:noFill/>
                  <a:prstDash val="solid"/>
                  <a:round/>
                  <a:headEnd type="none" w="med" len="med"/>
                  <a:tailEnd type="arrow"/>
                </a:ln>
                <a:effectLst/>
              </p:spPr>
            </p:cxnSp>
            <p:cxnSp>
              <p:nvCxnSpPr>
                <p:cNvPr id="83" name="Straight Arrow Connector 82"/>
                <p:cNvCxnSpPr/>
                <p:nvPr/>
              </p:nvCxnSpPr>
              <p:spPr bwMode="auto">
                <a:xfrm>
                  <a:off x="1422692" y="3632282"/>
                  <a:ext cx="952892" cy="932263"/>
                </a:xfrm>
                <a:prstGeom prst="straightConnector1">
                  <a:avLst/>
                </a:prstGeom>
                <a:noFill/>
                <a:ln w="9525" cap="flat" cmpd="sng" algn="ctr">
                  <a:noFill/>
                  <a:prstDash val="solid"/>
                  <a:round/>
                  <a:headEnd type="none" w="med" len="med"/>
                  <a:tailEnd type="arrow"/>
                </a:ln>
                <a:effectLst/>
              </p:spPr>
            </p:cxnSp>
            <p:cxnSp>
              <p:nvCxnSpPr>
                <p:cNvPr id="84" name="Straight Arrow Connector 83"/>
                <p:cNvCxnSpPr/>
                <p:nvPr/>
              </p:nvCxnSpPr>
              <p:spPr bwMode="auto">
                <a:xfrm>
                  <a:off x="1840234" y="1877641"/>
                  <a:ext cx="8636" cy="831280"/>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cxnSp>
              <p:nvCxnSpPr>
                <p:cNvPr id="85" name="Straight Arrow Connector 84"/>
                <p:cNvCxnSpPr>
                  <a:stCxn id="76" idx="2"/>
                  <a:endCxn id="74" idx="0"/>
                </p:cNvCxnSpPr>
                <p:nvPr/>
              </p:nvCxnSpPr>
              <p:spPr bwMode="auto">
                <a:xfrm>
                  <a:off x="6593934" y="2245575"/>
                  <a:ext cx="0" cy="478597"/>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cxnSp>
              <p:nvCxnSpPr>
                <p:cNvPr id="86" name="Straight Arrow Connector 85"/>
                <p:cNvCxnSpPr/>
                <p:nvPr/>
              </p:nvCxnSpPr>
              <p:spPr bwMode="auto">
                <a:xfrm>
                  <a:off x="2529558" y="2357982"/>
                  <a:ext cx="0" cy="350938"/>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cxnSp>
              <p:nvCxnSpPr>
                <p:cNvPr id="87" name="Straight Arrow Connector 82"/>
                <p:cNvCxnSpPr>
                  <a:endCxn id="92" idx="1"/>
                </p:cNvCxnSpPr>
                <p:nvPr/>
              </p:nvCxnSpPr>
              <p:spPr bwMode="auto">
                <a:xfrm rot="16200000" flipH="1">
                  <a:off x="1677517" y="3167790"/>
                  <a:ext cx="613168" cy="270458"/>
                </a:xfrm>
                <a:prstGeom prst="bentConnector2">
                  <a:avLst/>
                </a:prstGeom>
                <a:noFill/>
                <a:ln w="19050" cap="flat" cmpd="sng" algn="ctr">
                  <a:solidFill>
                    <a:schemeClr val="accent5">
                      <a:lumMod val="25000"/>
                    </a:schemeClr>
                  </a:solidFill>
                  <a:prstDash val="solid"/>
                  <a:round/>
                  <a:headEnd type="none" w="med" len="med"/>
                  <a:tailEnd type="triangle" w="med" len="med"/>
                </a:ln>
                <a:effectLst/>
              </p:spPr>
            </p:cxnSp>
            <p:cxnSp>
              <p:nvCxnSpPr>
                <p:cNvPr id="88" name="Straight Arrow Connector 87"/>
                <p:cNvCxnSpPr/>
                <p:nvPr/>
              </p:nvCxnSpPr>
              <p:spPr bwMode="auto">
                <a:xfrm>
                  <a:off x="8686876" y="2335711"/>
                  <a:ext cx="0" cy="3335233"/>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cxnSp>
              <p:nvCxnSpPr>
                <p:cNvPr id="89" name="Straight Arrow Connector 88"/>
                <p:cNvCxnSpPr>
                  <a:stCxn id="77" idx="2"/>
                  <a:endCxn id="78" idx="0"/>
                </p:cNvCxnSpPr>
                <p:nvPr/>
              </p:nvCxnSpPr>
              <p:spPr bwMode="auto">
                <a:xfrm>
                  <a:off x="8409882" y="6027442"/>
                  <a:ext cx="0" cy="216340"/>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cxnSp>
              <p:nvCxnSpPr>
                <p:cNvPr id="90" name="Elbow Connector 89"/>
                <p:cNvCxnSpPr>
                  <a:endCxn id="69" idx="2"/>
                </p:cNvCxnSpPr>
                <p:nvPr/>
              </p:nvCxnSpPr>
              <p:spPr bwMode="auto">
                <a:xfrm rot="5400000" flipH="1" flipV="1">
                  <a:off x="6037426" y="3564871"/>
                  <a:ext cx="3589631" cy="951040"/>
                </a:xfrm>
                <a:prstGeom prst="bentConnector3">
                  <a:avLst>
                    <a:gd name="adj1" fmla="val 50000"/>
                  </a:avLst>
                </a:prstGeom>
                <a:noFill/>
                <a:ln w="19050" cap="flat" cmpd="sng" algn="ctr">
                  <a:solidFill>
                    <a:schemeClr val="accent5">
                      <a:lumMod val="25000"/>
                    </a:schemeClr>
                  </a:solidFill>
                  <a:prstDash val="solid"/>
                  <a:round/>
                  <a:headEnd type="none" w="med" len="med"/>
                  <a:tailEnd type="triangle" w="med" len="med"/>
                </a:ln>
                <a:effectLst/>
              </p:spPr>
            </p:cxnSp>
            <p:cxnSp>
              <p:nvCxnSpPr>
                <p:cNvPr id="91" name="Straight Arrow Connector 90"/>
                <p:cNvCxnSpPr>
                  <a:endCxn id="78" idx="1"/>
                </p:cNvCxnSpPr>
                <p:nvPr/>
              </p:nvCxnSpPr>
              <p:spPr bwMode="auto">
                <a:xfrm>
                  <a:off x="7356722" y="6422033"/>
                  <a:ext cx="472711" cy="0"/>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sp>
              <p:nvSpPr>
                <p:cNvPr id="92" name="TextBox 91"/>
                <p:cNvSpPr txBox="1"/>
                <p:nvPr/>
              </p:nvSpPr>
              <p:spPr>
                <a:xfrm>
                  <a:off x="2119330" y="3260447"/>
                  <a:ext cx="1611671" cy="698316"/>
                </a:xfrm>
                <a:prstGeom prst="roundRect">
                  <a:avLst/>
                </a:prstGeom>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dirty="0" smtClean="0"/>
                    <a:t>Puts order on ASX</a:t>
                  </a:r>
                </a:p>
                <a:p>
                  <a:pPr algn="ctr"/>
                  <a:r>
                    <a:rPr lang="en-AU" sz="1100" b="0" dirty="0" smtClean="0"/>
                    <a:t>ASX reports to ASIC</a:t>
                  </a:r>
                  <a:endParaRPr lang="en-AU" sz="1100" b="0" dirty="0"/>
                </a:p>
              </p:txBody>
            </p:sp>
            <p:cxnSp>
              <p:nvCxnSpPr>
                <p:cNvPr id="93" name="Straight Arrow Connector 92"/>
                <p:cNvCxnSpPr/>
                <p:nvPr/>
              </p:nvCxnSpPr>
              <p:spPr bwMode="auto">
                <a:xfrm flipH="1">
                  <a:off x="1841497" y="2989379"/>
                  <a:ext cx="7373" cy="1209822"/>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cxnSp>
              <p:nvCxnSpPr>
                <p:cNvPr id="94" name="Straight Arrow Connector 93"/>
                <p:cNvCxnSpPr/>
                <p:nvPr/>
              </p:nvCxnSpPr>
              <p:spPr bwMode="auto">
                <a:xfrm flipH="1">
                  <a:off x="1844552" y="5214531"/>
                  <a:ext cx="4318" cy="564754"/>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sp>
              <p:nvSpPr>
                <p:cNvPr id="95" name="TextBox 94"/>
                <p:cNvSpPr txBox="1"/>
                <p:nvPr/>
              </p:nvSpPr>
              <p:spPr>
                <a:xfrm>
                  <a:off x="2118594" y="2023232"/>
                  <a:ext cx="1872000" cy="356498"/>
                </a:xfrm>
                <a:prstGeom prst="roundRect">
                  <a:avLst/>
                </a:prstGeom>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dirty="0" smtClean="0"/>
                    <a:t>Places order to b</a:t>
                  </a:r>
                  <a:r>
                    <a:rPr lang="en-AU" sz="1100" b="0" dirty="0" smtClean="0"/>
                    <a:t>uy shares</a:t>
                  </a:r>
                  <a:endParaRPr lang="en-AU" sz="1100" b="0" dirty="0"/>
                </a:p>
              </p:txBody>
            </p:sp>
            <p:sp>
              <p:nvSpPr>
                <p:cNvPr id="96" name="TextBox 95"/>
                <p:cNvSpPr txBox="1"/>
                <p:nvPr/>
              </p:nvSpPr>
              <p:spPr>
                <a:xfrm>
                  <a:off x="1662011" y="2708918"/>
                  <a:ext cx="996923" cy="356498"/>
                </a:xfrm>
                <a:prstGeom prst="roundRect">
                  <a:avLst/>
                </a:prstGeom>
                <a:solidFill>
                  <a:schemeClr val="accent1"/>
                </a:solidFill>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pPr algn="ctr"/>
                  <a:r>
                    <a:rPr lang="en-AU" sz="1100" dirty="0" smtClean="0"/>
                    <a:t>Broker</a:t>
                  </a:r>
                  <a:endParaRPr lang="en-AU" sz="1100" dirty="0"/>
                </a:p>
              </p:txBody>
            </p:sp>
            <p:cxnSp>
              <p:nvCxnSpPr>
                <p:cNvPr id="97" name="Straight Arrow Connector 96"/>
                <p:cNvCxnSpPr/>
                <p:nvPr/>
              </p:nvCxnSpPr>
              <p:spPr bwMode="auto">
                <a:xfrm>
                  <a:off x="4527258" y="4642398"/>
                  <a:ext cx="0" cy="1136887"/>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sp>
              <p:nvSpPr>
                <p:cNvPr id="98" name="TextBox 97"/>
                <p:cNvSpPr txBox="1"/>
                <p:nvPr/>
              </p:nvSpPr>
              <p:spPr>
                <a:xfrm>
                  <a:off x="4139474" y="3470277"/>
                  <a:ext cx="1512704" cy="1381952"/>
                </a:xfrm>
                <a:prstGeom prst="roundRect">
                  <a:avLst/>
                </a:prstGeom>
              </p:spPr>
              <p:style>
                <a:lnRef idx="2">
                  <a:schemeClr val="accent5"/>
                </a:lnRef>
                <a:fillRef idx="1">
                  <a:schemeClr val="lt1"/>
                </a:fillRef>
                <a:effectRef idx="0">
                  <a:schemeClr val="accent5"/>
                </a:effectRef>
                <a:fontRef idx="minor">
                  <a:schemeClr val="dk1"/>
                </a:fontRef>
              </p:style>
              <p:txBody>
                <a:bodyPr wrap="square" lIns="3600" tIns="3600" rIns="3600" bIns="3600" rtlCol="0">
                  <a:spAutoFit/>
                </a:bodyPr>
                <a:lstStyle/>
                <a:p>
                  <a:r>
                    <a:rPr lang="en-AU" sz="1100" b="0" dirty="0" smtClean="0"/>
                    <a:t>Provides on-</a:t>
                  </a:r>
                  <a:r>
                    <a:rPr lang="en-AU" sz="1100" dirty="0" smtClean="0"/>
                    <a:t>market trade data</a:t>
                  </a:r>
                </a:p>
                <a:p>
                  <a:pPr marL="92075" indent="-92075">
                    <a:buFont typeface="Arial" panose="020B0604020202020204" pitchFamily="34" charset="0"/>
                    <a:buChar char="•"/>
                  </a:pPr>
                  <a:r>
                    <a:rPr lang="en-AU" sz="1100" dirty="0" smtClean="0"/>
                    <a:t>From 1 July 2016</a:t>
                  </a:r>
                </a:p>
                <a:p>
                  <a:pPr marL="92075" indent="-92075">
                    <a:buFont typeface="Arial" panose="020B0604020202020204" pitchFamily="34" charset="0"/>
                    <a:buChar char="•"/>
                  </a:pPr>
                  <a:r>
                    <a:rPr lang="en-AU" sz="1100" dirty="0" smtClean="0"/>
                    <a:t>Linked to broker data</a:t>
                  </a:r>
                  <a:endParaRPr lang="en-AU" sz="1100" b="0" dirty="0" smtClean="0"/>
                </a:p>
              </p:txBody>
            </p:sp>
            <p:cxnSp>
              <p:nvCxnSpPr>
                <p:cNvPr id="99" name="Straight Arrow Connector 98"/>
                <p:cNvCxnSpPr/>
                <p:nvPr/>
              </p:nvCxnSpPr>
              <p:spPr bwMode="auto">
                <a:xfrm>
                  <a:off x="6593934" y="4519865"/>
                  <a:ext cx="0" cy="1259420"/>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sp>
              <p:nvSpPr>
                <p:cNvPr id="100" name="TextBox 99"/>
                <p:cNvSpPr txBox="1"/>
                <p:nvPr/>
              </p:nvSpPr>
              <p:spPr>
                <a:xfrm>
                  <a:off x="5889836" y="3470277"/>
                  <a:ext cx="2094771" cy="1040135"/>
                </a:xfrm>
                <a:prstGeom prst="roundRect">
                  <a:avLst/>
                </a:prstGeom>
              </p:spPr>
              <p:style>
                <a:lnRef idx="2">
                  <a:schemeClr val="accent5"/>
                </a:lnRef>
                <a:fillRef idx="1">
                  <a:schemeClr val="lt1"/>
                </a:fillRef>
                <a:effectRef idx="0">
                  <a:schemeClr val="accent5"/>
                </a:effectRef>
                <a:fontRef idx="minor">
                  <a:schemeClr val="dk1"/>
                </a:fontRef>
              </p:style>
              <p:txBody>
                <a:bodyPr wrap="square" lIns="36000" tIns="3600" rIns="0" bIns="3600" rtlCol="0">
                  <a:spAutoFit/>
                </a:bodyPr>
                <a:lstStyle/>
                <a:p>
                  <a:r>
                    <a:rPr lang="en-AU" sz="1100" b="0" dirty="0" smtClean="0"/>
                    <a:t>Reports off-market transactions</a:t>
                  </a:r>
                </a:p>
                <a:p>
                  <a:pPr marL="92075" indent="-92075">
                    <a:buFont typeface="Arial" panose="020B0604020202020204" pitchFamily="34" charset="0"/>
                    <a:buChar char="•"/>
                  </a:pPr>
                  <a:r>
                    <a:rPr lang="en-AU" sz="1100" dirty="0" smtClean="0"/>
                    <a:t>Annually (option for bi-annual)</a:t>
                  </a:r>
                </a:p>
                <a:p>
                  <a:pPr marL="92075" indent="-92075">
                    <a:buFont typeface="Arial" panose="020B0604020202020204" pitchFamily="34" charset="0"/>
                    <a:buChar char="•"/>
                  </a:pPr>
                  <a:r>
                    <a:rPr lang="en-AU" sz="1100" b="0" dirty="0" smtClean="0"/>
                    <a:t>Flat file or AIIR flat file</a:t>
                  </a:r>
                </a:p>
              </p:txBody>
            </p:sp>
            <p:cxnSp>
              <p:nvCxnSpPr>
                <p:cNvPr id="101" name="Straight Arrow Connector 100"/>
                <p:cNvCxnSpPr>
                  <a:stCxn id="92" idx="3"/>
                </p:cNvCxnSpPr>
                <p:nvPr/>
              </p:nvCxnSpPr>
              <p:spPr bwMode="auto">
                <a:xfrm>
                  <a:off x="3731001" y="3609604"/>
                  <a:ext cx="408473" cy="12409"/>
                </a:xfrm>
                <a:prstGeom prst="straightConnector1">
                  <a:avLst/>
                </a:prstGeom>
                <a:noFill/>
                <a:ln w="19050" cap="flat" cmpd="sng" algn="ctr">
                  <a:solidFill>
                    <a:schemeClr val="accent5">
                      <a:lumMod val="25000"/>
                    </a:schemeClr>
                  </a:solidFill>
                  <a:prstDash val="solid"/>
                  <a:round/>
                  <a:headEnd type="none" w="med" len="med"/>
                  <a:tailEnd type="triangle" w="med" len="med"/>
                </a:ln>
                <a:effectLst/>
              </p:spPr>
            </p:cxnSp>
          </p:grpSp>
          <p:sp>
            <p:nvSpPr>
              <p:cNvPr id="64" name="TextBox 63"/>
              <p:cNvSpPr txBox="1"/>
              <p:nvPr/>
            </p:nvSpPr>
            <p:spPr>
              <a:xfrm>
                <a:off x="-97715" y="3735096"/>
                <a:ext cx="1461796" cy="261610"/>
              </a:xfrm>
              <a:prstGeom prst="rect">
                <a:avLst/>
              </a:prstGeom>
              <a:noFill/>
            </p:spPr>
            <p:txBody>
              <a:bodyPr wrap="square" rtlCol="0">
                <a:spAutoFit/>
              </a:bodyPr>
              <a:lstStyle/>
              <a:p>
                <a:pPr algn="ctr"/>
                <a:r>
                  <a:rPr lang="en-AU" sz="1100" dirty="0" smtClean="0">
                    <a:latin typeface="Arial Narrow" panose="020B0606020202030204" pitchFamily="34" charset="0"/>
                  </a:rPr>
                  <a:t>Third parties </a:t>
                </a:r>
              </a:p>
            </p:txBody>
          </p:sp>
        </p:grpSp>
        <p:cxnSp>
          <p:nvCxnSpPr>
            <p:cNvPr id="61" name="Straight Connector 60"/>
            <p:cNvCxnSpPr/>
            <p:nvPr/>
          </p:nvCxnSpPr>
          <p:spPr>
            <a:xfrm>
              <a:off x="266801" y="2815894"/>
              <a:ext cx="8600236" cy="0"/>
            </a:xfrm>
            <a:prstGeom prst="line">
              <a:avLst/>
            </a:prstGeom>
            <a:ln w="6350">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65635" y="4397241"/>
              <a:ext cx="8600236" cy="0"/>
            </a:xfrm>
            <a:prstGeom prst="line">
              <a:avLst/>
            </a:prstGeom>
            <a:ln w="6350">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5072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Third party reporting – shares and units </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Data must be reported by 31 July each year, with optional 6-monthly reporting. </a:t>
            </a:r>
          </a:p>
          <a:p>
            <a:pPr marL="171450" indent="-171450">
              <a:buFont typeface="Arial" panose="020B0604020202020204" pitchFamily="34" charset="0"/>
              <a:buChar char="•"/>
            </a:pPr>
            <a:r>
              <a:rPr lang="en-AU" dirty="0"/>
              <a:t>For 2017-18 individual tax returns we will be expanding the informative pre-fill detail: </a:t>
            </a:r>
          </a:p>
          <a:p>
            <a:pPr marL="351450" lvl="1" indent="-171450">
              <a:buFont typeface="Wingdings" panose="05000000000000000000" pitchFamily="2" charset="2"/>
              <a:buChar char="§"/>
            </a:pPr>
            <a:r>
              <a:rPr lang="en-AU" dirty="0"/>
              <a:t>Prior year informative messages were limited to security description, code and date </a:t>
            </a:r>
          </a:p>
          <a:p>
            <a:pPr marL="351450" lvl="1" indent="-171450">
              <a:buFont typeface="Wingdings" panose="05000000000000000000" pitchFamily="2" charset="2"/>
              <a:buChar char="§"/>
            </a:pPr>
            <a:r>
              <a:rPr lang="en-AU" dirty="0"/>
              <a:t>With the legislative data we are able to expand this to include proceeds</a:t>
            </a:r>
            <a:r>
              <a:rPr lang="en-AU" dirty="0" smtClean="0"/>
              <a:t>.</a:t>
            </a:r>
            <a:endParaRPr lang="en-AU" dirty="0"/>
          </a:p>
          <a:p>
            <a:pPr marL="171450" indent="-171450">
              <a:buFont typeface="Arial" panose="020B0604020202020204" pitchFamily="34" charset="0"/>
              <a:buChar char="•"/>
            </a:pPr>
            <a:r>
              <a:rPr lang="en-AU" dirty="0"/>
              <a:t>Pre-fill from 2019 onwards will more significantly improve our digital service offerings</a:t>
            </a:r>
          </a:p>
          <a:p>
            <a:pPr marL="351450" lvl="1" indent="-171450">
              <a:buFont typeface="Wingdings" panose="05000000000000000000" pitchFamily="2" charset="2"/>
              <a:buChar char="§"/>
            </a:pPr>
            <a:r>
              <a:rPr lang="en-AU" dirty="0"/>
              <a:t>Data would only be supplied where a CGT trigger appears to have occurred.</a:t>
            </a:r>
          </a:p>
          <a:p>
            <a:pPr marL="351450" lvl="1" indent="-171450">
              <a:buFont typeface="Wingdings" panose="05000000000000000000" pitchFamily="2" charset="2"/>
              <a:buChar char="§"/>
            </a:pPr>
            <a:r>
              <a:rPr lang="en-AU" dirty="0"/>
              <a:t>Would tax agents prefer to pull down data for each taxpayer depending on gaps in taxpayer records?</a:t>
            </a:r>
          </a:p>
          <a:p>
            <a:pPr marL="351450" lvl="1" indent="-171450">
              <a:buFont typeface="Wingdings" panose="05000000000000000000" pitchFamily="2" charset="2"/>
              <a:buChar char="§"/>
            </a:pPr>
            <a:r>
              <a:rPr lang="en-AU" dirty="0"/>
              <a:t>Would tax agents prefer raw transactions or a summary of the data</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54</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008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Morning break</a:t>
            </a:r>
            <a:endParaRPr lang="en-AU" dirty="0"/>
          </a:p>
        </p:txBody>
      </p:sp>
    </p:spTree>
    <p:extLst>
      <p:ext uri="{BB962C8B-B14F-4D97-AF65-F5344CB8AC3E}">
        <p14:creationId xmlns:p14="http://schemas.microsoft.com/office/powerpoint/2010/main" val="2291433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Allocation of PAYGW credits and received payments against overseas repayment levies</a:t>
            </a:r>
          </a:p>
        </p:txBody>
      </p:sp>
      <p:sp>
        <p:nvSpPr>
          <p:cNvPr id="3" name="Content Placeholder 2"/>
          <p:cNvSpPr>
            <a:spLocks noGrp="1"/>
          </p:cNvSpPr>
          <p:nvPr>
            <p:ph idx="1"/>
          </p:nvPr>
        </p:nvSpPr>
        <p:spPr/>
        <p:txBody>
          <a:bodyPr/>
          <a:lstStyle/>
          <a:p>
            <a:r>
              <a:rPr lang="en-AU" dirty="0"/>
              <a:t>Where a client has an overseas levy raised for a HELP or TSL debt based on worldwide income, the following system changes are being introduced</a:t>
            </a:r>
            <a:r>
              <a:rPr lang="en-AU" dirty="0" smtClean="0"/>
              <a:t>:</a:t>
            </a:r>
            <a:endParaRPr lang="en-AU" dirty="0"/>
          </a:p>
          <a:p>
            <a:pPr marL="171450" indent="-171450">
              <a:buFont typeface="Arial" panose="020B0604020202020204" pitchFamily="34" charset="0"/>
              <a:buChar char="•"/>
            </a:pPr>
            <a:r>
              <a:rPr lang="en-AU" dirty="0"/>
              <a:t>Income tax account structure:</a:t>
            </a:r>
          </a:p>
          <a:p>
            <a:pPr marL="351450" lvl="1" indent="-171450">
              <a:buFont typeface="Wingdings" panose="05000000000000000000" pitchFamily="2" charset="2"/>
              <a:buChar char="§"/>
            </a:pPr>
            <a:r>
              <a:rPr lang="en-AU" dirty="0"/>
              <a:t>New roles under the income tax account are being created to support posting of the overseas levy amounts raised. </a:t>
            </a:r>
          </a:p>
          <a:p>
            <a:pPr marL="351450" lvl="1" indent="-171450">
              <a:buFont typeface="Wingdings" panose="05000000000000000000" pitchFamily="2" charset="2"/>
              <a:buChar char="§"/>
            </a:pPr>
            <a:r>
              <a:rPr lang="en-AU" b="1" dirty="0"/>
              <a:t>Impact – transactions posted against these roles will need to be included in the statement of account view for income tax</a:t>
            </a:r>
            <a:r>
              <a:rPr lang="en-AU" b="1" dirty="0" smtClean="0"/>
              <a:t>.</a:t>
            </a:r>
            <a:endParaRPr lang="en-AU" b="1" dirty="0"/>
          </a:p>
          <a:p>
            <a:pPr marL="171450" indent="-171450">
              <a:buFont typeface="Arial" panose="020B0604020202020204" pitchFamily="34" charset="0"/>
              <a:buChar char="•"/>
            </a:pPr>
            <a:r>
              <a:rPr lang="en-AU" dirty="0"/>
              <a:t>Income tax form and payment processing:</a:t>
            </a:r>
          </a:p>
          <a:p>
            <a:pPr marL="351450" lvl="1" indent="-171450">
              <a:buFont typeface="Wingdings" panose="05000000000000000000" pitchFamily="2" charset="2"/>
              <a:buChar char="§"/>
            </a:pPr>
            <a:r>
              <a:rPr lang="en-AU" dirty="0"/>
              <a:t>Where an Australian income tax return is lodged with PAYGW credits and an overseas levy is raised in the same income year, the PAYGW credits must be allocated to the overseas levy amount first leaving any unpaid portion be applied against income tax liabilities. Transactions will be created to reflect the allocation to the overseas levy.</a:t>
            </a:r>
          </a:p>
          <a:p>
            <a:pPr marL="351450" lvl="1" indent="-171450">
              <a:buFont typeface="Wingdings" panose="05000000000000000000" pitchFamily="2" charset="2"/>
              <a:buChar char="§"/>
            </a:pPr>
            <a:r>
              <a:rPr lang="en-AU" dirty="0"/>
              <a:t>Payment and credit allocation within the income tax account is being modified to offset any overseas levy amount before any other unpaid income tax liabilities.</a:t>
            </a:r>
          </a:p>
          <a:p>
            <a:pPr marL="351450" lvl="1" indent="-171450">
              <a:buFont typeface="Wingdings" panose="05000000000000000000" pitchFamily="2" charset="2"/>
              <a:buChar char="§"/>
            </a:pPr>
            <a:r>
              <a:rPr lang="en-AU" b="1" dirty="0"/>
              <a:t>Impact - These changes will need to be reflected in any calculations/estimates provided through external software prior to </a:t>
            </a:r>
            <a:r>
              <a:rPr lang="en-AU" b="1" dirty="0" err="1"/>
              <a:t>lodgment</a:t>
            </a:r>
            <a:r>
              <a:rPr lang="en-AU" b="1" dirty="0" smtClean="0"/>
              <a:t>.</a:t>
            </a:r>
            <a:endParaRPr lang="en-AU" b="1" dirty="0"/>
          </a:p>
        </p:txBody>
      </p:sp>
      <p:sp>
        <p:nvSpPr>
          <p:cNvPr id="5" name="Slide Number Placeholder 4"/>
          <p:cNvSpPr>
            <a:spLocks noGrp="1"/>
          </p:cNvSpPr>
          <p:nvPr>
            <p:ph type="sldNum" sz="quarter" idx="12"/>
          </p:nvPr>
        </p:nvSpPr>
        <p:spPr/>
        <p:txBody>
          <a:bodyPr/>
          <a:lstStyle/>
          <a:p>
            <a:fld id="{1E312DB4-4461-496E-BE8A-4915DF83011C}" type="slidenum">
              <a:rPr lang="en-AU" smtClean="0"/>
              <a:t>56</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023</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New liability code for VET student loans (VSL)</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The VET Student Loan (VSL) scheme replaced the VET FEE-HELP scheme on 1 January 2017</a:t>
            </a:r>
            <a:r>
              <a:rPr lang="en-AU" dirty="0" smtClean="0"/>
              <a:t>;</a:t>
            </a:r>
            <a:endParaRPr lang="en-AU" dirty="0"/>
          </a:p>
          <a:p>
            <a:pPr marL="171450" indent="-171450">
              <a:buFont typeface="Arial" panose="020B0604020202020204" pitchFamily="34" charset="0"/>
              <a:buChar char="•"/>
            </a:pPr>
            <a:r>
              <a:rPr lang="en-AU" dirty="0"/>
              <a:t>There is a 12-month grandfathering period to phase out the old scheme which means that the ATO would need to be able to receive both VET FEE-HELP and VSL debts simultaneously</a:t>
            </a:r>
            <a:r>
              <a:rPr lang="en-AU" dirty="0" smtClean="0"/>
              <a:t>;</a:t>
            </a:r>
            <a:endParaRPr lang="en-AU" dirty="0"/>
          </a:p>
          <a:p>
            <a:pPr marL="171450" indent="-171450">
              <a:buFont typeface="Arial" panose="020B0604020202020204" pitchFamily="34" charset="0"/>
              <a:buChar char="•"/>
            </a:pPr>
            <a:r>
              <a:rPr lang="en-AU" dirty="0"/>
              <a:t>Although separate liability codes are required to record these debts, both VET FEE-HELP and VSL debts will show as a ‘HELP’ debt on ATO Online and a Statement of Account, as they still remain part of the combined overall HELP debt</a:t>
            </a:r>
            <a:r>
              <a:rPr lang="en-AU" dirty="0" smtClean="0"/>
              <a:t>;</a:t>
            </a:r>
            <a:endParaRPr lang="en-AU" dirty="0"/>
          </a:p>
          <a:p>
            <a:pPr marL="171450" indent="-171450">
              <a:buFont typeface="Arial" panose="020B0604020202020204" pitchFamily="34" charset="0"/>
              <a:buChar char="•"/>
            </a:pPr>
            <a:r>
              <a:rPr lang="en-AU" b="1" dirty="0"/>
              <a:t>Impact</a:t>
            </a:r>
            <a:r>
              <a:rPr lang="en-AU" dirty="0"/>
              <a:t> – New VSL code needs to be built to allow VSL debts to be recorded separately from VET FEE-HELP debts</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57</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026</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7507283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Remove HECS-HELP benefit and new HELP repayment rates and thresholds</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The HHB allowed eligible students to reduce their compulsory HELP repayment raised on a NOA up to a maximum amount each income year for a total period of 5 years</a:t>
            </a:r>
            <a:r>
              <a:rPr lang="en-AU" dirty="0" smtClean="0"/>
              <a:t>;</a:t>
            </a:r>
            <a:endParaRPr lang="en-AU" dirty="0"/>
          </a:p>
          <a:p>
            <a:pPr marL="171450" indent="-171450">
              <a:buFont typeface="Arial" panose="020B0604020202020204" pitchFamily="34" charset="0"/>
              <a:buChar char="•"/>
            </a:pPr>
            <a:r>
              <a:rPr lang="en-AU" dirty="0"/>
              <a:t>Law was passed to no longer allow the claiming of the HHB from 1 July 2017. That is, the HHB for the 2017 income year would be the last year a HHB can be applied for</a:t>
            </a:r>
            <a:r>
              <a:rPr lang="en-AU" dirty="0" smtClean="0"/>
              <a:t>;</a:t>
            </a:r>
            <a:endParaRPr lang="en-AU" dirty="0"/>
          </a:p>
          <a:p>
            <a:pPr marL="171450" indent="-171450">
              <a:buFont typeface="Arial" panose="020B0604020202020204" pitchFamily="34" charset="0"/>
              <a:buChar char="•"/>
            </a:pPr>
            <a:r>
              <a:rPr lang="en-AU" b="1" dirty="0"/>
              <a:t>Impact</a:t>
            </a:r>
            <a:r>
              <a:rPr lang="en-AU" dirty="0"/>
              <a:t> - Applications for the HHB relating to the 2017 income year must be received by the ATO no later than 30 June 2019</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58</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027</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18953119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Capital Gains Tax changes for foreign investors – CGT main residence exemption</a:t>
            </a:r>
          </a:p>
        </p:txBody>
      </p:sp>
      <p:sp>
        <p:nvSpPr>
          <p:cNvPr id="3" name="Content Placeholder 2"/>
          <p:cNvSpPr>
            <a:spLocks noGrp="1"/>
          </p:cNvSpPr>
          <p:nvPr>
            <p:ph idx="1"/>
          </p:nvPr>
        </p:nvSpPr>
        <p:spPr/>
        <p:txBody>
          <a:bodyPr/>
          <a:lstStyle/>
          <a:p>
            <a:r>
              <a:rPr lang="en-AU" dirty="0"/>
              <a:t>In the 2017-18 Budget the Government announced the following changes  to Australia's foreign resident capital gains tax (CGT) regime</a:t>
            </a:r>
            <a:r>
              <a:rPr lang="en-AU" dirty="0" smtClean="0"/>
              <a:t>:</a:t>
            </a:r>
            <a:endParaRPr lang="en-AU" dirty="0"/>
          </a:p>
          <a:p>
            <a:pPr marL="171450" indent="-171450">
              <a:buFont typeface="Arial" panose="020B0604020202020204" pitchFamily="34" charset="0"/>
              <a:buChar char="•"/>
            </a:pPr>
            <a:r>
              <a:rPr lang="en-AU" dirty="0"/>
              <a:t>Deny foreign residents access to the CGT main residence exemption from 7:30PM (AEST) on 9 May 2017 (Budget night</a:t>
            </a:r>
            <a:r>
              <a:rPr lang="en-AU" dirty="0" smtClean="0"/>
              <a:t>)</a:t>
            </a:r>
            <a:endParaRPr lang="en-AU" dirty="0"/>
          </a:p>
          <a:p>
            <a:pPr marL="171450" indent="-171450">
              <a:buFont typeface="Arial" panose="020B0604020202020204" pitchFamily="34" charset="0"/>
              <a:buChar char="•"/>
            </a:pPr>
            <a:r>
              <a:rPr lang="en-AU" dirty="0"/>
              <a:t>Properties acquired prior to this date will be grandfathered until 30 June 2019. If a Foreign resident disposes of the property before 30 June 2019 they can continue to claim the CGT main residence exemption</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59</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033</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520092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353339"/>
            <a:ext cx="6840000" cy="1154162"/>
          </a:xfrm>
        </p:spPr>
        <p:txBody>
          <a:bodyPr/>
          <a:lstStyle/>
          <a:p>
            <a:r>
              <a:rPr lang="en-AU" dirty="0"/>
              <a:t>New treatment of fringe benefits for calculation of Adjusted taxable income and Rebate income</a:t>
            </a:r>
          </a:p>
        </p:txBody>
      </p:sp>
      <p:sp>
        <p:nvSpPr>
          <p:cNvPr id="3" name="Content Placeholder 2"/>
          <p:cNvSpPr>
            <a:spLocks noGrp="1"/>
          </p:cNvSpPr>
          <p:nvPr>
            <p:ph idx="1"/>
          </p:nvPr>
        </p:nvSpPr>
        <p:spPr/>
        <p:txBody>
          <a:bodyPr/>
          <a:lstStyle/>
          <a:p>
            <a:r>
              <a:rPr lang="en-AU" dirty="0"/>
              <a:t>The Government modified the meaning of ‘adjusted fringe benefits total’ so that the reportable fringe benefits do not get adjusted down when calculating a taxpayer’s entitlement for the following from 1 July 2017:</a:t>
            </a:r>
          </a:p>
          <a:p>
            <a:pPr marL="228600" indent="-228600">
              <a:buFont typeface="+mj-lt"/>
              <a:buAutoNum type="arabicPeriod"/>
            </a:pPr>
            <a:r>
              <a:rPr lang="en-AU" dirty="0"/>
              <a:t>Net medical expenses tax offset</a:t>
            </a:r>
          </a:p>
          <a:p>
            <a:pPr marL="228600" indent="-228600">
              <a:buFont typeface="+mj-lt"/>
              <a:buAutoNum type="arabicPeriod"/>
            </a:pPr>
            <a:r>
              <a:rPr lang="en-AU" dirty="0"/>
              <a:t>Low income superannuation tax offset</a:t>
            </a:r>
          </a:p>
          <a:p>
            <a:pPr marL="228600" indent="-228600">
              <a:buFont typeface="+mj-lt"/>
              <a:buAutoNum type="arabicPeriod"/>
            </a:pPr>
            <a:r>
              <a:rPr lang="en-AU" dirty="0"/>
              <a:t>Dependent (invalid and invalid carer) tax offset</a:t>
            </a:r>
          </a:p>
          <a:p>
            <a:pPr marL="228600" indent="-228600">
              <a:buFont typeface="+mj-lt"/>
              <a:buAutoNum type="arabicPeriod"/>
            </a:pPr>
            <a:r>
              <a:rPr lang="en-AU" dirty="0"/>
              <a:t>Rebate income for calculation of Seniors and pensioners tax offset </a:t>
            </a:r>
          </a:p>
          <a:p>
            <a:pPr marL="228600" indent="-228600">
              <a:buFont typeface="+mj-lt"/>
              <a:buAutoNum type="arabicPeriod"/>
            </a:pPr>
            <a:r>
              <a:rPr lang="en-AU" dirty="0"/>
              <a:t>Dependent (non-student child under 21 or student) notional tax offset for calculation of Zone and overseas forces tax offset</a:t>
            </a:r>
          </a:p>
          <a:p>
            <a:pPr marL="228600" indent="-228600">
              <a:buFont typeface="+mj-lt"/>
              <a:buAutoNum type="arabicPeriod"/>
            </a:pPr>
            <a:r>
              <a:rPr lang="en-AU" dirty="0"/>
              <a:t>Whether a child is considered a dependent for Medicare levy purposes.</a:t>
            </a:r>
          </a:p>
          <a:p>
            <a:r>
              <a:rPr lang="en-AU" dirty="0"/>
              <a:t>Reportable fringe benefits will continue to be adjusted down if paid by certain not-for-profit institutions which are eligible for exemption from fringe benefits tax – i.e. public benevolent institutions, health promotion charities, public hospitals and public ambulance services</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6</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006</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3809195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Capital Gains Tax changes for foreign investors – CGT main residence exemption</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The </a:t>
            </a:r>
            <a:r>
              <a:rPr lang="en-AU" dirty="0">
                <a:hlinkClick r:id="rId2"/>
              </a:rPr>
              <a:t>Treasury Laws Amendment (Housing Tax Integrity) Bill 2017</a:t>
            </a:r>
            <a:r>
              <a:rPr lang="en-AU" dirty="0"/>
              <a:t> exposure draft was released for consultation on 21 July 2017. </a:t>
            </a:r>
          </a:p>
          <a:p>
            <a:pPr marL="171450" indent="-171450">
              <a:buFont typeface="Arial" panose="020B0604020202020204" pitchFamily="34" charset="0"/>
              <a:buChar char="•"/>
            </a:pPr>
            <a:r>
              <a:rPr lang="en-AU" dirty="0"/>
              <a:t>Submissions closed on 15 August 2017. The proposal is still subject to Parliamentary processes before becoming law</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60</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033</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33637485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Capital Gains Tax changes for foreign investors – CGT main residence exemption</a:t>
            </a:r>
          </a:p>
        </p:txBody>
      </p:sp>
      <p:sp>
        <p:nvSpPr>
          <p:cNvPr id="3" name="Content Placeholder 2"/>
          <p:cNvSpPr>
            <a:spLocks noGrp="1"/>
          </p:cNvSpPr>
          <p:nvPr>
            <p:ph idx="1"/>
          </p:nvPr>
        </p:nvSpPr>
        <p:spPr/>
        <p:txBody>
          <a:bodyPr/>
          <a:lstStyle/>
          <a:p>
            <a:r>
              <a:rPr lang="en-AU" dirty="0"/>
              <a:t>The policy as outlined in the exposure draft: </a:t>
            </a:r>
          </a:p>
          <a:p>
            <a:pPr marL="171450" indent="-171450">
              <a:buFont typeface="Arial" panose="020B0604020202020204" pitchFamily="34" charset="0"/>
              <a:buChar char="•"/>
            </a:pPr>
            <a:r>
              <a:rPr lang="en-AU" dirty="0" smtClean="0"/>
              <a:t>Applies </a:t>
            </a:r>
            <a:r>
              <a:rPr lang="en-AU" dirty="0"/>
              <a:t>to individuals who are foreign residents at the time a CGT event occurs to a dwelling </a:t>
            </a:r>
          </a:p>
          <a:p>
            <a:pPr marL="171450" indent="-171450">
              <a:buFont typeface="Arial" panose="020B0604020202020204" pitchFamily="34" charset="0"/>
              <a:buChar char="•"/>
            </a:pPr>
            <a:r>
              <a:rPr lang="en-AU" dirty="0" smtClean="0"/>
              <a:t>Applies </a:t>
            </a:r>
            <a:r>
              <a:rPr lang="en-AU" dirty="0"/>
              <a:t>equally to Australian residents who have ceased residency at the time of the event (time of disposal)</a:t>
            </a:r>
          </a:p>
          <a:p>
            <a:pPr marL="171450" indent="-171450">
              <a:buFont typeface="Arial" panose="020B0604020202020204" pitchFamily="34" charset="0"/>
              <a:buChar char="•"/>
            </a:pPr>
            <a:r>
              <a:rPr lang="en-AU" dirty="0" smtClean="0"/>
              <a:t>Applies </a:t>
            </a:r>
            <a:r>
              <a:rPr lang="en-AU" dirty="0"/>
              <a:t>regardless of how long the property was occupied as the main residence </a:t>
            </a:r>
          </a:p>
        </p:txBody>
      </p:sp>
      <p:sp>
        <p:nvSpPr>
          <p:cNvPr id="5" name="Slide Number Placeholder 4"/>
          <p:cNvSpPr>
            <a:spLocks noGrp="1"/>
          </p:cNvSpPr>
          <p:nvPr>
            <p:ph type="sldNum" sz="quarter" idx="12"/>
          </p:nvPr>
        </p:nvSpPr>
        <p:spPr/>
        <p:txBody>
          <a:bodyPr/>
          <a:lstStyle/>
          <a:p>
            <a:fld id="{1E312DB4-4461-496E-BE8A-4915DF83011C}" type="slidenum">
              <a:rPr lang="en-AU" smtClean="0"/>
              <a:t>61</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033</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22304146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Capital Gains Tax changes for foreign investors – CGT main residence exemption</a:t>
            </a:r>
          </a:p>
        </p:txBody>
      </p:sp>
      <p:sp>
        <p:nvSpPr>
          <p:cNvPr id="3" name="Content Placeholder 2"/>
          <p:cNvSpPr>
            <a:spLocks noGrp="1"/>
          </p:cNvSpPr>
          <p:nvPr>
            <p:ph idx="1"/>
          </p:nvPr>
        </p:nvSpPr>
        <p:spPr/>
        <p:txBody>
          <a:bodyPr/>
          <a:lstStyle/>
          <a:p>
            <a:r>
              <a:rPr lang="en-AU" dirty="0"/>
              <a:t>By denying the CGT main residence exemption to foreign residents</a:t>
            </a:r>
            <a:r>
              <a:rPr lang="en-AU" dirty="0" smtClean="0"/>
              <a:t>:</a:t>
            </a:r>
            <a:endParaRPr lang="en-AU" dirty="0"/>
          </a:p>
          <a:p>
            <a:pPr marL="171450" indent="-171450">
              <a:buFont typeface="Arial" panose="020B0604020202020204" pitchFamily="34" charset="0"/>
              <a:buChar char="•"/>
            </a:pPr>
            <a:r>
              <a:rPr lang="en-AU" dirty="0"/>
              <a:t>They will need to declare any net capital gain in their tax </a:t>
            </a:r>
            <a:r>
              <a:rPr lang="en-AU" dirty="0" smtClean="0"/>
              <a:t>return</a:t>
            </a:r>
            <a:endParaRPr lang="en-AU" dirty="0"/>
          </a:p>
          <a:p>
            <a:pPr marL="171450" indent="-171450">
              <a:buFont typeface="Arial" panose="020B0604020202020204" pitchFamily="34" charset="0"/>
              <a:buChar char="•"/>
            </a:pPr>
            <a:r>
              <a:rPr lang="en-AU" dirty="0"/>
              <a:t>They will also be subject to foreign resident capital gains withholding (if the contract price </a:t>
            </a:r>
            <a:r>
              <a:rPr lang="en-AU" dirty="0" smtClean="0"/>
              <a:t>meets the relevant threshold), </a:t>
            </a:r>
            <a:r>
              <a:rPr lang="en-AU" dirty="0"/>
              <a:t>and </a:t>
            </a:r>
          </a:p>
          <a:p>
            <a:pPr marL="171450" indent="-171450">
              <a:buFont typeface="Arial" panose="020B0604020202020204" pitchFamily="34" charset="0"/>
              <a:buChar char="•"/>
            </a:pPr>
            <a:r>
              <a:rPr lang="en-AU" dirty="0"/>
              <a:t>They will no longer be entitled to the CGT main residence exemption reason for a variation to their withholding rate</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62</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033</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16963276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SBR – TT18 Priorities</a:t>
            </a:r>
            <a:endParaRPr lang="en-AU" dirty="0"/>
          </a:p>
        </p:txBody>
      </p:sp>
    </p:spTree>
    <p:extLst>
      <p:ext uri="{BB962C8B-B14F-4D97-AF65-F5344CB8AC3E}">
        <p14:creationId xmlns:p14="http://schemas.microsoft.com/office/powerpoint/2010/main" val="36476353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Lunch</a:t>
            </a:r>
            <a:endParaRPr lang="en-AU" dirty="0"/>
          </a:p>
        </p:txBody>
      </p:sp>
    </p:spTree>
    <p:extLst>
      <p:ext uri="{BB962C8B-B14F-4D97-AF65-F5344CB8AC3E}">
        <p14:creationId xmlns:p14="http://schemas.microsoft.com/office/powerpoint/2010/main" val="20700539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Real-time analytics for tax practitioners</a:t>
            </a:r>
            <a:endParaRPr lang="en-AU" dirty="0"/>
          </a:p>
        </p:txBody>
      </p:sp>
    </p:spTree>
    <p:extLst>
      <p:ext uri="{BB962C8B-B14F-4D97-AF65-F5344CB8AC3E}">
        <p14:creationId xmlns:p14="http://schemas.microsoft.com/office/powerpoint/2010/main" val="26205539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Additional capital gains discount for Affordable </a:t>
            </a:r>
            <a:r>
              <a:rPr lang="en-AU" dirty="0" smtClean="0"/>
              <a:t>housing</a:t>
            </a:r>
            <a:endParaRPr lang="en-AU" dirty="0"/>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AU" dirty="0"/>
              <a:t>An additional Capital Gains discount of up to 10 percent will be available for  individuals who invest in affordable housing for at least three years. </a:t>
            </a:r>
          </a:p>
          <a:p>
            <a:pPr marL="171450" indent="-171450">
              <a:buFont typeface="Arial" panose="020B0604020202020204" pitchFamily="34" charset="0"/>
              <a:buChar char="•"/>
            </a:pPr>
            <a:r>
              <a:rPr lang="en-AU" dirty="0"/>
              <a:t>The tenancy must be </a:t>
            </a:r>
            <a:r>
              <a:rPr lang="en-AU" i="1" dirty="0"/>
              <a:t>exclusively</a:t>
            </a:r>
            <a:r>
              <a:rPr lang="en-AU" dirty="0"/>
              <a:t> managed by an eligible community housing provider. </a:t>
            </a:r>
          </a:p>
          <a:p>
            <a:pPr marL="171450" indent="-171450">
              <a:buFont typeface="Arial" panose="020B0604020202020204" pitchFamily="34" charset="0"/>
              <a:buChar char="•"/>
            </a:pPr>
            <a:r>
              <a:rPr lang="en-AU" dirty="0"/>
              <a:t>There will be a </a:t>
            </a:r>
            <a:r>
              <a:rPr lang="en-AU" i="1" dirty="0"/>
              <a:t>new</a:t>
            </a:r>
            <a:r>
              <a:rPr lang="en-AU" dirty="0"/>
              <a:t> requirement for a community housing provider to lodge an annual report with the Commissioner from 2019 income year</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66</a:t>
            </a:fld>
            <a:endParaRPr lang="en-AU"/>
          </a:p>
        </p:txBody>
      </p:sp>
      <p:sp>
        <p:nvSpPr>
          <p:cNvPr id="6" name="Subtitle 5"/>
          <p:cNvSpPr>
            <a:spLocks noGrp="1"/>
          </p:cNvSpPr>
          <p:nvPr>
            <p:ph type="subTitle" idx="13"/>
          </p:nvPr>
        </p:nvSpPr>
        <p:spPr/>
        <p:txBody>
          <a:bodyPr/>
          <a:lstStyle/>
          <a:p>
            <a:r>
              <a:rPr lang="en-AU" dirty="0" smtClean="0"/>
              <a:t>Based </a:t>
            </a:r>
            <a:r>
              <a:rPr lang="en-AU" dirty="0"/>
              <a:t>on exposure </a:t>
            </a:r>
            <a:r>
              <a:rPr lang="en-AU" dirty="0" smtClean="0"/>
              <a:t>draft</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11599553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Thank you for attending, contact </a:t>
            </a:r>
            <a:r>
              <a:rPr lang="en-AU" dirty="0" smtClean="0">
                <a:hlinkClick r:id="rId2"/>
              </a:rPr>
              <a:t>SIPO@ato.gov.au</a:t>
            </a:r>
            <a:endParaRPr lang="en-AU" dirty="0"/>
          </a:p>
        </p:txBody>
      </p:sp>
    </p:spTree>
    <p:extLst>
      <p:ext uri="{BB962C8B-B14F-4D97-AF65-F5344CB8AC3E}">
        <p14:creationId xmlns:p14="http://schemas.microsoft.com/office/powerpoint/2010/main" val="820485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353339"/>
            <a:ext cx="6840000" cy="1154162"/>
          </a:xfrm>
        </p:spPr>
        <p:txBody>
          <a:bodyPr/>
          <a:lstStyle/>
          <a:p>
            <a:r>
              <a:rPr lang="en-AU" dirty="0"/>
              <a:t>New treatment of fringe benefits for calculation of Adjusted taxable income and Rebate income</a:t>
            </a:r>
          </a:p>
        </p:txBody>
      </p:sp>
      <p:sp>
        <p:nvSpPr>
          <p:cNvPr id="5" name="Slide Number Placeholder 4"/>
          <p:cNvSpPr>
            <a:spLocks noGrp="1"/>
          </p:cNvSpPr>
          <p:nvPr>
            <p:ph type="sldNum" sz="quarter" idx="12"/>
          </p:nvPr>
        </p:nvSpPr>
        <p:spPr/>
        <p:txBody>
          <a:bodyPr/>
          <a:lstStyle/>
          <a:p>
            <a:fld id="{1E312DB4-4461-496E-BE8A-4915DF83011C}" type="slidenum">
              <a:rPr lang="en-AU" smtClean="0"/>
              <a:t>7</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006 </a:t>
            </a:r>
          </a:p>
        </p:txBody>
      </p:sp>
      <p:pic>
        <p:nvPicPr>
          <p:cNvPr id="8"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21681" y="3739356"/>
            <a:ext cx="5124450"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401540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Limiting plant &amp; equipment depreciation deductions</a:t>
            </a:r>
          </a:p>
        </p:txBody>
      </p:sp>
      <p:sp>
        <p:nvSpPr>
          <p:cNvPr id="3" name="Content Placeholder 2"/>
          <p:cNvSpPr>
            <a:spLocks noGrp="1"/>
          </p:cNvSpPr>
          <p:nvPr>
            <p:ph idx="1"/>
          </p:nvPr>
        </p:nvSpPr>
        <p:spPr/>
        <p:txBody>
          <a:bodyPr/>
          <a:lstStyle/>
          <a:p>
            <a:r>
              <a:rPr lang="en-AU" dirty="0"/>
              <a:t>In the 2017-18 budget, the government announced that it will deny income tax deductions  for the decline in value of previously used plant and equipment used in producing assessable income from the use of residential premises for the purposes of residential accommodation. </a:t>
            </a:r>
          </a:p>
          <a:p>
            <a:r>
              <a:rPr lang="en-AU" dirty="0"/>
              <a:t>These changes apply to:</a:t>
            </a:r>
          </a:p>
          <a:p>
            <a:pPr marL="171450" indent="-171450">
              <a:buFont typeface="Arial" panose="020B0604020202020204" pitchFamily="34" charset="0"/>
              <a:buChar char="•"/>
            </a:pPr>
            <a:r>
              <a:rPr lang="en-AU" dirty="0"/>
              <a:t>previously used plant and equipment acquired at or after 7.30 pm on 9 May 2017 unless it was acquired under a contract entered into before this time</a:t>
            </a:r>
          </a:p>
          <a:p>
            <a:pPr marL="171450" indent="-171450">
              <a:buFont typeface="Arial" panose="020B0604020202020204" pitchFamily="34" charset="0"/>
              <a:buChar char="•"/>
            </a:pPr>
            <a:r>
              <a:rPr lang="en-AU" dirty="0"/>
              <a:t>plant and equipment installed on or after 1 July 2017 if the owner used it for a private purpose.</a:t>
            </a:r>
          </a:p>
          <a:p>
            <a:r>
              <a:rPr lang="en-AU" dirty="0"/>
              <a:t>If the changes become law, Depreciation and capital allowances tool will be updated, together with tax return instructions, Guide to depreciating assets, rental property guide and other website information</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8</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a:t>
            </a:r>
            <a:r>
              <a:rPr lang="en-AU" dirty="0" smtClean="0"/>
              <a:t>029</a:t>
            </a:r>
            <a:endParaRPr lang="en-AU" dirty="0"/>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26064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638" y="738060"/>
            <a:ext cx="6840000" cy="769441"/>
          </a:xfrm>
        </p:spPr>
        <p:txBody>
          <a:bodyPr/>
          <a:lstStyle/>
          <a:p>
            <a:r>
              <a:rPr lang="en-AU" dirty="0"/>
              <a:t>Limiting plant &amp; equipment depreciation deductions</a:t>
            </a:r>
          </a:p>
        </p:txBody>
      </p:sp>
      <p:sp>
        <p:nvSpPr>
          <p:cNvPr id="3" name="Content Placeholder 2"/>
          <p:cNvSpPr>
            <a:spLocks noGrp="1"/>
          </p:cNvSpPr>
          <p:nvPr>
            <p:ph idx="1"/>
          </p:nvPr>
        </p:nvSpPr>
        <p:spPr/>
        <p:txBody>
          <a:bodyPr/>
          <a:lstStyle/>
          <a:p>
            <a:r>
              <a:rPr lang="en-AU" dirty="0"/>
              <a:t>The amendments do not affect deductions that arise:</a:t>
            </a:r>
          </a:p>
          <a:p>
            <a:pPr marL="171450" indent="-171450">
              <a:buFont typeface="Arial" panose="020B0604020202020204" pitchFamily="34" charset="0"/>
              <a:buChar char="•"/>
            </a:pPr>
            <a:r>
              <a:rPr lang="en-AU" dirty="0"/>
              <a:t>for new depreciating assets in a new or old residential rental property </a:t>
            </a:r>
          </a:p>
          <a:p>
            <a:pPr marL="171450" indent="-171450">
              <a:buFont typeface="Arial" panose="020B0604020202020204" pitchFamily="34" charset="0"/>
              <a:buChar char="•"/>
            </a:pPr>
            <a:r>
              <a:rPr lang="en-AU" dirty="0"/>
              <a:t>for rental properties that do not provide residential accommodation</a:t>
            </a:r>
          </a:p>
          <a:p>
            <a:pPr marL="171450" indent="-171450">
              <a:buFont typeface="Arial" panose="020B0604020202020204" pitchFamily="34" charset="0"/>
              <a:buChar char="•"/>
            </a:pPr>
            <a:r>
              <a:rPr lang="en-AU" dirty="0"/>
              <a:t>for substantially renovated residential rental properties</a:t>
            </a:r>
          </a:p>
          <a:p>
            <a:pPr marL="171450" indent="-171450">
              <a:buFont typeface="Arial" panose="020B0604020202020204" pitchFamily="34" charset="0"/>
              <a:buChar char="•"/>
            </a:pPr>
            <a:r>
              <a:rPr lang="en-AU" dirty="0"/>
              <a:t>if the property is new or substantially renovated, and it was occupied (when acquired or before being acquired), provided the taxpayer acquired it within 6 months of the property being newly built or renovated</a:t>
            </a:r>
          </a:p>
          <a:p>
            <a:pPr marL="171450" indent="-171450">
              <a:buFont typeface="Arial" panose="020B0604020202020204" pitchFamily="34" charset="0"/>
              <a:buChar char="•"/>
            </a:pPr>
            <a:r>
              <a:rPr lang="en-AU" dirty="0"/>
              <a:t>in the course of carrying on a business</a:t>
            </a:r>
          </a:p>
          <a:p>
            <a:pPr marL="171450" indent="-171450">
              <a:buFont typeface="Arial" panose="020B0604020202020204" pitchFamily="34" charset="0"/>
              <a:buChar char="•"/>
            </a:pPr>
            <a:r>
              <a:rPr lang="en-AU" dirty="0"/>
              <a:t>for corporate tax entities, superannuation plans (other than self-managed superannuation funds), public unit trusts, managed investment trusts, and unit trusts or partnerships whose members are any of these mentioned entities</a:t>
            </a:r>
            <a:r>
              <a:rPr lang="en-AU" dirty="0" smtClean="0"/>
              <a:t>.</a:t>
            </a:r>
            <a:endParaRPr lang="en-AU" dirty="0"/>
          </a:p>
        </p:txBody>
      </p:sp>
      <p:sp>
        <p:nvSpPr>
          <p:cNvPr id="5" name="Slide Number Placeholder 4"/>
          <p:cNvSpPr>
            <a:spLocks noGrp="1"/>
          </p:cNvSpPr>
          <p:nvPr>
            <p:ph type="sldNum" sz="quarter" idx="12"/>
          </p:nvPr>
        </p:nvSpPr>
        <p:spPr/>
        <p:txBody>
          <a:bodyPr/>
          <a:lstStyle/>
          <a:p>
            <a:fld id="{1E312DB4-4461-496E-BE8A-4915DF83011C}" type="slidenum">
              <a:rPr lang="en-AU" smtClean="0"/>
              <a:t>9</a:t>
            </a:fld>
            <a:endParaRPr lang="en-AU"/>
          </a:p>
        </p:txBody>
      </p:sp>
      <p:sp>
        <p:nvSpPr>
          <p:cNvPr id="6" name="Subtitle 5"/>
          <p:cNvSpPr>
            <a:spLocks noGrp="1"/>
          </p:cNvSpPr>
          <p:nvPr>
            <p:ph type="subTitle" idx="13"/>
          </p:nvPr>
        </p:nvSpPr>
        <p:spPr>
          <a:xfrm>
            <a:off x="1163638" y="1553412"/>
            <a:ext cx="6840000" cy="294953"/>
          </a:xfrm>
        </p:spPr>
        <p:txBody>
          <a:bodyPr/>
          <a:lstStyle/>
          <a:p>
            <a:r>
              <a:rPr lang="en-AU" dirty="0"/>
              <a:t>CA2018 – 029 </a:t>
            </a:r>
          </a:p>
        </p:txBody>
      </p:sp>
      <p:sp>
        <p:nvSpPr>
          <p:cNvPr id="7" name="Footer Placeholder 3"/>
          <p:cNvSpPr>
            <a:spLocks noGrp="1"/>
          </p:cNvSpPr>
          <p:nvPr>
            <p:ph type="ftr" sz="quarter" idx="11"/>
          </p:nvPr>
        </p:nvSpPr>
        <p:spPr>
          <a:xfrm>
            <a:off x="1163638" y="6313571"/>
            <a:ext cx="5760000" cy="192360"/>
          </a:xfrm>
        </p:spPr>
        <p:txBody>
          <a:bodyPr/>
          <a:lstStyle/>
          <a:p>
            <a:r>
              <a:rPr lang="en-AU" dirty="0" smtClean="0"/>
              <a:t>UNCLASSIFIED</a:t>
            </a:r>
            <a:r>
              <a:rPr lang="en-AU" dirty="0" smtClean="0"/>
              <a:t> </a:t>
            </a:r>
            <a:r>
              <a:rPr lang="en-AU" b="0" dirty="0" smtClean="0"/>
              <a:t>– </a:t>
            </a:r>
            <a:r>
              <a:rPr lang="en-AU" b="0" dirty="0" smtClean="0"/>
              <a:t>Services for tax practitioners</a:t>
            </a:r>
            <a:endParaRPr lang="en-AU" b="0" dirty="0"/>
          </a:p>
        </p:txBody>
      </p:sp>
    </p:spTree>
    <p:extLst>
      <p:ext uri="{BB962C8B-B14F-4D97-AF65-F5344CB8AC3E}">
        <p14:creationId xmlns:p14="http://schemas.microsoft.com/office/powerpoint/2010/main" val="1866762394"/>
      </p:ext>
    </p:extLst>
  </p:cSld>
  <p:clrMapOvr>
    <a:masterClrMapping/>
  </p:clrMapOvr>
</p:sld>
</file>

<file path=ppt/theme/theme1.xml><?xml version="1.0" encoding="utf-8"?>
<a:theme xmlns:a="http://schemas.openxmlformats.org/drawingml/2006/main" name="ATO">
  <a:themeElements>
    <a:clrScheme name="ATO">
      <a:dk1>
        <a:sysClr val="windowText" lastClr="000000"/>
      </a:dk1>
      <a:lt1>
        <a:sysClr val="window" lastClr="FFFFFF"/>
      </a:lt1>
      <a:dk2>
        <a:srgbClr val="D9D9D9"/>
      </a:dk2>
      <a:lt2>
        <a:srgbClr val="2B3054"/>
      </a:lt2>
      <a:accent1>
        <a:srgbClr val="0F979B"/>
      </a:accent1>
      <a:accent2>
        <a:srgbClr val="2B3054"/>
      </a:accent2>
      <a:accent3>
        <a:srgbClr val="6679BA"/>
      </a:accent3>
      <a:accent4>
        <a:srgbClr val="999999"/>
      </a:accent4>
      <a:accent5>
        <a:srgbClr val="344653"/>
      </a:accent5>
      <a:accent6>
        <a:srgbClr val="2B3054"/>
      </a:accent6>
      <a:hlink>
        <a:srgbClr val="0000FC"/>
      </a:hlink>
      <a:folHlink>
        <a:srgbClr val="7030A0"/>
      </a:folHlink>
    </a:clrScheme>
    <a:fontScheme name="ATO">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spe:Receivers>
</file>

<file path=customXml/item2.xml><?xml version="1.0" encoding="utf-8"?>
<?mso-contentType ?>
<customXsn xmlns="http://schemas.microsoft.com/office/2006/metadata/customXsn">
  <xsnLocation/>
  <cached>True</cached>
  <openByDefault>False</openByDefault>
  <xsnScope>http://sharepoint</xsnScope>
</customXsn>
</file>

<file path=customXml/item3.xml><?xml version="1.0" encoding="utf-8"?>
<p:properties xmlns:p="http://schemas.microsoft.com/office/2006/metadata/properties" xmlns:xsi="http://www.w3.org/2001/XMLSchema-instance" xmlns:pc="http://schemas.microsoft.com/office/infopath/2007/PartnerControls">
  <documentManagement>
    <_dlc_DocId xmlns="5e039acd-daf0-4ba3-b421-e9b9ae1a3620">5YHNKJZSV77T-2026021131-32</_dlc_DocId>
    <TaxCatchAll xmlns="5e039acd-daf0-4ba3-b421-e9b9ae1a3620">
      <Value>1</Value>
    </TaxCatchAll>
    <_dlc_DocIdUrl xmlns="5e039acd-daf0-4ba3-b421-e9b9ae1a3620">
      <Url>http://sharepoint/GASites/CorpComms/_layouts/DocIdRedir.aspx?ID=5YHNKJZSV77T-2026021131-32</Url>
      <Description>5YHNKJZSV77T-2026021131-32</Description>
    </_dlc_DocIdUrl>
    <_dlc_ExpireDate xmlns="http://schemas.microsoft.com/sharepoint/v3">2026-11-08T06:36:37+00:00</_dlc_ExpireDate>
    <n1a6d2b88979416cad2cc3ecb331e44a xmlns="5e039acd-daf0-4ba3-b421-e9b9ae1a362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1bbb598d-ed8e-4faa-b9b5-c952cc7313f8</TermId>
        </TermInfo>
      </Terms>
    </n1a6d2b88979416cad2cc3ecb331e44a>
    <_dlc_ExpireDateSaved xmlns="http://schemas.microsoft.com/sharepoint/v3" xsi:nil="true"/>
    <DLCPolicyLabelLock xmlns="5e039acd-daf0-4ba3-b421-e9b9ae1a3620" xsi:nil="true"/>
    <DLCPolicyLabelClientValue xmlns="5e039acd-daf0-4ba3-b421-e9b9ae1a3620" xsi:nil="true"/>
  </documentManagement>
</p:properties>
</file>

<file path=customXml/item4.xml><?xml version="1.0" encoding="utf-8"?>
<?mso-contentType ?>
<p:Policy xmlns:p="office.server.policy" id="" local="true">
  <p:Name>PowerPoint</p:Name>
  <p:Description/>
  <p:Statement/>
  <p:PolicyItems>
    <p:PolicyItem featureId="Microsoft.Office.RecordsManagement.PolicyFeatures.Expiration" staticId="0x010100495ABC152D342C45A82557321BB5BDE9|1060299444" UniqueId="04d3373d-de57-4ccb-ae2d-d507410ccc7a">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10</number>
                  <property>Modified</property>
                  <propertyId>28cf69c5-fa48-462a-b5cd-27b6f9d2bd5f</propertyId>
                  <period>years</period>
                </formula>
                <action type="action" id="Microsoft.Office.RecordsManagement.PolicyFeatures.Expiration.Action.Delete"/>
              </data>
            </stages>
          </Schedule>
        </Schedules>
      </p:CustomData>
    </p:PolicyItem>
  </p:PolicyItems>
</p:Policy>
</file>

<file path=customXml/item5.xml><?xml version="1.0" encoding="utf-8"?>
<ct:contentTypeSchema xmlns:ct="http://schemas.microsoft.com/office/2006/metadata/contentType" xmlns:ma="http://schemas.microsoft.com/office/2006/metadata/properties/metaAttributes" ct:_="" ma:_="" ma:contentTypeName="PowerPoint" ma:contentTypeID="0x010100495ABC152D342C45A82557321BB5BDE90014C1DE87FB92E141A2A83E10EB9FC3D9" ma:contentTypeVersion="20" ma:contentTypeDescription="" ma:contentTypeScope="" ma:versionID="eef48bb1d2a0ac8919107ea598ce4697">
  <xsd:schema xmlns:xsd="http://www.w3.org/2001/XMLSchema" xmlns:xs="http://www.w3.org/2001/XMLSchema" xmlns:p="http://schemas.microsoft.com/office/2006/metadata/properties" xmlns:ns1="http://schemas.microsoft.com/sharepoint/v3" xmlns:ns2="5e039acd-daf0-4ba3-b421-e9b9ae1a3620" targetNamespace="http://schemas.microsoft.com/office/2006/metadata/properties" ma:root="true" ma:fieldsID="aa953c390dce0a742d84c2472517579e" ns1:_="" ns2:_="">
    <xsd:import namespace="http://schemas.microsoft.com/sharepoint/v3"/>
    <xsd:import namespace="5e039acd-daf0-4ba3-b421-e9b9ae1a3620"/>
    <xsd:element name="properties">
      <xsd:complexType>
        <xsd:sequence>
          <xsd:element name="documentManagement">
            <xsd:complexType>
              <xsd:all>
                <xsd:element ref="ns2:_dlc_DocId" minOccurs="0"/>
                <xsd:element ref="ns2:_dlc_DocIdUrl" minOccurs="0"/>
                <xsd:element ref="ns2:_dlc_DocIdPersistId" minOccurs="0"/>
                <xsd:element ref="ns2:n1a6d2b88979416cad2cc3ecb331e44a" minOccurs="0"/>
                <xsd:element ref="ns2:TaxCatchAll" minOccurs="0"/>
                <xsd:element ref="ns2:TaxCatchAllLabel" minOccurs="0"/>
                <xsd:element ref="ns1:_dlc_Exempt" minOccurs="0"/>
                <xsd:element ref="ns1:_dlc_ExpireDateSaved" minOccurs="0"/>
                <xsd:element ref="ns1:_dlc_ExpireDate" minOccurs="0"/>
                <xsd:element ref="ns2:DLCPolicyLabelValue" minOccurs="0"/>
                <xsd:element ref="ns2:DLCPolicyLabelClientValue" minOccurs="0"/>
                <xsd:element ref="ns2:DLCPolicyLabelLoc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5" nillable="true" ma:displayName="Exempt from Policy" ma:hidden="true" ma:internalName="_dlc_Exempt" ma:readOnly="true">
      <xsd:simpleType>
        <xsd:restriction base="dms:Unknown"/>
      </xsd:simpleType>
    </xsd:element>
    <xsd:element name="_dlc_ExpireDateSaved" ma:index="16" nillable="true" ma:displayName="Original Expiration Date" ma:hidden="true" ma:internalName="_dlc_ExpireDateSaved" ma:readOnly="true">
      <xsd:simpleType>
        <xsd:restriction base="dms:DateTime"/>
      </xsd:simpleType>
    </xsd:element>
    <xsd:element name="_dlc_ExpireDate" ma:index="17"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e039acd-daf0-4ba3-b421-e9b9ae1a362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n1a6d2b88979416cad2cc3ecb331e44a" ma:index="11" ma:taxonomy="true" ma:internalName="n1a6d2b88979416cad2cc3ecb331e44a" ma:taxonomyFieldName="Security_x0020_Classification" ma:displayName="Security Classification" ma:readOnly="false" ma:default="1;#UNCLASSIFIED|1bbb598d-ed8e-4faa-b9b5-c952cc7313f8" ma:fieldId="{71a6d2b8-8979-416c-ad2c-c3ecb331e44a}" ma:sspId="552124a6-5639-4054-9398-f49b47b0070b" ma:termSetId="01e0d8d2-6959-4708-b4cf-d9f24a977c8f" ma:anchorId="00000000-0000-0000-0000-000000000000" ma:open="false" ma:isKeyword="false">
      <xsd:complexType>
        <xsd:sequence>
          <xsd:element ref="pc:Terms" minOccurs="0" maxOccurs="1"/>
        </xsd:sequence>
      </xsd:complexType>
    </xsd:element>
    <xsd:element name="TaxCatchAll" ma:index="12" nillable="true" ma:displayName="Taxonomy Catch All Column" ma:description="" ma:hidden="true" ma:list="{ec2003f9-3252-44e8-804f-d5d14dd81ab1}" ma:internalName="TaxCatchAll" ma:showField="CatchAllData" ma:web="5e039acd-daf0-4ba3-b421-e9b9ae1a362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ec2003f9-3252-44e8-804f-d5d14dd81ab1}" ma:internalName="TaxCatchAllLabel" ma:readOnly="true" ma:showField="CatchAllDataLabel" ma:web="5e039acd-daf0-4ba3-b421-e9b9ae1a3620">
      <xsd:complexType>
        <xsd:complexContent>
          <xsd:extension base="dms:MultiChoiceLookup">
            <xsd:sequence>
              <xsd:element name="Value" type="dms:Lookup" maxOccurs="unbounded" minOccurs="0" nillable="true"/>
            </xsd:sequence>
          </xsd:extension>
        </xsd:complexContent>
      </xsd:complexType>
    </xsd:element>
    <xsd:element name="DLCPolicyLabelValue" ma:index="18"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19"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20" nillable="true" ma:displayName="Label Locked" ma:description="Indicates whether the label should be updated when item properties are modified." ma:hidden="true" ma:internalName="DLCPolicyLabelLock"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1AB741-D274-4A5D-BAB3-289DE77211A8}">
  <ds:schemaRefs>
    <ds:schemaRef ds:uri="http://schemas.microsoft.com/sharepoint/events"/>
  </ds:schemaRefs>
</ds:datastoreItem>
</file>

<file path=customXml/itemProps2.xml><?xml version="1.0" encoding="utf-8"?>
<ds:datastoreItem xmlns:ds="http://schemas.openxmlformats.org/officeDocument/2006/customXml" ds:itemID="{6D2279BD-2174-41CB-838F-1447D01E6FC5}">
  <ds:schemaRefs>
    <ds:schemaRef ds:uri="http://schemas.microsoft.com/office/2006/metadata/customXsn"/>
  </ds:schemaRefs>
</ds:datastoreItem>
</file>

<file path=customXml/itemProps3.xml><?xml version="1.0" encoding="utf-8"?>
<ds:datastoreItem xmlns:ds="http://schemas.openxmlformats.org/officeDocument/2006/customXml" ds:itemID="{ED3C5CB9-E877-4B9D-AD2A-5DF228A51E35}">
  <ds:schemaRefs>
    <ds:schemaRef ds:uri="http://purl.org/dc/terms/"/>
    <ds:schemaRef ds:uri="http://schemas.openxmlformats.org/package/2006/metadata/core-properties"/>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5e039acd-daf0-4ba3-b421-e9b9ae1a3620"/>
    <ds:schemaRef ds:uri="http://schemas.microsoft.com/sharepoint/v3"/>
    <ds:schemaRef ds:uri="http://www.w3.org/XML/1998/namespace"/>
  </ds:schemaRefs>
</ds:datastoreItem>
</file>

<file path=customXml/itemProps4.xml><?xml version="1.0" encoding="utf-8"?>
<ds:datastoreItem xmlns:ds="http://schemas.openxmlformats.org/officeDocument/2006/customXml" ds:itemID="{11D0BD5F-4C32-437B-8CED-056EB0A5DD1B}">
  <ds:schemaRefs>
    <ds:schemaRef ds:uri="office.server.policy"/>
  </ds:schemaRefs>
</ds:datastoreItem>
</file>

<file path=customXml/itemProps5.xml><?xml version="1.0" encoding="utf-8"?>
<ds:datastoreItem xmlns:ds="http://schemas.openxmlformats.org/officeDocument/2006/customXml" ds:itemID="{BAC9DF20-0A05-4887-B1F1-DB2CC8D08B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e039acd-daf0-4ba3-b421-e9b9ae1a36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9AE78CAA-F4CF-46ED-BD44-B3289B17EB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435</TotalTime>
  <Words>5113</Words>
  <Application>Microsoft Office PowerPoint</Application>
  <PresentationFormat>On-screen Show (4:3)</PresentationFormat>
  <Paragraphs>495</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ATO</vt:lpstr>
      <vt:lpstr>Services for tax practitioners</vt:lpstr>
      <vt:lpstr>Agenda</vt:lpstr>
      <vt:lpstr>Welcome</vt:lpstr>
      <vt:lpstr>Future direction and priorities</vt:lpstr>
      <vt:lpstr>Enterprise tax plan – reducing the company tax rate 2018</vt:lpstr>
      <vt:lpstr>New treatment of fringe benefits for calculation of Adjusted taxable income and Rebate income</vt:lpstr>
      <vt:lpstr>New treatment of fringe benefits for calculation of Adjusted taxable income and Rebate income</vt:lpstr>
      <vt:lpstr>Limiting plant &amp; equipment depreciation deductions</vt:lpstr>
      <vt:lpstr>Limiting plant &amp; equipment depreciation deductions</vt:lpstr>
      <vt:lpstr>Temporary budget repair levy</vt:lpstr>
      <vt:lpstr>Morning break</vt:lpstr>
      <vt:lpstr>Temporary budget repair levy FBT related changes – FBT rate sunset </vt:lpstr>
      <vt:lpstr>Temporary budget repair levy FBT related changes – FBT rate sunset </vt:lpstr>
      <vt:lpstr>Tax incentive for start-up (angel) investors </vt:lpstr>
      <vt:lpstr>Tax incentive for start-up (angel) investors </vt:lpstr>
      <vt:lpstr>New arrangements for venture capital investment</vt:lpstr>
      <vt:lpstr>New arrangements for venture capital investment</vt:lpstr>
      <vt:lpstr>Common Reporting Standard</vt:lpstr>
      <vt:lpstr>Split D10 label – cost of managing tax affairs and split 24Y label – other income</vt:lpstr>
      <vt:lpstr>Tax deductions for personal superannuation contributions</vt:lpstr>
      <vt:lpstr>Tax deductions for personal superannuation contributions</vt:lpstr>
      <vt:lpstr>Tax offset for spouse contributions increase in income threshold</vt:lpstr>
      <vt:lpstr>Strengthen integrity of income streams </vt:lpstr>
      <vt:lpstr>Anti-detriment </vt:lpstr>
      <vt:lpstr>Innovative income streams </vt:lpstr>
      <vt:lpstr>Concessional contributions change</vt:lpstr>
      <vt:lpstr>Concessional contributions change cont.</vt:lpstr>
      <vt:lpstr>5 year carry forward of concessional contributions cap</vt:lpstr>
      <vt:lpstr>Non-concessional contributions</vt:lpstr>
      <vt:lpstr>Total superannuation balance</vt:lpstr>
      <vt:lpstr>Total superannuation balance cont.</vt:lpstr>
      <vt:lpstr>Division 293</vt:lpstr>
      <vt:lpstr>Streamlining superannuation</vt:lpstr>
      <vt:lpstr>Transfer balance cap</vt:lpstr>
      <vt:lpstr>Transfer balance cap</vt:lpstr>
      <vt:lpstr>Lunch</vt:lpstr>
      <vt:lpstr>Country-by-country reporting – phase 2</vt:lpstr>
      <vt:lpstr>Additional availability, stability and resilience for ATO systems</vt:lpstr>
      <vt:lpstr>Year in review activity</vt:lpstr>
      <vt:lpstr>Afternoon break</vt:lpstr>
      <vt:lpstr>Year ahead activity</vt:lpstr>
      <vt:lpstr>Wrap up</vt:lpstr>
      <vt:lpstr>Services for tax practitioners</vt:lpstr>
      <vt:lpstr>Agenda</vt:lpstr>
      <vt:lpstr>Operational framework</vt:lpstr>
      <vt:lpstr>Findings from year in review and year ahead activities</vt:lpstr>
      <vt:lpstr>Reporting of government grants and payments</vt:lpstr>
      <vt:lpstr>Reporting of government grants and payments</vt:lpstr>
      <vt:lpstr>Reporting of government grants and payments</vt:lpstr>
      <vt:lpstr>Further expansion of Taxable Payments Reporting System (TPRS)</vt:lpstr>
      <vt:lpstr>Further expansion of Taxable Payments Reporting System (TPRS)</vt:lpstr>
      <vt:lpstr>Third party reporting – shares and units </vt:lpstr>
      <vt:lpstr>Third party reporting – shares and units </vt:lpstr>
      <vt:lpstr>Third party reporting – shares and units </vt:lpstr>
      <vt:lpstr>Morning break</vt:lpstr>
      <vt:lpstr>Allocation of PAYGW credits and received payments against overseas repayment levies</vt:lpstr>
      <vt:lpstr>New liability code for VET student loans (VSL)</vt:lpstr>
      <vt:lpstr>Remove HECS-HELP benefit and new HELP repayment rates and thresholds</vt:lpstr>
      <vt:lpstr>Capital Gains Tax changes for foreign investors – CGT main residence exemption</vt:lpstr>
      <vt:lpstr>Capital Gains Tax changes for foreign investors – CGT main residence exemption</vt:lpstr>
      <vt:lpstr>Capital Gains Tax changes for foreign investors – CGT main residence exemption</vt:lpstr>
      <vt:lpstr>Capital Gains Tax changes for foreign investors – CGT main residence exemption</vt:lpstr>
      <vt:lpstr>SBR – TT18 Priorities</vt:lpstr>
      <vt:lpstr>Lunch</vt:lpstr>
      <vt:lpstr>Real-time analytics for tax practitioners</vt:lpstr>
      <vt:lpstr>Additional capital gains discount for Affordable housing</vt:lpstr>
      <vt:lpstr>Thank you for attending, contact SIPO@ato.gov.au</vt:lpstr>
    </vt:vector>
  </TitlesOfParts>
  <Company>ATO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 aspect ratio</dc:title>
  <dc:creator>Dr.doc</dc:creator>
  <cp:lastModifiedBy>Rumford, Scott</cp:lastModifiedBy>
  <cp:revision>110</cp:revision>
  <dcterms:created xsi:type="dcterms:W3CDTF">2013-05-02T02:23:55Z</dcterms:created>
  <dcterms:modified xsi:type="dcterms:W3CDTF">2017-11-03T02:00:27Z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policyId">
    <vt:lpwstr>0x010100495ABC152D342C45A82557321BB5BDE9|1060299444</vt:lpwstr>
  </property>
  <property fmtid="{D5CDD505-2E9C-101B-9397-08002B2CF9AE}" pid="3" name="_dlc_DocIdItemGuid">
    <vt:lpwstr>31bcc4d7-b535-4924-9707-5686573a6f1e</vt:lpwstr>
  </property>
  <property fmtid="{D5CDD505-2E9C-101B-9397-08002B2CF9AE}" pid="4" name="ContentTypeId">
    <vt:lpwstr>0x010100495ABC152D342C45A82557321BB5BDE90014C1DE87FB92E141A2A83E10EB9FC3D9</vt:lpwstr>
  </property>
  <property fmtid="{D5CDD505-2E9C-101B-9397-08002B2CF9AE}" pid="5" name="ItemRetentionFormula">
    <vt:lpwstr>&lt;formula id="Microsoft.Office.RecordsManagement.PolicyFeatures.Expiration.Formula.BuiltIn"&gt;&lt;number&gt;10&lt;/number&gt;&lt;property&gt;Modified&lt;/property&gt;&lt;propertyId&gt;28cf69c5-fa48-462a-b5cd-27b6f9d2bd5f&lt;/propertyId&gt;&lt;period&gt;years&lt;/period&gt;&lt;/formula&gt;</vt:lpwstr>
  </property>
  <property fmtid="{D5CDD505-2E9C-101B-9397-08002B2CF9AE}" pid="6" name="Security Classification">
    <vt:lpwstr>1;#UNCLASSIFIED|1bbb598d-ed8e-4faa-b9b5-c952cc7313f8</vt:lpwstr>
  </property>
</Properties>
</file>